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70" r:id="rId3"/>
    <p:sldId id="279" r:id="rId4"/>
    <p:sldId id="280" r:id="rId5"/>
    <p:sldId id="282" r:id="rId6"/>
    <p:sldId id="281" r:id="rId7"/>
    <p:sldId id="283" r:id="rId8"/>
    <p:sldId id="285" r:id="rId9"/>
    <p:sldId id="287" r:id="rId10"/>
    <p:sldId id="260" r:id="rId11"/>
    <p:sldId id="28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57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82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753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2447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705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8888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174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003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31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7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24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60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975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012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38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78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425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3BF0CB6-5639-42DD-ACF4-E11C819FB15D}" type="datetimeFigureOut">
              <a:rPr lang="cs-CZ" smtClean="0"/>
              <a:t>01.03.2019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944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voda, obloha, exteriér, příroda&#10;&#10;Popis vygenerován s velmi vysokou mírou spolehlivosti">
            <a:extLst>
              <a:ext uri="{FF2B5EF4-FFF2-40B4-BE49-F238E27FC236}">
                <a16:creationId xmlns:a16="http://schemas.microsoft.com/office/drawing/2014/main" id="{DB106C9D-A3FC-4085-901A-2E33B7DE8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8564"/>
            <a:ext cx="3803576" cy="252943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Energetická bilance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4824536"/>
          </a:xfrm>
        </p:spPr>
        <p:txBody>
          <a:bodyPr anchor="t"/>
          <a:lstStyle/>
          <a:p>
            <a:r>
              <a:rPr lang="cs-CZ" dirty="0"/>
              <a:t>Energie - kcal/</a:t>
            </a:r>
            <a:r>
              <a:rPr lang="cs-CZ" dirty="0" err="1"/>
              <a:t>kJ</a:t>
            </a:r>
            <a:endParaRPr lang="cs-CZ" dirty="0"/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endParaRPr lang="cs-CZ" dirty="0"/>
          </a:p>
          <a:p>
            <a:pPr marL="45720" indent="0" algn="ctr">
              <a:buNone/>
            </a:pPr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 algn="ctr">
              <a:buNone/>
            </a:pP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Energetický příjem = Energetický výdej</a:t>
            </a:r>
          </a:p>
          <a:p>
            <a:r>
              <a:rPr lang="cs-CZ" dirty="0"/>
              <a:t>Pozitivní energetická bilance</a:t>
            </a:r>
          </a:p>
          <a:p>
            <a:pPr lvl="1"/>
            <a:r>
              <a:rPr lang="cs-CZ" dirty="0"/>
              <a:t>Nárůst hmotnosti</a:t>
            </a:r>
          </a:p>
          <a:p>
            <a:r>
              <a:rPr lang="cs-CZ" dirty="0"/>
              <a:t>Negativní energetická bilance</a:t>
            </a:r>
          </a:p>
          <a:p>
            <a:pPr lvl="1"/>
            <a:r>
              <a:rPr lang="cs-CZ" dirty="0"/>
              <a:t>Pokles hmotnosti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189113"/>
              </p:ext>
            </p:extLst>
          </p:nvPr>
        </p:nvGraphicFramePr>
        <p:xfrm>
          <a:off x="1475656" y="213285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 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4,2 </a:t>
                      </a:r>
                      <a:r>
                        <a:rPr lang="cs-CZ" dirty="0" err="1"/>
                        <a:t>kJ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1kJ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0,24 kcal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76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Energetický příjem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4824536"/>
          </a:xfrm>
        </p:spPr>
        <p:txBody>
          <a:bodyPr anchor="t"/>
          <a:lstStyle/>
          <a:p>
            <a:r>
              <a:rPr lang="cs-CZ" dirty="0"/>
              <a:t>Výživa</a:t>
            </a:r>
          </a:p>
          <a:p>
            <a:pPr lvl="1"/>
            <a:r>
              <a:rPr lang="cs-CZ" dirty="0"/>
              <a:t>Makronutrienty – </a:t>
            </a:r>
            <a:r>
              <a:rPr lang="cs-CZ" b="1" dirty="0">
                <a:solidFill>
                  <a:schemeClr val="tx1"/>
                </a:solidFill>
              </a:rPr>
              <a:t>úkol č. 6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065861"/>
              </p:ext>
            </p:extLst>
          </p:nvPr>
        </p:nvGraphicFramePr>
        <p:xfrm>
          <a:off x="1331640" y="2582912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E/1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kJ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Sacharidy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Lipidy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Proteiny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Alkohol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146" name="Picture 2" descr="http://www.mb-eko.cz/sites/default/files/images/zahrada/aktualita/co-dokaze-jidlo-jime-jinak/zdrave-jidlo-zdrave-zaziva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688" y="4612798"/>
            <a:ext cx="3707904" cy="227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1259632" y="4077072"/>
            <a:ext cx="61926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algn="ctr"/>
            <a:r>
              <a:rPr lang="cs-CZ" dirty="0"/>
              <a:t>Úkol na příště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352928" cy="4311352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Udělej si srovnání celkového energetického výdeje pomocí výpočtů a hodnot s využitím </a:t>
            </a:r>
            <a:r>
              <a:rPr lang="cs-CZ" dirty="0" err="1">
                <a:solidFill>
                  <a:schemeClr val="tx1"/>
                </a:solidFill>
              </a:rPr>
              <a:t>sporttesteru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  <a:p>
            <a:r>
              <a:rPr lang="cs-CZ" b="1" dirty="0">
                <a:solidFill>
                  <a:schemeClr val="tx1"/>
                </a:solidFill>
              </a:rPr>
              <a:t>Výsledkem budou dvě čísla.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A4BBBB39-BC80-41AD-8DD2-B562995CD423}"/>
              </a:ext>
            </a:extLst>
          </p:cNvPr>
          <p:cNvSpPr txBox="1">
            <a:spLocks/>
          </p:cNvSpPr>
          <p:nvPr/>
        </p:nvSpPr>
        <p:spPr>
          <a:xfrm>
            <a:off x="395536" y="1628800"/>
            <a:ext cx="8352928" cy="4824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784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F4E830A-06F9-4EAA-9E65-110CF242179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 descr="Obsah obrázku sport, cvičební nářadí, muž&#10;&#10;Popis vygenerován s vysokou mírou spolehlivosti">
            <a:extLst>
              <a:ext uri="{FF2B5EF4-FFF2-40B4-BE49-F238E27FC236}">
                <a16:creationId xmlns:a16="http://schemas.microsoft.com/office/drawing/2014/main" id="{144EC619-87A1-4468-AD58-1BBC2090BE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4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4B32265-D526-44B2-B82E-8977DFEFB45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16" name="Straight Connector 15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/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47" y="525841"/>
            <a:ext cx="6400800" cy="1507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Energetický výdej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3159" y="1524000"/>
            <a:ext cx="7673582" cy="4808159"/>
          </a:xfrm>
        </p:spPr>
        <p:txBody>
          <a:bodyPr>
            <a:normAutofit/>
          </a:bodyPr>
          <a:lstStyle/>
          <a:p>
            <a:r>
              <a:rPr lang="cs-CZ" b="1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cs-CZ" dirty="0">
                <a:solidFill>
                  <a:schemeClr val="tx1"/>
                </a:solidFill>
              </a:rPr>
              <a:t> základní komponenty:</a:t>
            </a:r>
          </a:p>
          <a:p>
            <a:pPr marL="1097280" lvl="2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Bazální metabolismus – BM</a:t>
            </a:r>
          </a:p>
          <a:p>
            <a:pPr marL="1440180" lvl="3" indent="-457200"/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Faktory ovlivňující BM – Úkol č. 1</a:t>
            </a:r>
          </a:p>
          <a:p>
            <a:pPr marL="1440180" lvl="3" indent="-457200"/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Zjišťujeme pomocí kalorimetrie nebo prediktivních rovnic – 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Úkol č. 2</a:t>
            </a:r>
          </a:p>
          <a:p>
            <a:pPr marL="1097280" lvl="2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Fyzická aktivita</a:t>
            </a:r>
          </a:p>
          <a:p>
            <a:pPr marL="1097280" lvl="2" indent="-457200"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Termický vliv stravy – Dietou indukovaná termogeneze – 10 % E z BM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algn="ctr"/>
            <a:r>
              <a:rPr lang="cs-CZ" dirty="0"/>
              <a:t>Bazální metabolismus – BM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4824536"/>
          </a:xfrm>
        </p:spPr>
        <p:txBody>
          <a:bodyPr anchor="t"/>
          <a:lstStyle/>
          <a:p>
            <a:r>
              <a:rPr lang="cs-CZ" dirty="0"/>
              <a:t>Přímá kalorimetrie</a:t>
            </a:r>
          </a:p>
          <a:p>
            <a:pPr lvl="1"/>
            <a:r>
              <a:rPr lang="cs-CZ" dirty="0"/>
              <a:t>Kalorimetrická komora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AD9CB7C-2EF9-4D2D-ADB3-D3A72581AAF8}"/>
              </a:ext>
            </a:extLst>
          </p:cNvPr>
          <p:cNvSpPr txBox="1"/>
          <p:nvPr/>
        </p:nvSpPr>
        <p:spPr>
          <a:xfrm>
            <a:off x="425116" y="6483431"/>
            <a:ext cx="63914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Zdroj: https://docplayer.cz/4081247-Energie-energometriea-kalorimetrie-miroslav-petr-13-2-2012.html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0FED673-2AFE-4FEF-A2A8-11D90CBD49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" t="10118" r="5425" b="651"/>
          <a:stretch/>
        </p:blipFill>
        <p:spPr>
          <a:xfrm>
            <a:off x="1963816" y="2486242"/>
            <a:ext cx="518457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9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algn="ctr"/>
            <a:r>
              <a:rPr lang="cs-CZ" dirty="0"/>
              <a:t>Bazální metabolismus – BM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4032448" cy="4392488"/>
          </a:xfrm>
        </p:spPr>
        <p:txBody>
          <a:bodyPr anchor="t">
            <a:normAutofit fontScale="85000" lnSpcReduction="10000"/>
          </a:bodyPr>
          <a:lstStyle/>
          <a:p>
            <a:r>
              <a:rPr lang="cs-CZ" dirty="0"/>
              <a:t>Nepřímá kalorimetrie</a:t>
            </a:r>
          </a:p>
          <a:p>
            <a:r>
              <a:rPr lang="cs-CZ" dirty="0"/>
              <a:t>Respirační koeficient – RQ</a:t>
            </a:r>
          </a:p>
          <a:p>
            <a:r>
              <a:rPr lang="cs-CZ" dirty="0"/>
              <a:t>RQ = VCO2 / VO2</a:t>
            </a:r>
          </a:p>
          <a:p>
            <a:pPr algn="just"/>
            <a:r>
              <a:rPr lang="cs-CZ" b="1" dirty="0">
                <a:solidFill>
                  <a:schemeClr val="tx1"/>
                </a:solidFill>
              </a:rPr>
              <a:t>Respirační koeficient je poměr mezi vydaným CO</a:t>
            </a:r>
            <a:r>
              <a:rPr lang="cs-CZ" sz="1400" b="1" dirty="0">
                <a:solidFill>
                  <a:schemeClr val="tx1"/>
                </a:solidFill>
              </a:rPr>
              <a:t>2</a:t>
            </a:r>
            <a:r>
              <a:rPr lang="cs-CZ" b="1" dirty="0">
                <a:solidFill>
                  <a:schemeClr val="tx1"/>
                </a:solidFill>
              </a:rPr>
              <a:t> a spotřebovaným O</a:t>
            </a:r>
            <a:r>
              <a:rPr lang="cs-CZ" sz="1400" b="1" dirty="0">
                <a:solidFill>
                  <a:schemeClr val="tx1"/>
                </a:solidFill>
              </a:rPr>
              <a:t>2</a:t>
            </a:r>
            <a:r>
              <a:rPr lang="cs-CZ" b="1" dirty="0">
                <a:solidFill>
                  <a:schemeClr val="tx1"/>
                </a:solidFill>
              </a:rPr>
              <a:t>. </a:t>
            </a:r>
            <a:r>
              <a:rPr lang="cs-CZ" dirty="0"/>
              <a:t>Jeho hodnoty závisejí mimo jiné na </a:t>
            </a:r>
            <a:r>
              <a:rPr lang="cs-CZ" dirty="0" err="1"/>
              <a:t>proporciální</a:t>
            </a:r>
            <a:r>
              <a:rPr lang="cs-CZ" dirty="0"/>
              <a:t> oxidaci jednotlivých nutričních substrátů. Hlavně změny trendu hodnot při změnách složení výživy mohou vést k interpretaci změn v utilizaci jednotlivých substrátů – </a:t>
            </a:r>
            <a:r>
              <a:rPr lang="cs-CZ" b="1" dirty="0">
                <a:solidFill>
                  <a:schemeClr val="tx1"/>
                </a:solidFill>
              </a:rPr>
              <a:t>termický vliv stravy</a:t>
            </a:r>
            <a:r>
              <a:rPr lang="cs-CZ" dirty="0"/>
              <a:t>. RQ pro běžné jídlo se pohybuje okolo 0,85.</a:t>
            </a:r>
          </a:p>
          <a:p>
            <a:pPr lvl="1"/>
            <a:endParaRPr lang="cs-CZ" dirty="0"/>
          </a:p>
        </p:txBody>
      </p:sp>
      <p:pic>
        <p:nvPicPr>
          <p:cNvPr id="5" name="Obrázek 4" descr="Obsah obrázku interiér, patro, stůl, okno&#10;&#10;Popis vygenerován s velmi vysokou mírou spolehlivosti">
            <a:extLst>
              <a:ext uri="{FF2B5EF4-FFF2-40B4-BE49-F238E27FC236}">
                <a16:creationId xmlns:a16="http://schemas.microsoft.com/office/drawing/2014/main" id="{CF65B651-1832-44C2-953E-BAB934669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0848"/>
            <a:ext cx="4384923" cy="317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0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algn="ctr"/>
            <a:r>
              <a:rPr lang="cs-CZ" dirty="0"/>
              <a:t>Bazální metabolismus – BM</a:t>
            </a:r>
          </a:p>
        </p:txBody>
      </p:sp>
      <p:pic>
        <p:nvPicPr>
          <p:cNvPr id="8" name="Obrázek 7" descr="Obsah obrázku text&#10;&#10;Popis se vygeneroval automaticky.">
            <a:extLst>
              <a:ext uri="{FF2B5EF4-FFF2-40B4-BE49-F238E27FC236}">
                <a16:creationId xmlns:a16="http://schemas.microsoft.com/office/drawing/2014/main" id="{8583EDF1-B0C8-4864-8570-8C79FAF3B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241" y="2079758"/>
            <a:ext cx="5813517" cy="439274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A025FAE-2E1D-48F5-A107-C35709030A0B}"/>
              </a:ext>
            </a:extLst>
          </p:cNvPr>
          <p:cNvSpPr txBox="1"/>
          <p:nvPr/>
        </p:nvSpPr>
        <p:spPr>
          <a:xfrm>
            <a:off x="425116" y="6483431"/>
            <a:ext cx="63914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Zdroj: https://docplayer.cz/4081247-Energie-energometriea-kalorimetrie-miroslav-petr-13-2-2012.html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815E9DCB-3BC6-4DD2-AC93-8EBD40906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28800"/>
            <a:ext cx="4032448" cy="4392488"/>
          </a:xfrm>
        </p:spPr>
        <p:txBody>
          <a:bodyPr anchor="t">
            <a:normAutofit/>
          </a:bodyPr>
          <a:lstStyle/>
          <a:p>
            <a:r>
              <a:rPr lang="cs-CZ" dirty="0"/>
              <a:t>Nepřímá kalorimetrie</a:t>
            </a:r>
          </a:p>
        </p:txBody>
      </p:sp>
    </p:spTree>
    <p:extLst>
      <p:ext uri="{BB962C8B-B14F-4D97-AF65-F5344CB8AC3E}">
        <p14:creationId xmlns:p14="http://schemas.microsoft.com/office/powerpoint/2010/main" val="16555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algn="ctr"/>
            <a:r>
              <a:rPr lang="cs-CZ" dirty="0"/>
              <a:t>Bazální metabolismus – BM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352928" cy="4311352"/>
          </a:xfrm>
        </p:spPr>
        <p:txBody>
          <a:bodyPr anchor="t">
            <a:normAutofit/>
          </a:bodyPr>
          <a:lstStyle/>
          <a:p>
            <a:r>
              <a:rPr lang="cs-CZ" dirty="0"/>
              <a:t>Nejčastěji užívanou rovnicí je </a:t>
            </a:r>
            <a:r>
              <a:rPr lang="cs-CZ" b="1" dirty="0" err="1">
                <a:solidFill>
                  <a:schemeClr val="tx1"/>
                </a:solidFill>
              </a:rPr>
              <a:t>Harris-Benedictova</a:t>
            </a:r>
            <a:r>
              <a:rPr lang="cs-CZ" dirty="0"/>
              <a:t> – výpočet BM v kcal – </a:t>
            </a:r>
            <a:r>
              <a:rPr lang="cs-CZ" b="1" dirty="0">
                <a:solidFill>
                  <a:schemeClr val="tx1"/>
                </a:solidFill>
              </a:rPr>
              <a:t>úkol č. 3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1600" dirty="0"/>
              <a:t>H – hmotnost (kg)</a:t>
            </a:r>
          </a:p>
          <a:p>
            <a:r>
              <a:rPr lang="cs-CZ" sz="1600" dirty="0"/>
              <a:t>V – výška (cm)</a:t>
            </a:r>
          </a:p>
          <a:p>
            <a:r>
              <a:rPr lang="cs-CZ" sz="1600" dirty="0"/>
              <a:t>R – věk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207014"/>
              </p:ext>
            </p:extLst>
          </p:nvPr>
        </p:nvGraphicFramePr>
        <p:xfrm>
          <a:off x="742752" y="2852936"/>
          <a:ext cx="48245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Muži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66,5 + 13,8*H + 5*V</a:t>
                      </a:r>
                      <a:r>
                        <a:rPr lang="cs-CZ" baseline="0" dirty="0"/>
                        <a:t> – 6,8*R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Ženy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655 + 9,6*H + 1,8*V – 4,7*R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A4BBBB39-BC80-41AD-8DD2-B562995CD423}"/>
              </a:ext>
            </a:extLst>
          </p:cNvPr>
          <p:cNvSpPr txBox="1">
            <a:spLocks/>
          </p:cNvSpPr>
          <p:nvPr/>
        </p:nvSpPr>
        <p:spPr>
          <a:xfrm>
            <a:off x="395536" y="1628800"/>
            <a:ext cx="8352928" cy="4824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Prediktivní rovnice</a:t>
            </a:r>
            <a:endParaRPr lang="cs-CZ" b="1" dirty="0">
              <a:solidFill>
                <a:srgbClr val="FF0000"/>
              </a:solidFill>
            </a:endParaRPr>
          </a:p>
          <a:p>
            <a:pPr lvl="1"/>
            <a:endParaRPr lang="cs-CZ" dirty="0"/>
          </a:p>
        </p:txBody>
      </p:sp>
      <p:pic>
        <p:nvPicPr>
          <p:cNvPr id="13" name="Obrázek 12" descr="Obsah obrázku obloha, muž, osoba&#10;&#10;Popis se vygeneroval automaticky.">
            <a:extLst>
              <a:ext uri="{FF2B5EF4-FFF2-40B4-BE49-F238E27FC236}">
                <a16:creationId xmlns:a16="http://schemas.microsoft.com/office/drawing/2014/main" id="{11AE5A9B-E392-4CDB-8996-D4A4703518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972050"/>
            <a:ext cx="5292080" cy="29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2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algn="ctr"/>
            <a:r>
              <a:rPr lang="cs-CZ" dirty="0"/>
              <a:t>Bazální metabolismus – BM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352928" cy="4311352"/>
          </a:xfrm>
        </p:spPr>
        <p:txBody>
          <a:bodyPr anchor="t">
            <a:normAutofit/>
          </a:bodyPr>
          <a:lstStyle/>
          <a:p>
            <a:r>
              <a:rPr lang="cs-CZ" dirty="0" err="1"/>
              <a:t>Cunninghamovu</a:t>
            </a:r>
            <a:r>
              <a:rPr lang="cs-CZ" dirty="0"/>
              <a:t> rovnici je možné využít pro sportovce – pracuje s FFM.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BM = 500 + (22 * FFM)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Faustova rovnice je zjednodušenou rovnicí.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M: Hmotnost * 24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Ž: Hmotnost * 23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A4BBBB39-BC80-41AD-8DD2-B562995CD423}"/>
              </a:ext>
            </a:extLst>
          </p:cNvPr>
          <p:cNvSpPr txBox="1">
            <a:spLocks/>
          </p:cNvSpPr>
          <p:nvPr/>
        </p:nvSpPr>
        <p:spPr>
          <a:xfrm>
            <a:off x="395536" y="1628800"/>
            <a:ext cx="8352928" cy="4824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cs-CZ" dirty="0"/>
          </a:p>
        </p:txBody>
      </p:sp>
      <p:pic>
        <p:nvPicPr>
          <p:cNvPr id="9" name="Picture 2" descr="http://www.rothwells-supertravel.co.uk/wp-content/uploads/2014/12/Tour-de-France-eurotravel.jpg">
            <a:extLst>
              <a:ext uri="{FF2B5EF4-FFF2-40B4-BE49-F238E27FC236}">
                <a16:creationId xmlns:a16="http://schemas.microsoft.com/office/drawing/2014/main" id="{41B2CD7C-B2B9-420A-B94F-D9BBE1323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64904"/>
            <a:ext cx="3456384" cy="211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46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21">
            <a:extLst>
              <a:ext uri="{FF2B5EF4-FFF2-40B4-BE49-F238E27FC236}">
                <a16:creationId xmlns:a16="http://schemas.microsoft.com/office/drawing/2014/main" id="{081AB9DF-86B9-4220-AD67-4CE4CBA5A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23">
            <a:extLst>
              <a:ext uri="{FF2B5EF4-FFF2-40B4-BE49-F238E27FC236}">
                <a16:creationId xmlns:a16="http://schemas.microsoft.com/office/drawing/2014/main" id="{3F6013B6-E0B7-41A3-9DA7-11D867B59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25">
            <a:extLst>
              <a:ext uri="{FF2B5EF4-FFF2-40B4-BE49-F238E27FC236}">
                <a16:creationId xmlns:a16="http://schemas.microsoft.com/office/drawing/2014/main" id="{2CEC6818-3AD0-4019-823A-B0CC67830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86FC50-A93F-47BA-BA20-217F3CA25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518C33E-6AA5-412F-BF22-EB4DF3D6D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D5EBD1F-30ED-48F5-AC6F-DAEED833B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9231" y="4266578"/>
            <a:ext cx="7097106" cy="9134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 cap="all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Fyzická aktivita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1611" y="5112279"/>
            <a:ext cx="7022718" cy="14409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kern="1200" cap="none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Které faktory ovlivňují EV při </a:t>
            </a:r>
            <a:r>
              <a:rPr lang="en-US" sz="2100" kern="1200" cap="none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fyzické</a:t>
            </a:r>
            <a:r>
              <a:rPr lang="en-US" sz="2100" kern="1200" cap="none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2100" kern="1200" cap="none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aktivitě</a:t>
            </a:r>
            <a:r>
              <a:rPr lang="en-US" sz="2100" kern="1200" cap="none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cs-CZ" sz="2100" kern="1200" cap="none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cs-CZ" sz="2100" b="1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úkol v textu</a:t>
            </a:r>
          </a:p>
          <a:p>
            <a:r>
              <a:rPr lang="cs-CZ" sz="2100" kern="1200" cap="none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Jak je zjišťovat? – </a:t>
            </a:r>
            <a:r>
              <a:rPr lang="cs-CZ" sz="2100" b="1" kern="1200" cap="non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úkol č. 4</a:t>
            </a:r>
            <a:endParaRPr lang="en-US" sz="2100" b="1" kern="1200" cap="non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4" name="Snip Diagonal Corner Rectangle 12">
            <a:extLst>
              <a:ext uri="{FF2B5EF4-FFF2-40B4-BE49-F238E27FC236}">
                <a16:creationId xmlns:a16="http://schemas.microsoft.com/office/drawing/2014/main" id="{FA7A5403-B09D-406F-BAEE-94AA9A709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188" y="690852"/>
            <a:ext cx="1884304" cy="3262023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soba, držení, tenis, žena&#10;&#10;Popis se vygeneroval automaticky.">
            <a:extLst>
              <a:ext uri="{FF2B5EF4-FFF2-40B4-BE49-F238E27FC236}">
                <a16:creationId xmlns:a16="http://schemas.microsoft.com/office/drawing/2014/main" id="{3E6800A0-95C0-454F-9B23-15D533A4B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56" y="1004554"/>
            <a:ext cx="903562" cy="2638140"/>
          </a:xfrm>
          <a:prstGeom prst="rect">
            <a:avLst/>
          </a:prstGeom>
        </p:spPr>
      </p:pic>
      <p:sp>
        <p:nvSpPr>
          <p:cNvPr id="36" name="Snip Diagonal Corner Rectangle 45">
            <a:extLst>
              <a:ext uri="{FF2B5EF4-FFF2-40B4-BE49-F238E27FC236}">
                <a16:creationId xmlns:a16="http://schemas.microsoft.com/office/drawing/2014/main" id="{E67CC0B0-1DB0-43C2-A841-23687C769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19221" y="690852"/>
            <a:ext cx="1884305" cy="3262023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osoba, kolo, exteriér, muž&#10;&#10;Popis se vygeneroval automaticky.">
            <a:extLst>
              <a:ext uri="{FF2B5EF4-FFF2-40B4-BE49-F238E27FC236}">
                <a16:creationId xmlns:a16="http://schemas.microsoft.com/office/drawing/2014/main" id="{281E7639-3FCB-489C-886B-6D45547A85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608" y="1305703"/>
            <a:ext cx="1403531" cy="2032320"/>
          </a:xfrm>
          <a:prstGeom prst="rect">
            <a:avLst/>
          </a:prstGeom>
        </p:spPr>
      </p:pic>
      <p:sp>
        <p:nvSpPr>
          <p:cNvPr id="38" name="Snip Diagonal Corner Rectangle 47">
            <a:extLst>
              <a:ext uri="{FF2B5EF4-FFF2-40B4-BE49-F238E27FC236}">
                <a16:creationId xmlns:a16="http://schemas.microsoft.com/office/drawing/2014/main" id="{01DA31F8-66A8-4CDA-BB12-0C115BBC2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4254" y="690852"/>
            <a:ext cx="1884305" cy="3262023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Obrázek 16" descr="Obsah obrázku osoba, exteriér, míč, hráč&#10;&#10;Popis se vygeneroval automaticky.">
            <a:extLst>
              <a:ext uri="{FF2B5EF4-FFF2-40B4-BE49-F238E27FC236}">
                <a16:creationId xmlns:a16="http://schemas.microsoft.com/office/drawing/2014/main" id="{78690B60-C05D-4765-90DC-61954C53EE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41" y="1809574"/>
            <a:ext cx="1403532" cy="102457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CD88EE2-F72D-424E-966C-28A83EFB0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D0B7594-EC52-4C8E-A2F7-8C67BF726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D4E70EE-6120-4100-B633-AF51A0709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0960105-D8A6-4BD4-B557-B49D0AAEBE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90654AC-10A7-4132-B7A7-5551732C9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756AD80-8F02-4CA7-A445-C501375E6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Snip Diagonal Corner Rectangle 49">
            <a:extLst>
              <a:ext uri="{FF2B5EF4-FFF2-40B4-BE49-F238E27FC236}">
                <a16:creationId xmlns:a16="http://schemas.microsoft.com/office/drawing/2014/main" id="{26816589-40CA-483B-B743-7A43E2ECF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9288" y="690852"/>
            <a:ext cx="1884305" cy="3262023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Obrázek 12" descr="Obsah obrázku osoba, muž, sport, exteriér&#10;&#10;Popis se vygeneroval automaticky.">
            <a:extLst>
              <a:ext uri="{FF2B5EF4-FFF2-40B4-BE49-F238E27FC236}">
                <a16:creationId xmlns:a16="http://schemas.microsoft.com/office/drawing/2014/main" id="{0288F64B-FBE6-486C-9A08-DEBF9C506C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75" y="1872733"/>
            <a:ext cx="1403532" cy="89826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A4BBBB39-BC80-41AD-8DD2-B562995CD423}"/>
              </a:ext>
            </a:extLst>
          </p:cNvPr>
          <p:cNvSpPr txBox="1">
            <a:spLocks/>
          </p:cNvSpPr>
          <p:nvPr/>
        </p:nvSpPr>
        <p:spPr>
          <a:xfrm>
            <a:off x="395536" y="1628800"/>
            <a:ext cx="8352928" cy="4824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006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algn="ctr"/>
            <a:r>
              <a:rPr lang="cs-CZ" dirty="0"/>
              <a:t>Celkový energetický výdej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352928" cy="4311352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Použij koeficienty dle intenzity fyzické aktivity pro výpočet celkového energetického výdeje – TEE.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Úkol č. 5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A4BBBB39-BC80-41AD-8DD2-B562995CD423}"/>
              </a:ext>
            </a:extLst>
          </p:cNvPr>
          <p:cNvSpPr txBox="1">
            <a:spLocks/>
          </p:cNvSpPr>
          <p:nvPr/>
        </p:nvSpPr>
        <p:spPr>
          <a:xfrm>
            <a:off x="395536" y="1628800"/>
            <a:ext cx="8352928" cy="4824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cs-CZ" dirty="0"/>
          </a:p>
        </p:txBody>
      </p:sp>
      <p:pic>
        <p:nvPicPr>
          <p:cNvPr id="5" name="Obrázek 4" descr="Obsah obrázku osoba, vsedě&#10;&#10;Popis se vygeneroval automaticky.">
            <a:extLst>
              <a:ext uri="{FF2B5EF4-FFF2-40B4-BE49-F238E27FC236}">
                <a16:creationId xmlns:a16="http://schemas.microsoft.com/office/drawing/2014/main" id="{25A65F79-4DF9-4BD8-A387-D46C4DC57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60154"/>
            <a:ext cx="3333750" cy="3333750"/>
          </a:xfrm>
          <a:prstGeom prst="rect">
            <a:avLst/>
          </a:prstGeom>
        </p:spPr>
      </p:pic>
      <p:pic>
        <p:nvPicPr>
          <p:cNvPr id="7" name="Obrázek 6" descr="Obsah obrázku osoba, muž, sport, exteriér&#10;&#10;Popis se vygeneroval automaticky.">
            <a:extLst>
              <a:ext uri="{FF2B5EF4-FFF2-40B4-BE49-F238E27FC236}">
                <a16:creationId xmlns:a16="http://schemas.microsoft.com/office/drawing/2014/main" id="{FE7E721F-23FC-4100-A668-010B136E14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978106"/>
            <a:ext cx="1516214" cy="3697846"/>
          </a:xfrm>
          <a:prstGeom prst="rect">
            <a:avLst/>
          </a:prstGeom>
        </p:spPr>
      </p:pic>
      <p:sp>
        <p:nvSpPr>
          <p:cNvPr id="10" name="Znak násobení 9">
            <a:extLst>
              <a:ext uri="{FF2B5EF4-FFF2-40B4-BE49-F238E27FC236}">
                <a16:creationId xmlns:a16="http://schemas.microsoft.com/office/drawing/2014/main" id="{EB7A8B43-6AC4-4B3E-B41D-EA45ADE8E96D}"/>
              </a:ext>
            </a:extLst>
          </p:cNvPr>
          <p:cNvSpPr/>
          <p:nvPr/>
        </p:nvSpPr>
        <p:spPr>
          <a:xfrm>
            <a:off x="4038775" y="3861048"/>
            <a:ext cx="1440160" cy="129614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5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376</Words>
  <Application>Microsoft Office PowerPoint</Application>
  <PresentationFormat>Předvádění na obrazovce (4:3)</PresentationFormat>
  <Paragraphs>82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Řez</vt:lpstr>
      <vt:lpstr>Energetická bilance</vt:lpstr>
      <vt:lpstr>Energetický výdej</vt:lpstr>
      <vt:lpstr>Bazální metabolismus – BM</vt:lpstr>
      <vt:lpstr>Bazální metabolismus – BM</vt:lpstr>
      <vt:lpstr>Bazální metabolismus – BM</vt:lpstr>
      <vt:lpstr>Bazální metabolismus – BM</vt:lpstr>
      <vt:lpstr>Bazální metabolismus – BM</vt:lpstr>
      <vt:lpstr>Fyzická aktivita</vt:lpstr>
      <vt:lpstr>Celkový energetický výdej</vt:lpstr>
      <vt:lpstr>Energetický příjem</vt:lpstr>
      <vt:lpstr>Úkol na příště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výživy ve sportu</dc:title>
  <dc:creator>Tomáš Hlinský</dc:creator>
  <cp:lastModifiedBy>Tomáš Hlinský</cp:lastModifiedBy>
  <cp:revision>6</cp:revision>
  <dcterms:created xsi:type="dcterms:W3CDTF">2019-02-24T19:43:55Z</dcterms:created>
  <dcterms:modified xsi:type="dcterms:W3CDTF">2019-03-01T15:48:23Z</dcterms:modified>
</cp:coreProperties>
</file>