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4"/>
  </p:notesMasterIdLst>
  <p:sldIdLst>
    <p:sldId id="256" r:id="rId3"/>
    <p:sldId id="297" r:id="rId4"/>
    <p:sldId id="293" r:id="rId5"/>
    <p:sldId id="298" r:id="rId6"/>
    <p:sldId id="262" r:id="rId7"/>
    <p:sldId id="300" r:id="rId8"/>
    <p:sldId id="301" r:id="rId9"/>
    <p:sldId id="287" r:id="rId10"/>
    <p:sldId id="286" r:id="rId11"/>
    <p:sldId id="290" r:id="rId12"/>
    <p:sldId id="353" r:id="rId13"/>
    <p:sldId id="349" r:id="rId14"/>
    <p:sldId id="359" r:id="rId15"/>
    <p:sldId id="354" r:id="rId16"/>
    <p:sldId id="355" r:id="rId17"/>
    <p:sldId id="267" r:id="rId18"/>
    <p:sldId id="343" r:id="rId19"/>
    <p:sldId id="356" r:id="rId20"/>
    <p:sldId id="357" r:id="rId21"/>
    <p:sldId id="358" r:id="rId22"/>
    <p:sldId id="347" r:id="rId23"/>
    <p:sldId id="350" r:id="rId24"/>
    <p:sldId id="288" r:id="rId25"/>
    <p:sldId id="289" r:id="rId26"/>
    <p:sldId id="342" r:id="rId27"/>
    <p:sldId id="344" r:id="rId28"/>
    <p:sldId id="345" r:id="rId29"/>
    <p:sldId id="346" r:id="rId30"/>
    <p:sldId id="348" r:id="rId31"/>
    <p:sldId id="277" r:id="rId32"/>
    <p:sldId id="270" r:id="rId33"/>
    <p:sldId id="272" r:id="rId34"/>
    <p:sldId id="273" r:id="rId35"/>
    <p:sldId id="352" r:id="rId36"/>
    <p:sldId id="291" r:id="rId37"/>
    <p:sldId id="367" r:id="rId38"/>
    <p:sldId id="333" r:id="rId39"/>
    <p:sldId id="368" r:id="rId40"/>
    <p:sldId id="311" r:id="rId41"/>
    <p:sldId id="365" r:id="rId42"/>
    <p:sldId id="366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E </a:t>
            </a:r>
            <a:r>
              <a:rPr lang="en-US" dirty="0" err="1">
                <a:solidFill>
                  <a:schemeClr val="tx1"/>
                </a:solidFill>
              </a:rPr>
              <a:t>příjem</a:t>
            </a:r>
            <a:endParaRPr lang="en-U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E příjem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26A-4C99-AB5F-F51132123C80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26A-4C99-AB5F-F51132123C80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26A-4C99-AB5F-F51132123C80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26A-4C99-AB5F-F51132123C8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3"/>
                <c:pt idx="0">
                  <c:v>S</c:v>
                </c:pt>
                <c:pt idx="1">
                  <c:v>T</c:v>
                </c:pt>
                <c:pt idx="2">
                  <c:v>B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70</c:v>
                </c:pt>
                <c:pt idx="1">
                  <c:v>20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B4-4033-9F4C-91DE2974C1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1B0D2-8AA0-478F-8A99-98EB0EBF94EA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E2275-CD9E-4E14-B0FF-424FC6981F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72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Fakulta sportovních studií</a:t>
            </a:r>
          </a:p>
        </p:txBody>
      </p:sp>
    </p:spTree>
    <p:extLst>
      <p:ext uri="{BB962C8B-B14F-4D97-AF65-F5344CB8AC3E}">
        <p14:creationId xmlns:p14="http://schemas.microsoft.com/office/powerpoint/2010/main" val="4061411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8FCBE-B84B-4367-9AC2-45E6F3BD406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038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352E-7BBA-4E89-A9E1-B0EB17996372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5D48-45A6-483F-8C1E-DF904E31D4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93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352E-7BBA-4E89-A9E1-B0EB17996372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5D48-45A6-483F-8C1E-DF904E31D4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806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352E-7BBA-4E89-A9E1-B0EB17996372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5D48-45A6-483F-8C1E-DF904E31D4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989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287C-2332-4BD1-A980-BFAFA242B58C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B0D-848D-426D-A219-CC437F5906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2624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287C-2332-4BD1-A980-BFAFA242B58C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B0D-848D-426D-A219-CC437F5906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808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287C-2332-4BD1-A980-BFAFA242B58C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B0D-848D-426D-A219-CC437F5906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577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287C-2332-4BD1-A980-BFAFA242B58C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B0D-848D-426D-A219-CC437F5906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6543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287C-2332-4BD1-A980-BFAFA242B58C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B0D-848D-426D-A219-CC437F5906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0713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287C-2332-4BD1-A980-BFAFA242B58C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B0D-848D-426D-A219-CC437F5906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849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287C-2332-4BD1-A980-BFAFA242B58C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B0D-848D-426D-A219-CC437F5906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1100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287C-2332-4BD1-A980-BFAFA242B58C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B0D-848D-426D-A219-CC437F5906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066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352E-7BBA-4E89-A9E1-B0EB17996372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5D48-45A6-483F-8C1E-DF904E31D4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8650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287C-2332-4BD1-A980-BFAFA242B58C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B0D-848D-426D-A219-CC437F5906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213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287C-2332-4BD1-A980-BFAFA242B58C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B0D-848D-426D-A219-CC437F5906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430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287C-2332-4BD1-A980-BFAFA242B58C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B0D-848D-426D-A219-CC437F5906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8220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287C-2332-4BD1-A980-BFAFA242B58C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B0D-848D-426D-A219-CC437F590687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0628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287C-2332-4BD1-A980-BFAFA242B58C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B0D-848D-426D-A219-CC437F5906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476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287C-2332-4BD1-A980-BFAFA242B58C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B0D-848D-426D-A219-CC437F5906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0187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287C-2332-4BD1-A980-BFAFA242B58C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B0D-848D-426D-A219-CC437F5906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2949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287C-2332-4BD1-A980-BFAFA242B58C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B0D-848D-426D-A219-CC437F5906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09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287C-2332-4BD1-A980-BFAFA242B58C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B0D-848D-426D-A219-CC437F5906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48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352E-7BBA-4E89-A9E1-B0EB17996372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5D48-45A6-483F-8C1E-DF904E31D4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7087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352E-7BBA-4E89-A9E1-B0EB17996372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5D48-45A6-483F-8C1E-DF904E31D4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180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352E-7BBA-4E89-A9E1-B0EB17996372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5D48-45A6-483F-8C1E-DF904E31D4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63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352E-7BBA-4E89-A9E1-B0EB17996372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5D48-45A6-483F-8C1E-DF904E31D4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9737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352E-7BBA-4E89-A9E1-B0EB17996372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5D48-45A6-483F-8C1E-DF904E31D4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96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352E-7BBA-4E89-A9E1-B0EB17996372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5D48-45A6-483F-8C1E-DF904E31D4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311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0352E-7BBA-4E89-A9E1-B0EB17996372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5D48-45A6-483F-8C1E-DF904E31D4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993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A20352E-7BBA-4E89-A9E1-B0EB17996372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FC75D48-45A6-483F-8C1E-DF904E31D4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19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CBF287C-2332-4BD1-A980-BFAFA242B58C}" type="datetimeFigureOut">
              <a:rPr lang="cs-CZ" smtClean="0"/>
              <a:t>10.04.2019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FE83B0D-848D-426D-A219-CC437F5906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78614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1.jpg"/><Relationship Id="rId7" Type="http://schemas.openxmlformats.org/officeDocument/2006/relationships/image" Target="../media/image5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22.jpg"/><Relationship Id="rId9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4AD318-2FB6-4C6E-931E-58E404FA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A118E35-1CBF-4863-8497-F4DF1A166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582" y="752748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E187274-5DC2-4BE0-AF99-925D6D973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7094" y="761999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6896C2-4EB5-429F-9F35-1B22EA8ADC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9" y="1298448"/>
            <a:ext cx="6917245" cy="3255264"/>
          </a:xfrm>
        </p:spPr>
        <p:txBody>
          <a:bodyPr anchor="ctr">
            <a:normAutofit/>
          </a:bodyPr>
          <a:lstStyle/>
          <a:p>
            <a:pPr algn="r"/>
            <a:r>
              <a:rPr lang="cs-CZ" sz="6000" dirty="0"/>
              <a:t>Základy sportovní výživy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1966A985-9E52-4990-A313-706059AE5A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597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exteriér, obloha, hora, skála&#10;&#10;Popis byl vytvořen automaticky">
            <a:extLst>
              <a:ext uri="{FF2B5EF4-FFF2-40B4-BE49-F238E27FC236}">
                <a16:creationId xmlns:a16="http://schemas.microsoft.com/office/drawing/2014/main" id="{C4909ACA-C1C6-4F0E-955A-23980B39BA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3" b="6657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BBE537D-5B72-4FD5-A90F-0A5EE9E22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200"/>
              <a:t>Výživa v podoře výkonnosti a regenerace vytrvalce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699E70-4DB4-481D-AE9B-DBB034E4B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</p:spPr>
        <p:txBody>
          <a:bodyPr>
            <a:normAutofit/>
          </a:bodyPr>
          <a:lstStyle/>
          <a:p>
            <a:r>
              <a:rPr lang="cs-CZ" dirty="0"/>
              <a:t>Pitný režim</a:t>
            </a:r>
          </a:p>
          <a:p>
            <a:r>
              <a:rPr lang="cs-CZ" dirty="0"/>
              <a:t>Načasování příjmu sacharidů a bílkovin</a:t>
            </a:r>
          </a:p>
          <a:p>
            <a:pPr lvl="1"/>
            <a:r>
              <a:rPr lang="cs-CZ" dirty="0"/>
              <a:t>Výživa před, během a po skončení PA</a:t>
            </a:r>
          </a:p>
          <a:p>
            <a:pPr lvl="1"/>
            <a:r>
              <a:rPr lang="cs-CZ" dirty="0"/>
              <a:t>Optimalizace energetických zásob a podpora regenerace</a:t>
            </a:r>
          </a:p>
          <a:p>
            <a:r>
              <a:rPr lang="cs-CZ" dirty="0"/>
              <a:t>Nutriční strategie</a:t>
            </a:r>
          </a:p>
        </p:txBody>
      </p:sp>
    </p:spTree>
    <p:extLst>
      <p:ext uri="{BB962C8B-B14F-4D97-AF65-F5344CB8AC3E}">
        <p14:creationId xmlns:p14="http://schemas.microsoft.com/office/powerpoint/2010/main" val="149872990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water">
            <a:extLst>
              <a:ext uri="{FF2B5EF4-FFF2-40B4-BE49-F238E27FC236}">
                <a16:creationId xmlns:a16="http://schemas.microsoft.com/office/drawing/2014/main" id="{12B1622A-AF12-42EF-B8FC-1C4C6A7A4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" r="7373" b="-1"/>
          <a:stretch/>
        </p:blipFill>
        <p:spPr bwMode="auto">
          <a:xfrm>
            <a:off x="20" y="1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A0EAF3-0CAB-46AE-84E0-4533CE4AA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Pitný režim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30DD8E-0ACE-4B37-B92F-4C57D9D2E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</p:spPr>
        <p:txBody>
          <a:bodyPr>
            <a:normAutofit/>
          </a:bodyPr>
          <a:lstStyle/>
          <a:p>
            <a:r>
              <a:rPr lang="cs-CZ" dirty="0"/>
              <a:t>Pravidelný příjem tekutin je potřeba pro udržení homeostázy.</a:t>
            </a:r>
          </a:p>
          <a:p>
            <a:r>
              <a:rPr lang="cs-CZ" dirty="0"/>
              <a:t>Tělo je tvořeno z 60 % vodou – </a:t>
            </a:r>
            <a:r>
              <a:rPr lang="cs-CZ" b="1" dirty="0"/>
              <a:t>základní prostředí pro fyziologické děje</a:t>
            </a:r>
            <a:r>
              <a:rPr lang="cs-CZ" dirty="0"/>
              <a:t>.</a:t>
            </a:r>
          </a:p>
          <a:p>
            <a:r>
              <a:rPr lang="cs-CZ" dirty="0"/>
              <a:t>Základní doporučení </a:t>
            </a:r>
            <a:r>
              <a:rPr lang="cs-CZ" b="1" dirty="0"/>
              <a:t>40 ml/kg/den </a:t>
            </a:r>
            <a:r>
              <a:rPr lang="cs-CZ" dirty="0"/>
              <a:t>(tekutiny + pevná strava) + doplnění ztrát při PA na základě rozdílu hmotnosti před PA a po jejím skončení.</a:t>
            </a:r>
          </a:p>
        </p:txBody>
      </p:sp>
    </p:spTree>
    <p:extLst>
      <p:ext uri="{BB962C8B-B14F-4D97-AF65-F5344CB8AC3E}">
        <p14:creationId xmlns:p14="http://schemas.microsoft.com/office/powerpoint/2010/main" val="398391844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soba, obloha, exteriér, žena&#10;&#10;Popis byl vytvořen automaticky">
            <a:extLst>
              <a:ext uri="{FF2B5EF4-FFF2-40B4-BE49-F238E27FC236}">
                <a16:creationId xmlns:a16="http://schemas.microsoft.com/office/drawing/2014/main" id="{DF57E089-2CB6-4161-93F7-C4F1A48B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1" b="692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A85A016-DBD9-4FE6-B83E-7335CEC4F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Pitný režim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E4475C-AAEF-4871-AAA8-DC5FE5429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690432"/>
          </a:xfrm>
        </p:spPr>
        <p:txBody>
          <a:bodyPr>
            <a:normAutofit lnSpcReduction="10000"/>
          </a:bodyPr>
          <a:lstStyle/>
          <a:p>
            <a:r>
              <a:rPr lang="cs-CZ" b="1" dirty="0" err="1"/>
              <a:t>Euhydratace</a:t>
            </a:r>
            <a:r>
              <a:rPr lang="cs-CZ" b="1" dirty="0"/>
              <a:t>-Dehydratace-Rehydratace</a:t>
            </a:r>
          </a:p>
          <a:p>
            <a:r>
              <a:rPr lang="cs-CZ" dirty="0"/>
              <a:t>Do 30 min PA není potřeba pít</a:t>
            </a:r>
          </a:p>
          <a:p>
            <a:r>
              <a:rPr lang="cs-CZ" dirty="0"/>
              <a:t>Do 60 min PA stačí čistá voda</a:t>
            </a:r>
          </a:p>
          <a:p>
            <a:r>
              <a:rPr lang="cs-CZ" dirty="0"/>
              <a:t>Nad 60 min PA je na místě zařadit nápoje obsahující S a Na</a:t>
            </a:r>
          </a:p>
          <a:p>
            <a:pPr lvl="1"/>
            <a:r>
              <a:rPr lang="cs-CZ" dirty="0"/>
              <a:t>6-8% S</a:t>
            </a:r>
          </a:p>
          <a:p>
            <a:pPr lvl="1"/>
            <a:r>
              <a:rPr lang="nl-NL" dirty="0"/>
              <a:t>10-30 mmol/l </a:t>
            </a:r>
            <a:r>
              <a:rPr lang="cs-CZ" dirty="0"/>
              <a:t>Na </a:t>
            </a:r>
            <a:r>
              <a:rPr lang="nl-NL" dirty="0"/>
              <a:t>(230- 660 mg Na/l)</a:t>
            </a:r>
            <a:r>
              <a:rPr lang="cs-CZ" dirty="0"/>
              <a:t> = Hypotonický až Isotonický nápoj</a:t>
            </a:r>
          </a:p>
          <a:p>
            <a:r>
              <a:rPr lang="cs-CZ" dirty="0"/>
              <a:t>Studie potvrzují individuální příjem tekutin a doporučení zní, že by měl každý sportovec doplňovat tak, aby se </a:t>
            </a:r>
            <a:r>
              <a:rPr lang="cs-CZ" b="1" dirty="0"/>
              <a:t>vyhnul pocitům žízně</a:t>
            </a:r>
            <a:r>
              <a:rPr lang="cs-CZ" dirty="0"/>
              <a:t>.</a:t>
            </a:r>
          </a:p>
          <a:p>
            <a:r>
              <a:rPr lang="cs-CZ" dirty="0"/>
              <a:t>V rámci závodního zatížení na základě předem vyzkoušeného </a:t>
            </a:r>
            <a:r>
              <a:rPr lang="cs-CZ" b="1" dirty="0"/>
              <a:t>plánu</a:t>
            </a:r>
            <a:r>
              <a:rPr lang="cs-CZ" dirty="0"/>
              <a:t> – pravidelně po dobu celého výkonu </a:t>
            </a:r>
            <a:r>
              <a:rPr lang="cs-CZ" b="1" dirty="0"/>
              <a:t>již od začátku </a:t>
            </a:r>
            <a:r>
              <a:rPr lang="cs-CZ" dirty="0"/>
              <a:t>(pokles absorpčních schopností střeva).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93C4752-ECC8-403F-9572-B157C6E0322D}"/>
              </a:ext>
            </a:extLst>
          </p:cNvPr>
          <p:cNvSpPr txBox="1"/>
          <p:nvPr/>
        </p:nvSpPr>
        <p:spPr>
          <a:xfrm>
            <a:off x="-23750" y="6517752"/>
            <a:ext cx="3645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Goulet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(2014) –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Effect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of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exercise-induced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dehydration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on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endurance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performance.</a:t>
            </a:r>
          </a:p>
        </p:txBody>
      </p:sp>
    </p:spTree>
    <p:extLst>
      <p:ext uri="{BB962C8B-B14F-4D97-AF65-F5344CB8AC3E}">
        <p14:creationId xmlns:p14="http://schemas.microsoft.com/office/powerpoint/2010/main" val="156311811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osoba, obloha, exteriér, žena&#10;&#10;Popis byl vytvořen automaticky">
            <a:extLst>
              <a:ext uri="{FF2B5EF4-FFF2-40B4-BE49-F238E27FC236}">
                <a16:creationId xmlns:a16="http://schemas.microsoft.com/office/drawing/2014/main" id="{1A97CFB9-725D-4CF0-A46A-DE907C6A1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1" b="692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A85A016-DBD9-4FE6-B83E-7335CEC4F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Pitný režim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E4475C-AAEF-4871-AAA8-DC5FE5429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Proces </a:t>
            </a:r>
            <a:r>
              <a:rPr lang="cs-CZ" b="1" dirty="0" err="1"/>
              <a:t>rehydtratace</a:t>
            </a:r>
            <a:r>
              <a:rPr lang="cs-CZ" b="1" dirty="0"/>
              <a:t>:</a:t>
            </a:r>
            <a:endParaRPr lang="cs-CZ" dirty="0"/>
          </a:p>
          <a:p>
            <a:pPr lvl="1"/>
            <a:r>
              <a:rPr lang="cs-CZ" dirty="0"/>
              <a:t>Během šesti hodin od skončení PA doplnit ztráty tekutin.</a:t>
            </a:r>
          </a:p>
          <a:p>
            <a:pPr lvl="1"/>
            <a:r>
              <a:rPr lang="cs-CZ" b="1" dirty="0"/>
              <a:t>120-150 % ztrát tělesné hmotnosti.</a:t>
            </a:r>
          </a:p>
          <a:p>
            <a:pPr lvl="1"/>
            <a:r>
              <a:rPr lang="cs-CZ" dirty="0"/>
              <a:t>Vážení před PA a po skončení PA.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08E1BAD-3C97-4B0F-9044-A5C134A63471}"/>
              </a:ext>
            </a:extLst>
          </p:cNvPr>
          <p:cNvSpPr txBox="1"/>
          <p:nvPr/>
        </p:nvSpPr>
        <p:spPr>
          <a:xfrm>
            <a:off x="-23750" y="6517752"/>
            <a:ext cx="3645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Goulet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(2014) –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Effect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of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exercise-induced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dehydration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on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endurance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performance.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25E5BE26-0156-4898-BB23-195315410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19" y="2762234"/>
            <a:ext cx="4394428" cy="392479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F529F48-8044-4781-B80D-E83CDA030C20}"/>
              </a:ext>
            </a:extLst>
          </p:cNvPr>
          <p:cNvSpPr/>
          <p:nvPr/>
        </p:nvSpPr>
        <p:spPr>
          <a:xfrm>
            <a:off x="7125195" y="2861954"/>
            <a:ext cx="1258784" cy="40376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7AC0A4D-D568-4CA1-8BD9-2B43FB99F0AA}"/>
              </a:ext>
            </a:extLst>
          </p:cNvPr>
          <p:cNvSpPr/>
          <p:nvPr/>
        </p:nvSpPr>
        <p:spPr>
          <a:xfrm>
            <a:off x="7125195" y="4000443"/>
            <a:ext cx="1258784" cy="40376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A1546C6-B75E-479D-9F45-594ACFF3114A}"/>
              </a:ext>
            </a:extLst>
          </p:cNvPr>
          <p:cNvSpPr/>
          <p:nvPr/>
        </p:nvSpPr>
        <p:spPr>
          <a:xfrm>
            <a:off x="7125195" y="5088703"/>
            <a:ext cx="1258784" cy="40376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A80B6B2-1C13-43B4-919E-787320DB9893}"/>
              </a:ext>
            </a:extLst>
          </p:cNvPr>
          <p:cNvSpPr/>
          <p:nvPr/>
        </p:nvSpPr>
        <p:spPr>
          <a:xfrm>
            <a:off x="7125195" y="6145477"/>
            <a:ext cx="1258784" cy="40376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19778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80A44E-C586-4D54-ADE4-74D1BFBB1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 pro příjem S a 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D722A5-BFFB-40AE-865F-FBA9932F8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 vytrvalců je potřeba navyšovat zejména příjem sacharidů.</a:t>
            </a:r>
          </a:p>
          <a:p>
            <a:pPr lvl="1"/>
            <a:r>
              <a:rPr lang="cs-CZ" dirty="0"/>
              <a:t>5-6 h tréninku za den	- moderní gymnastka		- 3-4 g S/kg TH</a:t>
            </a:r>
          </a:p>
          <a:p>
            <a:pPr lvl="1"/>
            <a:r>
              <a:rPr lang="cs-CZ" dirty="0"/>
              <a:t>5-6 h tréninku za den	- triatlonista			- 8 g S/kg TH</a:t>
            </a:r>
          </a:p>
          <a:p>
            <a:pPr lvl="1"/>
            <a:r>
              <a:rPr lang="cs-CZ" dirty="0"/>
              <a:t>5-6 h tréninku za den	- etapový závodník		- 12-13 g S/kg TH</a:t>
            </a:r>
          </a:p>
        </p:txBody>
      </p:sp>
      <p:pic>
        <p:nvPicPr>
          <p:cNvPr id="3074" name="Picture 2" descr="Image result for food png">
            <a:extLst>
              <a:ext uri="{FF2B5EF4-FFF2-40B4-BE49-F238E27FC236}">
                <a16:creationId xmlns:a16="http://schemas.microsoft.com/office/drawing/2014/main" id="{659DA3F7-7E89-44B0-B613-8CA4D079F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497" y="3702935"/>
            <a:ext cx="3855526" cy="385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16C3978-D4CF-43FA-95F1-F1541B8624CD}"/>
              </a:ext>
            </a:extLst>
          </p:cNvPr>
          <p:cNvSpPr txBox="1"/>
          <p:nvPr/>
        </p:nvSpPr>
        <p:spPr>
          <a:xfrm>
            <a:off x="-23750" y="6517752"/>
            <a:ext cx="2518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Williams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(2018) –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Nutrition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health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110412162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C2F253-B259-457E-9738-91FC613EF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Glykogen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C5E93F-3D40-4F0C-AE10-50970801F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358486" cy="4351338"/>
          </a:xfrm>
        </p:spPr>
        <p:txBody>
          <a:bodyPr>
            <a:normAutofit/>
          </a:bodyPr>
          <a:lstStyle/>
          <a:p>
            <a:r>
              <a:rPr lang="cs-CZ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Glykogen neboli tzv. „živočišný škrob“ je </a:t>
            </a:r>
            <a:r>
              <a:rPr lang="cs-CZ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zásobní polysacharid v těle živočichů</a:t>
            </a:r>
            <a:r>
              <a:rPr lang="cs-CZ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.</a:t>
            </a:r>
          </a:p>
          <a:p>
            <a:r>
              <a:rPr lang="cs-CZ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Jeho zásoba je vyčerpána po </a:t>
            </a:r>
            <a:r>
              <a:rPr lang="cs-CZ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30–90 minutách cvičení </a:t>
            </a:r>
            <a:r>
              <a:rPr lang="cs-CZ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v závislosti na intenzitě cvičení. </a:t>
            </a:r>
          </a:p>
          <a:p>
            <a:pPr lvl="1"/>
            <a:r>
              <a:rPr lang="cs-CZ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Význam výživy během PA až od 60 minuty.</a:t>
            </a:r>
          </a:p>
          <a:p>
            <a:r>
              <a:rPr lang="cs-CZ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50-150 g je uloženo v játrech a 200-</a:t>
            </a:r>
            <a:r>
              <a:rPr lang="cs-CZ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500</a:t>
            </a:r>
            <a:r>
              <a:rPr lang="cs-CZ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 g je uloženo ve svalech.</a:t>
            </a:r>
          </a:p>
          <a:p>
            <a:pPr lvl="1"/>
            <a:r>
              <a:rPr lang="cs-CZ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Význam nutričních strategií.</a:t>
            </a:r>
          </a:p>
        </p:txBody>
      </p:sp>
      <p:pic>
        <p:nvPicPr>
          <p:cNvPr id="4102" name="Picture 6" descr="Image result for glykogen">
            <a:extLst>
              <a:ext uri="{FF2B5EF4-FFF2-40B4-BE49-F238E27FC236}">
                <a16:creationId xmlns:a16="http://schemas.microsoft.com/office/drawing/2014/main" id="{D77213C8-9EBC-4F9C-8B18-A445714E0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922" y="1924505"/>
            <a:ext cx="3354676" cy="273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75845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F81F72D-D3DB-47DD-9500-35CA55BCCA89}"/>
              </a:ext>
            </a:extLst>
          </p:cNvPr>
          <p:cNvSpPr txBox="1">
            <a:spLocks/>
          </p:cNvSpPr>
          <p:nvPr/>
        </p:nvSpPr>
        <p:spPr>
          <a:xfrm>
            <a:off x="1120000" y="1825625"/>
            <a:ext cx="10233800" cy="4779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Glykemický index potravin</a:t>
            </a:r>
          </a:p>
          <a:p>
            <a:r>
              <a:rPr lang="cs-CZ" dirty="0"/>
              <a:t>Rychlost nárůstu koncentrace plazmatické glukózy.</a:t>
            </a:r>
          </a:p>
          <a:p>
            <a:r>
              <a:rPr lang="cs-CZ" dirty="0"/>
              <a:t>Čím rychlejší nárůst, tím vyšší glykemický index.</a:t>
            </a:r>
          </a:p>
          <a:p>
            <a:r>
              <a:rPr lang="cs-CZ" dirty="0"/>
              <a:t>Přímo úměrně klesá s komplexností jednotlivých sacharidů a při kombinaci s jinými makronutrienty: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Potraviny s nízkým GI&lt;55</a:t>
            </a:r>
          </a:p>
          <a:p>
            <a:r>
              <a:rPr lang="cs-CZ" dirty="0"/>
              <a:t>Potraviny se středním GI 56-69</a:t>
            </a:r>
          </a:p>
          <a:p>
            <a:r>
              <a:rPr lang="cs-CZ" dirty="0"/>
              <a:t>Potraviny s vysokým GI&gt;70</a:t>
            </a:r>
          </a:p>
          <a:p>
            <a:pPr lvl="1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Glykemický index</a:t>
            </a:r>
          </a:p>
        </p:txBody>
      </p:sp>
      <p:sp>
        <p:nvSpPr>
          <p:cNvPr id="7" name="Pravoúhlý trojúhelník 6">
            <a:extLst>
              <a:ext uri="{FF2B5EF4-FFF2-40B4-BE49-F238E27FC236}">
                <a16:creationId xmlns:a16="http://schemas.microsoft.com/office/drawing/2014/main" id="{2CC106D8-E436-41E2-A6B8-0A85CCC92F70}"/>
              </a:ext>
            </a:extLst>
          </p:cNvPr>
          <p:cNvSpPr/>
          <p:nvPr/>
        </p:nvSpPr>
        <p:spPr>
          <a:xfrm>
            <a:off x="1693398" y="3638124"/>
            <a:ext cx="6540759" cy="83042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98917CA-E05B-4425-B469-66BA32634905}"/>
              </a:ext>
            </a:extLst>
          </p:cNvPr>
          <p:cNvSpPr txBox="1"/>
          <p:nvPr/>
        </p:nvSpPr>
        <p:spPr>
          <a:xfrm>
            <a:off x="2046645" y="4459829"/>
            <a:ext cx="723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>
                <a:solidFill>
                  <a:srgbClr val="EDEDED"/>
                </a:solidFill>
              </a:rPr>
              <a:t>Glukóza</a:t>
            </a:r>
          </a:p>
          <a:p>
            <a:pPr algn="ctr"/>
            <a:r>
              <a:rPr lang="cs-CZ" sz="1200" dirty="0">
                <a:solidFill>
                  <a:srgbClr val="EDEDED"/>
                </a:solidFill>
              </a:rPr>
              <a:t>100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814C1B3-1328-43EE-892C-B19BDDCF9C2D}"/>
              </a:ext>
            </a:extLst>
          </p:cNvPr>
          <p:cNvSpPr txBox="1"/>
          <p:nvPr/>
        </p:nvSpPr>
        <p:spPr>
          <a:xfrm>
            <a:off x="2848080" y="4465098"/>
            <a:ext cx="92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>
                <a:solidFill>
                  <a:srgbClr val="EDEDED"/>
                </a:solidFill>
              </a:rPr>
              <a:t>Řepný cukr</a:t>
            </a:r>
          </a:p>
          <a:p>
            <a:pPr algn="ctr"/>
            <a:r>
              <a:rPr lang="cs-CZ" sz="1200" dirty="0" err="1">
                <a:solidFill>
                  <a:srgbClr val="EDEDED"/>
                </a:solidFill>
              </a:rPr>
              <a:t>Coca</a:t>
            </a:r>
            <a:r>
              <a:rPr lang="cs-CZ" sz="1200" dirty="0">
                <a:solidFill>
                  <a:srgbClr val="EDEDED"/>
                </a:solidFill>
              </a:rPr>
              <a:t> </a:t>
            </a:r>
            <a:r>
              <a:rPr lang="cs-CZ" sz="1200" dirty="0" err="1">
                <a:solidFill>
                  <a:srgbClr val="EDEDED"/>
                </a:solidFill>
              </a:rPr>
              <a:t>cola</a:t>
            </a:r>
            <a:endParaRPr lang="cs-CZ" sz="1200" dirty="0">
              <a:solidFill>
                <a:srgbClr val="EDEDED"/>
              </a:solidFill>
            </a:endParaRPr>
          </a:p>
          <a:p>
            <a:pPr algn="ctr"/>
            <a:r>
              <a:rPr lang="cs-CZ" sz="1200" dirty="0">
                <a:solidFill>
                  <a:srgbClr val="EDEDED"/>
                </a:solidFill>
              </a:rPr>
              <a:t>70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3728D70-E7F0-4AC1-9D82-5F38814ECEF3}"/>
              </a:ext>
            </a:extLst>
          </p:cNvPr>
          <p:cNvSpPr txBox="1"/>
          <p:nvPr/>
        </p:nvSpPr>
        <p:spPr>
          <a:xfrm>
            <a:off x="3898354" y="4457444"/>
            <a:ext cx="1342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>
                <a:solidFill>
                  <a:srgbClr val="EDEDED"/>
                </a:solidFill>
              </a:rPr>
              <a:t>Vařené brambory</a:t>
            </a:r>
          </a:p>
          <a:p>
            <a:pPr algn="ctr"/>
            <a:r>
              <a:rPr lang="cs-CZ" sz="1200" dirty="0">
                <a:solidFill>
                  <a:srgbClr val="EDEDED"/>
                </a:solidFill>
              </a:rPr>
              <a:t>Banán</a:t>
            </a:r>
          </a:p>
          <a:p>
            <a:pPr algn="ctr"/>
            <a:r>
              <a:rPr lang="cs-CZ" sz="1200" dirty="0">
                <a:solidFill>
                  <a:srgbClr val="EDEDED"/>
                </a:solidFill>
              </a:rPr>
              <a:t>65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801F127-F65C-42F8-9A86-AC13D6C2A8C3}"/>
              </a:ext>
            </a:extLst>
          </p:cNvPr>
          <p:cNvSpPr txBox="1"/>
          <p:nvPr/>
        </p:nvSpPr>
        <p:spPr>
          <a:xfrm>
            <a:off x="7514889" y="4457443"/>
            <a:ext cx="692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>
                <a:solidFill>
                  <a:srgbClr val="EDEDED"/>
                </a:solidFill>
              </a:rPr>
              <a:t>Paprika</a:t>
            </a:r>
          </a:p>
          <a:p>
            <a:pPr algn="ctr"/>
            <a:r>
              <a:rPr lang="cs-CZ" sz="1200" dirty="0">
                <a:solidFill>
                  <a:srgbClr val="EDEDED"/>
                </a:solidFill>
              </a:rPr>
              <a:t>Rajče</a:t>
            </a:r>
          </a:p>
          <a:p>
            <a:pPr algn="ctr"/>
            <a:r>
              <a:rPr lang="cs-CZ" sz="1200" dirty="0">
                <a:solidFill>
                  <a:srgbClr val="EDEDED"/>
                </a:solidFill>
              </a:rPr>
              <a:t>10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46001C2-4421-452F-ACB5-9F07B901EB66}"/>
              </a:ext>
            </a:extLst>
          </p:cNvPr>
          <p:cNvSpPr txBox="1"/>
          <p:nvPr/>
        </p:nvSpPr>
        <p:spPr>
          <a:xfrm>
            <a:off x="5417520" y="4457444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>
                <a:solidFill>
                  <a:srgbClr val="EDEDED"/>
                </a:solidFill>
              </a:rPr>
              <a:t>Celozrnný chléb</a:t>
            </a:r>
          </a:p>
          <a:p>
            <a:pPr algn="ctr"/>
            <a:r>
              <a:rPr lang="cs-CZ" sz="1200" dirty="0">
                <a:solidFill>
                  <a:srgbClr val="EDEDED"/>
                </a:solidFill>
              </a:rPr>
              <a:t>Špagety al dente</a:t>
            </a:r>
          </a:p>
          <a:p>
            <a:pPr algn="ctr"/>
            <a:r>
              <a:rPr lang="cs-CZ" sz="1200" dirty="0">
                <a:solidFill>
                  <a:srgbClr val="EDEDED"/>
                </a:solidFill>
              </a:rPr>
              <a:t>45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91D7D2B-81BC-444A-AA53-4A2263A348E1}"/>
              </a:ext>
            </a:extLst>
          </p:cNvPr>
          <p:cNvSpPr/>
          <p:nvPr/>
        </p:nvSpPr>
        <p:spPr>
          <a:xfrm>
            <a:off x="7916779" y="5291290"/>
            <a:ext cx="3553873" cy="8304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/>
              <a:t>Nutriční </a:t>
            </a:r>
            <a:r>
              <a:rPr lang="cs-CZ" sz="4000" dirty="0" err="1"/>
              <a:t>timing</a:t>
            </a:r>
            <a:endParaRPr lang="cs-CZ" sz="40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6B1D991-945D-4017-8863-D4BE2C5F43F0}"/>
              </a:ext>
            </a:extLst>
          </p:cNvPr>
          <p:cNvSpPr txBox="1"/>
          <p:nvPr/>
        </p:nvSpPr>
        <p:spPr>
          <a:xfrm>
            <a:off x="1535783" y="4459829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>
                <a:solidFill>
                  <a:srgbClr val="EDEDED"/>
                </a:solidFill>
              </a:rPr>
              <a:t>Pivo</a:t>
            </a:r>
          </a:p>
          <a:p>
            <a:pPr algn="ctr"/>
            <a:r>
              <a:rPr lang="cs-CZ" sz="1200" dirty="0">
                <a:solidFill>
                  <a:srgbClr val="EDEDED"/>
                </a:solidFill>
              </a:rPr>
              <a:t>110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09B2673-9E33-40DC-BC64-D3E3A5EEC6CC}"/>
              </a:ext>
            </a:extLst>
          </p:cNvPr>
          <p:cNvSpPr txBox="1"/>
          <p:nvPr/>
        </p:nvSpPr>
        <p:spPr>
          <a:xfrm>
            <a:off x="6844417" y="4465098"/>
            <a:ext cx="61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>
                <a:solidFill>
                  <a:srgbClr val="EDEDED"/>
                </a:solidFill>
              </a:rPr>
              <a:t>Mléko</a:t>
            </a:r>
          </a:p>
          <a:p>
            <a:pPr algn="ctr"/>
            <a:r>
              <a:rPr lang="cs-CZ" sz="1200" dirty="0">
                <a:solidFill>
                  <a:srgbClr val="EDEDED"/>
                </a:solidFill>
              </a:rPr>
              <a:t>Jablko</a:t>
            </a:r>
          </a:p>
          <a:p>
            <a:pPr algn="ctr"/>
            <a:r>
              <a:rPr lang="cs-CZ" sz="1200" dirty="0">
                <a:solidFill>
                  <a:srgbClr val="EDEDED"/>
                </a:solidFill>
              </a:rPr>
              <a:t>10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D9E42DD-BE0B-4B48-84F3-64A863E27757}"/>
              </a:ext>
            </a:extLst>
          </p:cNvPr>
          <p:cNvSpPr txBox="1"/>
          <p:nvPr/>
        </p:nvSpPr>
        <p:spPr>
          <a:xfrm>
            <a:off x="-23750" y="6517752"/>
            <a:ext cx="2093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Mandelová (2007) – Základy výživy ve sportu.</a:t>
            </a:r>
          </a:p>
        </p:txBody>
      </p:sp>
    </p:spTree>
    <p:extLst>
      <p:ext uri="{BB962C8B-B14F-4D97-AF65-F5344CB8AC3E}">
        <p14:creationId xmlns:p14="http://schemas.microsoft.com/office/powerpoint/2010/main" val="390457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80A44E-C586-4D54-ADE4-74D1BFBB1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 pro příjem S a 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D722A5-BFFB-40AE-865F-FBA9932F8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Potřeba bílkovin je u pravidelně trénujících sportovců vyšší, je proto potřeba dbát na jejich dostatečný příjem.</a:t>
            </a:r>
          </a:p>
          <a:p>
            <a:pPr lvl="1"/>
            <a:r>
              <a:rPr lang="cs-CZ" dirty="0"/>
              <a:t>1,4-1,6 (2) g B/kg TH</a:t>
            </a:r>
          </a:p>
          <a:p>
            <a:endParaRPr lang="cs-CZ" dirty="0"/>
          </a:p>
          <a:p>
            <a:r>
              <a:rPr lang="cs-CZ" dirty="0"/>
              <a:t>Minimální potřeba B je 0,8 g/kg TH</a:t>
            </a:r>
          </a:p>
        </p:txBody>
      </p:sp>
      <p:pic>
        <p:nvPicPr>
          <p:cNvPr id="3074" name="Picture 2" descr="Image result for food png">
            <a:extLst>
              <a:ext uri="{FF2B5EF4-FFF2-40B4-BE49-F238E27FC236}">
                <a16:creationId xmlns:a16="http://schemas.microsoft.com/office/drawing/2014/main" id="{659DA3F7-7E89-44B0-B613-8CA4D079F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498" y="3702132"/>
            <a:ext cx="3855526" cy="385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9A50442-259A-41CC-86A9-5E1646E37D97}"/>
              </a:ext>
            </a:extLst>
          </p:cNvPr>
          <p:cNvSpPr txBox="1"/>
          <p:nvPr/>
        </p:nvSpPr>
        <p:spPr>
          <a:xfrm>
            <a:off x="-23750" y="6517752"/>
            <a:ext cx="2518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Williams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(2018) –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Nutrition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health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310041057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D4E11C7-7BD5-4045-AC27-3F529BEC7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C07650-4F99-4854-B1B9-37EE2703E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786"/>
            <a:ext cx="3473851" cy="4626428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cs-CZ" sz="4000">
                <a:solidFill>
                  <a:schemeClr val="tx1">
                    <a:lumMod val="95000"/>
                  </a:schemeClr>
                </a:solidFill>
              </a:rPr>
              <a:t>Proteosyntéza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32907"/>
            <a:ext cx="0" cy="27921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8FDDA6-2C07-4680-AAFF-51ABD082C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542" y="1115786"/>
            <a:ext cx="6118761" cy="4626428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chemeClr val="tx1">
                    <a:lumMod val="95000"/>
                  </a:schemeClr>
                </a:solidFill>
              </a:rPr>
              <a:t>Proces novotvorby bílkovin. Opakem je proteolýza (hladovění, nedostatečný E příjem, vysoká zátěž atp.)</a:t>
            </a:r>
          </a:p>
          <a:p>
            <a:r>
              <a:rPr lang="cs-CZ" sz="2000" dirty="0">
                <a:solidFill>
                  <a:schemeClr val="tx1">
                    <a:lumMod val="95000"/>
                  </a:schemeClr>
                </a:solidFill>
              </a:rPr>
              <a:t>Regenerační procesy – reparace </a:t>
            </a:r>
            <a:r>
              <a:rPr lang="cs-CZ" sz="2000" dirty="0" err="1">
                <a:solidFill>
                  <a:schemeClr val="tx1">
                    <a:lumMod val="95000"/>
                  </a:schemeClr>
                </a:solidFill>
              </a:rPr>
              <a:t>mikrotraumat</a:t>
            </a:r>
            <a:r>
              <a:rPr lang="cs-CZ" sz="2000" dirty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r>
              <a:rPr lang="cs-CZ" sz="2000" dirty="0">
                <a:solidFill>
                  <a:schemeClr val="tx1">
                    <a:lumMod val="95000"/>
                  </a:schemeClr>
                </a:solidFill>
              </a:rPr>
              <a:t>Hypertrofie svalů.</a:t>
            </a:r>
          </a:p>
          <a:p>
            <a:r>
              <a:rPr lang="cs-CZ" sz="2000" dirty="0">
                <a:solidFill>
                  <a:schemeClr val="tx1">
                    <a:lumMod val="95000"/>
                  </a:schemeClr>
                </a:solidFill>
              </a:rPr>
              <a:t>Hormonální a enzymatická rovnováha.</a:t>
            </a:r>
          </a:p>
        </p:txBody>
      </p:sp>
    </p:spTree>
    <p:extLst>
      <p:ext uri="{BB962C8B-B14F-4D97-AF65-F5344CB8AC3E}">
        <p14:creationId xmlns:p14="http://schemas.microsoft.com/office/powerpoint/2010/main" val="57140453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681299" y="4350153"/>
            <a:ext cx="5868631" cy="329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5480274" y="3528507"/>
            <a:ext cx="1833" cy="33294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7" y="1936131"/>
            <a:ext cx="2398386" cy="159942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3997122" y="2277659"/>
            <a:ext cx="338554" cy="8393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Krátkodobá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3986804" y="3896557"/>
            <a:ext cx="338554" cy="90345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Střednědobá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389028" y="5560678"/>
            <a:ext cx="338554" cy="8697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Dlouhodobá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981565" y="6807247"/>
            <a:ext cx="109559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711297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981564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50503" y="4003046"/>
            <a:ext cx="1635855" cy="68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 g S/kg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" y="2294992"/>
            <a:ext cx="1924703" cy="1443527"/>
          </a:xfrm>
          <a:prstGeom prst="rect">
            <a:avLst/>
          </a:prstGeom>
        </p:spPr>
      </p:pic>
      <p:pic>
        <p:nvPicPr>
          <p:cNvPr id="23" name="Obrázek 22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C7027C37-28D8-4A43-ACA7-2A1CC9A4B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" y="4957567"/>
            <a:ext cx="1924703" cy="1154822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464393" y="4190023"/>
            <a:ext cx="1126081" cy="350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~1 g S/kg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744713" y="6485524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014980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1397001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1667268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8857747" y="6498997"/>
            <a:ext cx="1430657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Fáze časné regenerace</a:t>
            </a: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8553934" y="3944909"/>
            <a:ext cx="1811791" cy="337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1,2-1,5 g S/kg/hod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0F5D37A-EDB1-487F-9DB9-60CC09C04FC0}"/>
              </a:ext>
            </a:extLst>
          </p:cNvPr>
          <p:cNvSpPr txBox="1"/>
          <p:nvPr/>
        </p:nvSpPr>
        <p:spPr>
          <a:xfrm>
            <a:off x="8466088" y="1888602"/>
            <a:ext cx="18902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obnovy glykogenu</a:t>
            </a: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B5B8F08D-AA6E-4945-9380-C2EB90D6D938}"/>
              </a:ext>
            </a:extLst>
          </p:cNvPr>
          <p:cNvSpPr/>
          <p:nvPr/>
        </p:nvSpPr>
        <p:spPr>
          <a:xfrm>
            <a:off x="8686929" y="5984333"/>
            <a:ext cx="1635855" cy="312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82" y="4708289"/>
            <a:ext cx="2134296" cy="1200542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2190781" y="2041451"/>
            <a:ext cx="0" cy="47657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499886A0-8C5E-4760-BE50-7CCE8DC6A895}"/>
              </a:ext>
            </a:extLst>
          </p:cNvPr>
          <p:cNvSpPr txBox="1"/>
          <p:nvPr/>
        </p:nvSpPr>
        <p:spPr>
          <a:xfrm>
            <a:off x="8658481" y="4411679"/>
            <a:ext cx="1680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proteosyntézy</a:t>
            </a:r>
          </a:p>
        </p:txBody>
      </p: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80" y="3686574"/>
            <a:ext cx="2382633" cy="1340231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97" y="5095719"/>
            <a:ext cx="1564147" cy="163602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4296380" y="3361626"/>
            <a:ext cx="606614" cy="15104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F95B5C8-360C-4590-B1D0-F8E8265E5121}"/>
              </a:ext>
            </a:extLst>
          </p:cNvPr>
          <p:cNvSpPr/>
          <p:nvPr/>
        </p:nvSpPr>
        <p:spPr>
          <a:xfrm>
            <a:off x="4280627" y="5026805"/>
            <a:ext cx="2398386" cy="172455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7" name="Nadpis 1">
            <a:extLst>
              <a:ext uri="{FF2B5EF4-FFF2-40B4-BE49-F238E27FC236}">
                <a16:creationId xmlns:a16="http://schemas.microsoft.com/office/drawing/2014/main" id="{05352E8F-4C88-4D7A-BA30-AB636D30B255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Obecná doporučení pro příjem S a B ve vztahu k PA</a:t>
            </a:r>
          </a:p>
        </p:txBody>
      </p:sp>
      <p:pic>
        <p:nvPicPr>
          <p:cNvPr id="8194" name="Picture 2" descr="Image result for juice png">
            <a:extLst>
              <a:ext uri="{FF2B5EF4-FFF2-40B4-BE49-F238E27FC236}">
                <a16:creationId xmlns:a16="http://schemas.microsoft.com/office/drawing/2014/main" id="{DEB162FB-974D-4A21-85BA-700CB0D4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94" y="4590275"/>
            <a:ext cx="1876621" cy="18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Related image">
            <a:extLst>
              <a:ext uri="{FF2B5EF4-FFF2-40B4-BE49-F238E27FC236}">
                <a16:creationId xmlns:a16="http://schemas.microsoft.com/office/drawing/2014/main" id="{5049F3DE-91B8-47D6-A0DC-AFBAA63B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713" y="276726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Related image">
            <a:extLst>
              <a:ext uri="{FF2B5EF4-FFF2-40B4-BE49-F238E27FC236}">
                <a16:creationId xmlns:a16="http://schemas.microsoft.com/office/drawing/2014/main" id="{80204CD0-5BED-4C58-B153-95A76D15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067" y="276726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Related image">
            <a:extLst>
              <a:ext uri="{FF2B5EF4-FFF2-40B4-BE49-F238E27FC236}">
                <a16:creationId xmlns:a16="http://schemas.microsoft.com/office/drawing/2014/main" id="{FE22F769-1D37-4D67-ADEC-D45E351E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31" y="249242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Related image">
            <a:extLst>
              <a:ext uri="{FF2B5EF4-FFF2-40B4-BE49-F238E27FC236}">
                <a16:creationId xmlns:a16="http://schemas.microsoft.com/office/drawing/2014/main" id="{4E7DEFD0-8659-4210-8BB4-220781961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85" y="249242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3DD108B-C15A-46A0-AD3E-C4BA265F42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01" y="1991829"/>
            <a:ext cx="1156322" cy="74561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89F0E4C9-CA86-41FA-9569-3717B5AE8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64" y="3116991"/>
            <a:ext cx="1156322" cy="745611"/>
          </a:xfrm>
          <a:prstGeom prst="rect">
            <a:avLst/>
          </a:prstGeom>
        </p:spPr>
      </p:pic>
      <p:pic>
        <p:nvPicPr>
          <p:cNvPr id="64" name="Picture 2" descr="Image result for juice png">
            <a:extLst>
              <a:ext uri="{FF2B5EF4-FFF2-40B4-BE49-F238E27FC236}">
                <a16:creationId xmlns:a16="http://schemas.microsoft.com/office/drawing/2014/main" id="{74DF4178-F31C-42DA-B655-7DD047B3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783" y="2081533"/>
            <a:ext cx="1876621" cy="18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A5052D9E-4BDD-4DB4-B7B9-C95865C3945D}"/>
              </a:ext>
            </a:extLst>
          </p:cNvPr>
          <p:cNvSpPr txBox="1"/>
          <p:nvPr/>
        </p:nvSpPr>
        <p:spPr>
          <a:xfrm>
            <a:off x="0" y="67051"/>
            <a:ext cx="2518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Williams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(2018) –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Nutrition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health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2493060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závodění, plot, lyžování, strom&#10;&#10;Popis byl vytvořen automaticky">
            <a:extLst>
              <a:ext uri="{FF2B5EF4-FFF2-40B4-BE49-F238E27FC236}">
                <a16:creationId xmlns:a16="http://schemas.microsoft.com/office/drawing/2014/main" id="{21961EAD-E722-4B16-A018-6CFB6F8F0E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2" b="10588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9E3C8C-342E-4BD9-9302-AEC59BFCD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Výživa a zdraví sportovce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FB0153-E73A-4607-B3F9-F3FF82FA5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</p:spPr>
        <p:txBody>
          <a:bodyPr>
            <a:normAutofit/>
          </a:bodyPr>
          <a:lstStyle/>
          <a:p>
            <a:r>
              <a:rPr lang="cs-CZ" dirty="0"/>
              <a:t>Strava příznivá pro mikrobiom trávícího traktu</a:t>
            </a:r>
          </a:p>
          <a:p>
            <a:r>
              <a:rPr lang="cs-CZ" dirty="0"/>
              <a:t>Energetická bilance a energetická dostupnost</a:t>
            </a:r>
          </a:p>
          <a:p>
            <a:r>
              <a:rPr lang="cs-CZ" dirty="0"/>
              <a:t>Dostatečný přísun mikronutrientů</a:t>
            </a:r>
          </a:p>
          <a:p>
            <a:pPr lvl="1"/>
            <a:r>
              <a:rPr lang="cs-CZ" dirty="0"/>
              <a:t>Během a po PA důraz na sodík</a:t>
            </a:r>
          </a:p>
          <a:p>
            <a:pPr lvl="1"/>
            <a:r>
              <a:rPr lang="cs-CZ" dirty="0"/>
              <a:t>Po PA důraz na antioxidanty – Vit. E a C, Se a Zn</a:t>
            </a:r>
          </a:p>
          <a:p>
            <a:pPr lvl="1"/>
            <a:r>
              <a:rPr lang="cs-CZ" dirty="0" err="1"/>
              <a:t>Fe</a:t>
            </a:r>
            <a:r>
              <a:rPr lang="cs-CZ" dirty="0"/>
              <a:t>, Ca, Mg a Vit. D</a:t>
            </a:r>
          </a:p>
          <a:p>
            <a:r>
              <a:rPr lang="cs-CZ" dirty="0"/>
              <a:t>Výživa před, během a po PA</a:t>
            </a:r>
          </a:p>
          <a:p>
            <a:r>
              <a:rPr lang="cs-CZ" dirty="0"/>
              <a:t>Pitný režim</a:t>
            </a:r>
          </a:p>
        </p:txBody>
      </p:sp>
    </p:spTree>
    <p:extLst>
      <p:ext uri="{BB962C8B-B14F-4D97-AF65-F5344CB8AC3E}">
        <p14:creationId xmlns:p14="http://schemas.microsoft.com/office/powerpoint/2010/main" val="314681616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11626-CC51-45B8-8538-F8801006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170963"/>
            <a:ext cx="10571998" cy="970450"/>
          </a:xfrm>
        </p:spPr>
        <p:txBody>
          <a:bodyPr/>
          <a:lstStyle/>
          <a:p>
            <a:r>
              <a:rPr lang="cs-CZ" dirty="0"/>
              <a:t>Výživa během vytrvalostního výkonu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10B56698-E259-4CF7-8E24-01D27CDB419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524000" y="1388915"/>
          <a:ext cx="9144000" cy="4337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8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5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17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69">
                <a:tc>
                  <a:txBody>
                    <a:bodyPr/>
                    <a:lstStyle/>
                    <a:p>
                      <a:r>
                        <a:rPr lang="cs-CZ" dirty="0"/>
                        <a:t>Délka zatížení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Potřeba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Doporučený příjem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Druh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Upřesnění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dirty="0"/>
                        <a:t>Do 45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Příjem S nezvyšuje výkonnost.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dirty="0"/>
                        <a:t>45-75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Ne/velmi 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Do 30 g jednorázově.</a:t>
                      </a:r>
                    </a:p>
                    <a:p>
                      <a:r>
                        <a:rPr lang="cs-CZ" i="1" dirty="0"/>
                        <a:t>„</a:t>
                      </a:r>
                      <a:r>
                        <a:rPr lang="cs-CZ" i="1" dirty="0" err="1"/>
                        <a:t>Mouth</a:t>
                      </a:r>
                      <a:r>
                        <a:rPr lang="cs-CZ" i="1" dirty="0"/>
                        <a:t> </a:t>
                      </a:r>
                      <a:r>
                        <a:rPr lang="cs-CZ" i="1" dirty="0" err="1"/>
                        <a:t>rinse</a:t>
                      </a:r>
                      <a:r>
                        <a:rPr lang="cs-CZ" i="1" dirty="0"/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Sacharóza, glukóza nebo</a:t>
                      </a:r>
                      <a:r>
                        <a:rPr lang="cs-CZ" baseline="0" dirty="0"/>
                        <a:t> maltodextrin</a:t>
                      </a:r>
                      <a:endParaRPr lang="cs-CZ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rgbClr val="002060"/>
                          </a:solidFill>
                        </a:rPr>
                        <a:t>Oxidační kapacita organismu </a:t>
                      </a:r>
                      <a:r>
                        <a:rPr lang="cs-CZ" dirty="0"/>
                        <a:t>při příjmu glukózy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&lt;</a:t>
                      </a:r>
                      <a:r>
                        <a:rPr lang="cs-CZ" dirty="0"/>
                        <a:t>1 g.min</a:t>
                      </a:r>
                      <a:r>
                        <a:rPr lang="cs-CZ" sz="1200" baseline="30000" dirty="0"/>
                        <a:t>-1</a:t>
                      </a:r>
                      <a:endParaRPr lang="cs-CZ" dirty="0"/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dirty="0"/>
                        <a:t>1-2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30-60 g.h</a:t>
                      </a:r>
                      <a:r>
                        <a:rPr lang="cs-CZ" sz="1200" baseline="30000" dirty="0"/>
                        <a:t>-1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Glukóza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dirty="0"/>
                        <a:t>2-3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Střední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50-70 g.h</a:t>
                      </a:r>
                      <a:r>
                        <a:rPr lang="cs-CZ" sz="1200" baseline="30000" dirty="0"/>
                        <a:t>-1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Glukóza,</a:t>
                      </a:r>
                      <a:r>
                        <a:rPr lang="cs-CZ" baseline="0" dirty="0"/>
                        <a:t> fruktóza a maltodextrin</a:t>
                      </a:r>
                      <a:endParaRPr lang="cs-CZ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rgbClr val="002060"/>
                          </a:solidFill>
                        </a:rPr>
                        <a:t>Oxidační kapacita organismu </a:t>
                      </a:r>
                      <a:r>
                        <a:rPr lang="cs-CZ" dirty="0"/>
                        <a:t>při kombinovaném příjmu 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1,2-1,75 g.min</a:t>
                      </a:r>
                      <a:r>
                        <a:rPr lang="cs-CZ" sz="1200" baseline="30000" dirty="0"/>
                        <a:t>-1</a:t>
                      </a:r>
                      <a:endParaRPr lang="cs-CZ" dirty="0"/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dirty="0"/>
                        <a:t>Více než 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Vysoké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60-90 g.h</a:t>
                      </a:r>
                      <a:r>
                        <a:rPr lang="cs-CZ" sz="1200" baseline="30000" dirty="0"/>
                        <a:t>-1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2060"/>
                          </a:solidFill>
                        </a:rPr>
                        <a:t>Kombinace!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TextovéPole 18">
            <a:extLst>
              <a:ext uri="{FF2B5EF4-FFF2-40B4-BE49-F238E27FC236}">
                <a16:creationId xmlns:a16="http://schemas.microsoft.com/office/drawing/2014/main" id="{B3544822-9A15-4512-A6E6-6B978E342C81}"/>
              </a:ext>
            </a:extLst>
          </p:cNvPr>
          <p:cNvSpPr txBox="1"/>
          <p:nvPr/>
        </p:nvSpPr>
        <p:spPr>
          <a:xfrm>
            <a:off x="-23750" y="6517752"/>
            <a:ext cx="2518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Williams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(2018) –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Nutrition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health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fitness and sport.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2539DBE3-020F-4BB4-8D30-77B6DFE50F7F}"/>
              </a:ext>
            </a:extLst>
          </p:cNvPr>
          <p:cNvCxnSpPr/>
          <p:nvPr/>
        </p:nvCxnSpPr>
        <p:spPr>
          <a:xfrm>
            <a:off x="1511968" y="3306442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F06EAE35-2E31-4C0B-8E36-B52D21E91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807" y="2855007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6CFB89B-7D32-489D-9DCD-D834967605BF}"/>
              </a:ext>
            </a:extLst>
          </p:cNvPr>
          <p:cNvSpPr txBox="1"/>
          <p:nvPr/>
        </p:nvSpPr>
        <p:spPr>
          <a:xfrm>
            <a:off x="6187971" y="2925078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 ks</a:t>
            </a:r>
          </a:p>
        </p:txBody>
      </p:sp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647EF913-DEB9-4DC5-9881-E8379071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049" y="3957510"/>
            <a:ext cx="753168" cy="11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EBF91E0-3835-4439-8361-A804FD8EE650}"/>
              </a:ext>
            </a:extLst>
          </p:cNvPr>
          <p:cNvSpPr txBox="1"/>
          <p:nvPr/>
        </p:nvSpPr>
        <p:spPr>
          <a:xfrm>
            <a:off x="5838998" y="4002464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3 ks</a:t>
            </a:r>
          </a:p>
        </p:txBody>
      </p:sp>
      <p:pic>
        <p:nvPicPr>
          <p:cNvPr id="5" name="Picture 6" descr="http://www.granini.cz/data/images/fruit_images/best_fruit/02-pickbestfruit-fruits-0002-banana.png">
            <a:extLst>
              <a:ext uri="{FF2B5EF4-FFF2-40B4-BE49-F238E27FC236}">
                <a16:creationId xmlns:a16="http://schemas.microsoft.com/office/drawing/2014/main" id="{0D2A6398-6BC1-4C0C-BC25-CFFB24B6C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697" y="4686324"/>
            <a:ext cx="1857848" cy="185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875DD64-CD50-47BA-824B-A4922AFB9792}"/>
              </a:ext>
            </a:extLst>
          </p:cNvPr>
          <p:cNvSpPr txBox="1"/>
          <p:nvPr/>
        </p:nvSpPr>
        <p:spPr>
          <a:xfrm>
            <a:off x="5762049" y="5375449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3 ks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5886D10-0F66-40FF-A33A-DF769568A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00" y="5018523"/>
            <a:ext cx="1916395" cy="191639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11C3E90-D3E9-4FCA-A394-4DBE3881A65A}"/>
              </a:ext>
            </a:extLst>
          </p:cNvPr>
          <p:cNvSpPr txBox="1"/>
          <p:nvPr/>
        </p:nvSpPr>
        <p:spPr>
          <a:xfrm>
            <a:off x="6404756" y="540249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3 ks</a:t>
            </a:r>
          </a:p>
        </p:txBody>
      </p:sp>
      <p:pic>
        <p:nvPicPr>
          <p:cNvPr id="1026" name="Picture 2" descr="Image result for banana png">
            <a:extLst>
              <a:ext uri="{FF2B5EF4-FFF2-40B4-BE49-F238E27FC236}">
                <a16:creationId xmlns:a16="http://schemas.microsoft.com/office/drawing/2014/main" id="{7CDDE597-BB71-42FC-AF5E-1552514BD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908" y="4716133"/>
            <a:ext cx="1605597" cy="214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13334E8-3909-44F1-9569-0A8C9B616931}"/>
              </a:ext>
            </a:extLst>
          </p:cNvPr>
          <p:cNvSpPr txBox="1"/>
          <p:nvPr/>
        </p:nvSpPr>
        <p:spPr>
          <a:xfrm>
            <a:off x="10507908" y="6250249"/>
            <a:ext cx="146014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120 g = 30 g S</a:t>
            </a:r>
          </a:p>
        </p:txBody>
      </p:sp>
    </p:spTree>
    <p:extLst>
      <p:ext uri="{BB962C8B-B14F-4D97-AF65-F5344CB8AC3E}">
        <p14:creationId xmlns:p14="http://schemas.microsoft.com/office/powerpoint/2010/main" val="220450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6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30AC6E-C2C4-46BA-8F0A-C9D840367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Mouth</a:t>
            </a:r>
            <a:r>
              <a:rPr lang="cs-CZ" dirty="0"/>
              <a:t> </a:t>
            </a:r>
            <a:r>
              <a:rPr lang="cs-CZ" dirty="0" err="1"/>
              <a:t>rinse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58299F-ABC9-4DF2-9679-AEF8E156B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„Vyplachování úst/kontakt sacharidů s ústy“ </a:t>
            </a:r>
          </a:p>
          <a:p>
            <a:r>
              <a:rPr lang="cs-CZ" b="1" dirty="0"/>
              <a:t>Podpora výkonů 30-90 min.</a:t>
            </a:r>
          </a:p>
          <a:p>
            <a:r>
              <a:rPr lang="cs-CZ" dirty="0"/>
              <a:t>Stimulace CNS přes receptory v ústech, které jsou citlivé na sacharidy.</a:t>
            </a:r>
          </a:p>
          <a:p>
            <a:r>
              <a:rPr lang="cs-CZ" dirty="0"/>
              <a:t>Stimulace center štěstí a odměny.</a:t>
            </a:r>
          </a:p>
          <a:p>
            <a:r>
              <a:rPr lang="cs-CZ" dirty="0"/>
              <a:t>Potlačení pocitu únavy, pokles RPE.</a:t>
            </a:r>
          </a:p>
        </p:txBody>
      </p:sp>
      <p:pic>
        <p:nvPicPr>
          <p:cNvPr id="10242" name="Picture 2" descr="Image result for drinking png">
            <a:extLst>
              <a:ext uri="{FF2B5EF4-FFF2-40B4-BE49-F238E27FC236}">
                <a16:creationId xmlns:a16="http://schemas.microsoft.com/office/drawing/2014/main" id="{3679B5F8-7852-4A37-B964-425F84E8E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413" y="329707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B33448F-7E91-4A36-BAB2-0C56D0A2C445}"/>
              </a:ext>
            </a:extLst>
          </p:cNvPr>
          <p:cNvSpPr txBox="1"/>
          <p:nvPr/>
        </p:nvSpPr>
        <p:spPr>
          <a:xfrm>
            <a:off x="-23750" y="6399002"/>
            <a:ext cx="4011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Jeukendrup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(2013) - Oral Carbohydrate Rinse Placebo or Beneficial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CFCFC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Rollo (2011) - Effect of Mouth-Rinsing Carbohydrate Solutions on Endurance Performance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CFCFC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79263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obloha, exteriér, žena&#10;&#10;Popis byl vytvořen automaticky">
            <a:extLst>
              <a:ext uri="{FF2B5EF4-FFF2-40B4-BE49-F238E27FC236}">
                <a16:creationId xmlns:a16="http://schemas.microsoft.com/office/drawing/2014/main" id="{926A77CB-B897-4594-BF77-FD8D93BED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1" b="692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A85A016-DBD9-4FE6-B83E-7335CEC4F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Pitný režim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08E1BAD-3C97-4B0F-9044-A5C134A63471}"/>
              </a:ext>
            </a:extLst>
          </p:cNvPr>
          <p:cNvSpPr txBox="1"/>
          <p:nvPr/>
        </p:nvSpPr>
        <p:spPr>
          <a:xfrm>
            <a:off x="-23750" y="6529627"/>
            <a:ext cx="3034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Sawka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(2007) -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American College of Sports Medicine position stand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CFCFC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Obrázek 5" descr="Original.00005768-200702000-00022.TT5.jpeg">
            <a:extLst>
              <a:ext uri="{FF2B5EF4-FFF2-40B4-BE49-F238E27FC236}">
                <a16:creationId xmlns:a16="http://schemas.microsoft.com/office/drawing/2014/main" id="{323D1647-F3EE-418C-A071-3EBD708D68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0"/>
          <a:stretch>
            <a:fillRect/>
          </a:stretch>
        </p:blipFill>
        <p:spPr bwMode="auto">
          <a:xfrm>
            <a:off x="1941512" y="2263670"/>
            <a:ext cx="830897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95599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3553" y="6093296"/>
            <a:ext cx="8567415" cy="1143000"/>
          </a:xfrm>
        </p:spPr>
        <p:txBody>
          <a:bodyPr>
            <a:noAutofit/>
          </a:bodyPr>
          <a:lstStyle/>
          <a:p>
            <a:pPr algn="ctr"/>
            <a:r>
              <a:rPr lang="cs-CZ" sz="2800" dirty="0">
                <a:solidFill>
                  <a:schemeClr val="tx1"/>
                </a:solidFill>
              </a:rPr>
              <a:t>+ diuretický efekt piva potlačený ve stavu </a:t>
            </a:r>
            <a:r>
              <a:rPr lang="cs-CZ" sz="2800" dirty="0" err="1">
                <a:solidFill>
                  <a:schemeClr val="tx1"/>
                </a:solidFill>
              </a:rPr>
              <a:t>hypohydratace</a:t>
            </a:r>
            <a:r>
              <a:rPr lang="cs-CZ" sz="2800" dirty="0">
                <a:solidFill>
                  <a:schemeClr val="tx1"/>
                </a:solidFill>
              </a:rPr>
              <a:t> (indukované zatížením) ve srovnání s </a:t>
            </a:r>
            <a:r>
              <a:rPr lang="cs-CZ" sz="2800" dirty="0" err="1">
                <a:solidFill>
                  <a:schemeClr val="tx1"/>
                </a:solidFill>
              </a:rPr>
              <a:t>normohydratací</a:t>
            </a:r>
            <a:br>
              <a:rPr lang="cs-CZ" sz="2800" dirty="0">
                <a:solidFill>
                  <a:schemeClr val="tx1"/>
                </a:solidFill>
              </a:rPr>
            </a:b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2311049" y="4293059"/>
            <a:ext cx="30963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3-5 </a:t>
            </a:r>
            <a:r>
              <a:rPr kumimoji="0" lang="cs-CZ" altLang="cs-CZ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mmol</a:t>
            </a:r>
            <a:r>
              <a:rPr kumimoji="0" lang="cs-CZ" alt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/l</a:t>
            </a:r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7032104" y="4293097"/>
            <a:ext cx="28393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25 </a:t>
            </a:r>
            <a:r>
              <a:rPr kumimoji="0" lang="cs-CZ" altLang="cs-CZ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mmol</a:t>
            </a:r>
            <a:r>
              <a:rPr kumimoji="0" lang="cs-CZ" alt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/l</a:t>
            </a:r>
          </a:p>
        </p:txBody>
      </p:sp>
      <p:sp>
        <p:nvSpPr>
          <p:cNvPr id="15" name="Nadpis 1"/>
          <p:cNvSpPr txBox="1">
            <a:spLocks/>
          </p:cNvSpPr>
          <p:nvPr/>
        </p:nvSpPr>
        <p:spPr bwMode="auto">
          <a:xfrm>
            <a:off x="2232460" y="5294289"/>
            <a:ext cx="8229600" cy="66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Limitující aspekt rehydratační schopnosti piva -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SODÍK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7C0075C0-BF1A-4A70-A20F-DDC1A5FE1D8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Pitný režim – limitující aspekty piva</a:t>
            </a:r>
          </a:p>
        </p:txBody>
      </p:sp>
      <p:pic>
        <p:nvPicPr>
          <p:cNvPr id="17410" name="Picture 2" descr="Image result for radler png">
            <a:extLst>
              <a:ext uri="{FF2B5EF4-FFF2-40B4-BE49-F238E27FC236}">
                <a16:creationId xmlns:a16="http://schemas.microsoft.com/office/drawing/2014/main" id="{AEA2F2F2-0BFD-40D1-8705-CAB88837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58" y="1365683"/>
            <a:ext cx="3069859" cy="30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radler png">
            <a:extLst>
              <a:ext uri="{FF2B5EF4-FFF2-40B4-BE49-F238E27FC236}">
                <a16:creationId xmlns:a16="http://schemas.microsoft.com/office/drawing/2014/main" id="{26E87E4D-3D53-441C-9FAB-EEA2F4281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155" y="1374867"/>
            <a:ext cx="3069859" cy="30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 result for beer png">
            <a:extLst>
              <a:ext uri="{FF2B5EF4-FFF2-40B4-BE49-F238E27FC236}">
                <a16:creationId xmlns:a16="http://schemas.microsoft.com/office/drawing/2014/main" id="{19FE1C95-A2B9-422A-B962-A286CA96B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14" y="1916605"/>
            <a:ext cx="1760232" cy="207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Image result for salt png">
            <a:extLst>
              <a:ext uri="{FF2B5EF4-FFF2-40B4-BE49-F238E27FC236}">
                <a16:creationId xmlns:a16="http://schemas.microsoft.com/office/drawing/2014/main" id="{4DA472AB-A48D-4A83-B109-355C309A5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23" y="2745995"/>
            <a:ext cx="1664958" cy="147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beer png">
            <a:extLst>
              <a:ext uri="{FF2B5EF4-FFF2-40B4-BE49-F238E27FC236}">
                <a16:creationId xmlns:a16="http://schemas.microsoft.com/office/drawing/2014/main" id="{B0A037D8-845B-43A5-BF0B-0B2777D56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710" y="1838459"/>
            <a:ext cx="1760232" cy="207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salt png">
            <a:extLst>
              <a:ext uri="{FF2B5EF4-FFF2-40B4-BE49-F238E27FC236}">
                <a16:creationId xmlns:a16="http://schemas.microsoft.com/office/drawing/2014/main" id="{AF1D9A2B-26F7-4826-B324-90BCFEB4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024" y="2695634"/>
            <a:ext cx="1664958" cy="147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68D1D2CE-3B1F-4FE2-9270-2B644912EE68}"/>
              </a:ext>
            </a:extLst>
          </p:cNvPr>
          <p:cNvSpPr txBox="1"/>
          <p:nvPr/>
        </p:nvSpPr>
        <p:spPr>
          <a:xfrm>
            <a:off x="-43755" y="28975"/>
            <a:ext cx="42146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Desbrow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(2013) -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Beer as a sports drink? Manipulating beer's ingredients to replace lost fluid.</a:t>
            </a:r>
          </a:p>
        </p:txBody>
      </p:sp>
    </p:spTree>
    <p:extLst>
      <p:ext uri="{BB962C8B-B14F-4D97-AF65-F5344CB8AC3E}">
        <p14:creationId xmlns:p14="http://schemas.microsoft.com/office/powerpoint/2010/main" val="32878779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46" y="476672"/>
            <a:ext cx="8384529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4" descr="Výsledek obrázku pro s&amp;uring;l¨¨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TextovéPole 17"/>
          <p:cNvSpPr txBox="1">
            <a:spLocks noChangeArrowheads="1"/>
          </p:cNvSpPr>
          <p:nvPr/>
        </p:nvSpPr>
        <p:spPr bwMode="auto">
          <a:xfrm>
            <a:off x="3719736" y="5229201"/>
            <a:ext cx="12241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2 %</a:t>
            </a:r>
          </a:p>
        </p:txBody>
      </p:sp>
      <p:sp>
        <p:nvSpPr>
          <p:cNvPr id="19" name="TextovéPole 18"/>
          <p:cNvSpPr txBox="1">
            <a:spLocks noChangeArrowheads="1"/>
          </p:cNvSpPr>
          <p:nvPr/>
        </p:nvSpPr>
        <p:spPr bwMode="auto">
          <a:xfrm>
            <a:off x="4054906" y="426364"/>
            <a:ext cx="21778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60 min   </a:t>
            </a:r>
          </a:p>
        </p:txBody>
      </p: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4054907" y="1392993"/>
            <a:ext cx="38177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150 % = ~2,5 l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 flipV="1">
            <a:off x="9264352" y="4293096"/>
            <a:ext cx="0" cy="936104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Image result for radler png">
            <a:extLst>
              <a:ext uri="{FF2B5EF4-FFF2-40B4-BE49-F238E27FC236}">
                <a16:creationId xmlns:a16="http://schemas.microsoft.com/office/drawing/2014/main" id="{4423A7C3-8B5D-4B17-ABE1-12ECF98C1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5"/>
          <a:stretch/>
        </p:blipFill>
        <p:spPr bwMode="auto">
          <a:xfrm>
            <a:off x="10034650" y="3123972"/>
            <a:ext cx="2466532" cy="395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salt png">
            <a:extLst>
              <a:ext uri="{FF2B5EF4-FFF2-40B4-BE49-F238E27FC236}">
                <a16:creationId xmlns:a16="http://schemas.microsoft.com/office/drawing/2014/main" id="{0FEC8AA2-A6EA-47A3-A180-C5CEF3668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301" y="4954196"/>
            <a:ext cx="2142948" cy="18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71F73FE-AA60-4E20-B25C-380A585DD4B3}"/>
              </a:ext>
            </a:extLst>
          </p:cNvPr>
          <p:cNvSpPr txBox="1"/>
          <p:nvPr/>
        </p:nvSpPr>
        <p:spPr>
          <a:xfrm>
            <a:off x="-43755" y="28975"/>
            <a:ext cx="42146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Desbrow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(2013) -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Beer as a sports drink? Manipulating beer's ingredients to replace lost fluid.</a:t>
            </a:r>
          </a:p>
        </p:txBody>
      </p:sp>
    </p:spTree>
    <p:extLst>
      <p:ext uri="{BB962C8B-B14F-4D97-AF65-F5344CB8AC3E}">
        <p14:creationId xmlns:p14="http://schemas.microsoft.com/office/powerpoint/2010/main" val="401428906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D26E1CF-7ACD-425B-94B1-7E1BA1908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4773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5D83B4A-D1D9-49FD-8003-601D17E91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05698"/>
            <a:ext cx="9144000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US" sz="96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Nutriční</a:t>
            </a:r>
            <a:r>
              <a:rPr lang="en-US" sz="96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96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strategie</a:t>
            </a:r>
            <a:endParaRPr lang="en-US" sz="96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647857-B0B6-4727-ADD3-11FBCBBEB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012" y="1675872"/>
            <a:ext cx="9144000" cy="237361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sz="3200" dirty="0" err="1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Train</a:t>
            </a:r>
            <a:r>
              <a:rPr lang="cs-CZ" sz="3200" dirty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 </a:t>
            </a:r>
            <a:r>
              <a:rPr lang="cs-CZ" sz="3200" dirty="0" err="1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low-Compete</a:t>
            </a:r>
            <a:r>
              <a:rPr lang="cs-CZ" sz="3200" dirty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 </a:t>
            </a:r>
            <a:r>
              <a:rPr lang="cs-CZ" sz="3200" dirty="0" err="1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high</a:t>
            </a:r>
            <a:r>
              <a:rPr lang="cs-CZ" sz="3200" dirty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 strategie</a:t>
            </a:r>
          </a:p>
          <a:p>
            <a:pPr lvl="1"/>
            <a:r>
              <a:rPr lang="cs-CZ" sz="2800" dirty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Dvoufázový trénink</a:t>
            </a:r>
          </a:p>
          <a:p>
            <a:pPr lvl="1"/>
            <a:r>
              <a:rPr lang="cs-CZ" sz="2800" dirty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„</a:t>
            </a:r>
            <a:r>
              <a:rPr lang="cs-CZ" sz="2800" dirty="0" err="1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Sleep</a:t>
            </a:r>
            <a:r>
              <a:rPr lang="cs-CZ" sz="2800" dirty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 </a:t>
            </a:r>
            <a:r>
              <a:rPr lang="cs-CZ" sz="2800" dirty="0" err="1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low</a:t>
            </a:r>
            <a:r>
              <a:rPr lang="cs-CZ" sz="2800" dirty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“ strategie</a:t>
            </a:r>
          </a:p>
          <a:p>
            <a:r>
              <a:rPr lang="cs-CZ" sz="3200" dirty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Nízkosacharidová strava</a:t>
            </a:r>
          </a:p>
          <a:p>
            <a:r>
              <a:rPr lang="cs-CZ" sz="3200" dirty="0" err="1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Hypersacharidová</a:t>
            </a:r>
            <a:r>
              <a:rPr lang="cs-CZ" sz="3200" dirty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 strava</a:t>
            </a:r>
          </a:p>
        </p:txBody>
      </p:sp>
    </p:spTree>
    <p:extLst>
      <p:ext uri="{BB962C8B-B14F-4D97-AF65-F5344CB8AC3E}">
        <p14:creationId xmlns:p14="http://schemas.microsoft.com/office/powerpoint/2010/main" val="233894933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2E3A92-5961-41D1-8502-7A7CDB7C2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Train</a:t>
            </a:r>
            <a:r>
              <a:rPr lang="cs-CZ" dirty="0"/>
              <a:t> </a:t>
            </a:r>
            <a:r>
              <a:rPr lang="cs-CZ" dirty="0" err="1"/>
              <a:t>low-Compete</a:t>
            </a:r>
            <a:r>
              <a:rPr lang="cs-CZ" dirty="0"/>
              <a:t> </a:t>
            </a:r>
            <a:r>
              <a:rPr lang="cs-CZ" dirty="0" err="1"/>
              <a:t>high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364617-403B-457D-A4FB-42460B552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Train</a:t>
            </a:r>
            <a:r>
              <a:rPr lang="cs-CZ" dirty="0"/>
              <a:t> </a:t>
            </a:r>
            <a:r>
              <a:rPr lang="cs-CZ" dirty="0" err="1"/>
              <a:t>low</a:t>
            </a:r>
            <a:r>
              <a:rPr lang="cs-CZ" dirty="0"/>
              <a:t>“ – záměrná manipulace s příjmem S.</a:t>
            </a:r>
          </a:p>
          <a:p>
            <a:pPr lvl="1"/>
            <a:r>
              <a:rPr lang="cs-CZ" dirty="0"/>
              <a:t>Cílená periodizace sacharidové dostupnosti.</a:t>
            </a:r>
          </a:p>
          <a:p>
            <a:pPr lvl="1"/>
            <a:r>
              <a:rPr lang="cs-CZ" dirty="0"/>
              <a:t>Trénink je realizován při snížených zásobách glykogenu bez doplňování S během PA.</a:t>
            </a:r>
          </a:p>
          <a:p>
            <a:pPr lvl="2"/>
            <a:r>
              <a:rPr lang="cs-CZ" dirty="0" err="1"/>
              <a:t>Mouth-rinse</a:t>
            </a:r>
            <a:r>
              <a:rPr lang="cs-CZ" dirty="0"/>
              <a:t> nebo kofein</a:t>
            </a:r>
          </a:p>
          <a:p>
            <a:r>
              <a:rPr lang="cs-CZ" dirty="0"/>
              <a:t>Podpora tréninkové adaptace.</a:t>
            </a:r>
          </a:p>
          <a:p>
            <a:pPr lvl="1"/>
            <a:r>
              <a:rPr lang="cs-CZ" dirty="0"/>
              <a:t>Zvýšená utilizace glykogenu a mastných kyselin a aktivita oxidativních enzymů.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AD5CF7D-2C59-491C-872B-B7D516BEB18E}"/>
              </a:ext>
            </a:extLst>
          </p:cNvPr>
          <p:cNvSpPr txBox="1"/>
          <p:nvPr/>
        </p:nvSpPr>
        <p:spPr>
          <a:xfrm>
            <a:off x="-23750" y="6517752"/>
            <a:ext cx="2786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Burke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(2018) –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Swifter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higher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stronger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: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What‘s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on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menu?</a:t>
            </a:r>
          </a:p>
        </p:txBody>
      </p:sp>
    </p:spTree>
    <p:extLst>
      <p:ext uri="{BB962C8B-B14F-4D97-AF65-F5344CB8AC3E}">
        <p14:creationId xmlns:p14="http://schemas.microsoft.com/office/powerpoint/2010/main" val="310849767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CBD2B0-0C27-4914-B081-865708022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Dvoufázový trénink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E13A4544-0DB4-477B-962A-F4EEA723C620}"/>
              </a:ext>
            </a:extLst>
          </p:cNvPr>
          <p:cNvCxnSpPr>
            <a:cxnSpLocks/>
          </p:cNvCxnSpPr>
          <p:nvPr/>
        </p:nvCxnSpPr>
        <p:spPr>
          <a:xfrm>
            <a:off x="1343302" y="5873858"/>
            <a:ext cx="93680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Image result for sugar png">
            <a:extLst>
              <a:ext uri="{FF2B5EF4-FFF2-40B4-BE49-F238E27FC236}">
                <a16:creationId xmlns:a16="http://schemas.microsoft.com/office/drawing/2014/main" id="{3D745312-284A-4F7F-BDC2-108EAB9E3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30" y="4889948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B8C9EF20-D138-4AF7-BE31-E5C6C17640C1}"/>
              </a:ext>
            </a:extLst>
          </p:cNvPr>
          <p:cNvCxnSpPr/>
          <p:nvPr/>
        </p:nvCxnSpPr>
        <p:spPr>
          <a:xfrm>
            <a:off x="1355177" y="5778858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1B776373-E317-4F4B-B50E-3BC021553A81}"/>
              </a:ext>
            </a:extLst>
          </p:cNvPr>
          <p:cNvSpPr txBox="1"/>
          <p:nvPr/>
        </p:nvSpPr>
        <p:spPr>
          <a:xfrm>
            <a:off x="1052850" y="6129182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9:00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9CF0A1B7-92D7-4491-A6BB-7844875BC2A5}"/>
              </a:ext>
            </a:extLst>
          </p:cNvPr>
          <p:cNvCxnSpPr>
            <a:cxnSpLocks/>
          </p:cNvCxnSpPr>
          <p:nvPr/>
        </p:nvCxnSpPr>
        <p:spPr>
          <a:xfrm>
            <a:off x="3003868" y="5780606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9925E9A-64E4-4FA4-87CD-9E8AA08EEE93}"/>
              </a:ext>
            </a:extLst>
          </p:cNvPr>
          <p:cNvSpPr txBox="1"/>
          <p:nvPr/>
        </p:nvSpPr>
        <p:spPr>
          <a:xfrm>
            <a:off x="3156267" y="2685705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Max. 30 g/h</a:t>
            </a:r>
          </a:p>
        </p:txBody>
      </p:sp>
      <p:pic>
        <p:nvPicPr>
          <p:cNvPr id="13" name="Obrázek 12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45B418E1-3D56-4923-8D4E-4B2211F2A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7262" y="3547386"/>
            <a:ext cx="1568319" cy="2255338"/>
          </a:xfrm>
          <a:prstGeom prst="rect">
            <a:avLst/>
          </a:prstGeom>
        </p:spPr>
      </p:pic>
      <p:pic>
        <p:nvPicPr>
          <p:cNvPr id="14" name="Picture 2" descr="Image result for sugar png">
            <a:extLst>
              <a:ext uri="{FF2B5EF4-FFF2-40B4-BE49-F238E27FC236}">
                <a16:creationId xmlns:a16="http://schemas.microsoft.com/office/drawing/2014/main" id="{6922519A-48B0-46B4-941E-4665DE054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503" y="2414420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813833C5-36C6-4883-9A51-72FB6170FAC3}"/>
              </a:ext>
            </a:extLst>
          </p:cNvPr>
          <p:cNvSpPr txBox="1"/>
          <p:nvPr/>
        </p:nvSpPr>
        <p:spPr>
          <a:xfrm>
            <a:off x="2658260" y="6129182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10:30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07259001-5F6F-4EA7-B538-4D1430281E05}"/>
              </a:ext>
            </a:extLst>
          </p:cNvPr>
          <p:cNvCxnSpPr>
            <a:cxnSpLocks/>
          </p:cNvCxnSpPr>
          <p:nvPr/>
        </p:nvCxnSpPr>
        <p:spPr>
          <a:xfrm>
            <a:off x="4575738" y="5778858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Image result for sugar png">
            <a:extLst>
              <a:ext uri="{FF2B5EF4-FFF2-40B4-BE49-F238E27FC236}">
                <a16:creationId xmlns:a16="http://schemas.microsoft.com/office/drawing/2014/main" id="{8DA60508-0466-4F0E-8C78-721B1756D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763" y="4866956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4BB6295F-8A27-45AF-A354-2B2F960017F6}"/>
              </a:ext>
            </a:extLst>
          </p:cNvPr>
          <p:cNvSpPr txBox="1"/>
          <p:nvPr/>
        </p:nvSpPr>
        <p:spPr>
          <a:xfrm>
            <a:off x="4230130" y="6129182"/>
            <a:ext cx="685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13:00</a:t>
            </a:r>
          </a:p>
        </p:txBody>
      </p:sp>
      <p:sp>
        <p:nvSpPr>
          <p:cNvPr id="11" name="Znak násobení 10">
            <a:extLst>
              <a:ext uri="{FF2B5EF4-FFF2-40B4-BE49-F238E27FC236}">
                <a16:creationId xmlns:a16="http://schemas.microsoft.com/office/drawing/2014/main" id="{93FEB600-38BE-4AF2-AA0D-D617FA42D412}"/>
              </a:ext>
            </a:extLst>
          </p:cNvPr>
          <p:cNvSpPr/>
          <p:nvPr/>
        </p:nvSpPr>
        <p:spPr>
          <a:xfrm>
            <a:off x="3438093" y="4908922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0" name="Obrázek 19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67C8A4CD-99F0-4FF9-8F9C-E989DA7A7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8715" y="3626674"/>
            <a:ext cx="1568319" cy="2255338"/>
          </a:xfrm>
          <a:prstGeom prst="rect">
            <a:avLst/>
          </a:prstGeom>
        </p:spPr>
      </p:pic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D571A77D-4705-4C1B-8036-B30EFDB68F03}"/>
              </a:ext>
            </a:extLst>
          </p:cNvPr>
          <p:cNvCxnSpPr>
            <a:cxnSpLocks/>
          </p:cNvCxnSpPr>
          <p:nvPr/>
        </p:nvCxnSpPr>
        <p:spPr>
          <a:xfrm>
            <a:off x="6580689" y="5801850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6331B9B1-9D98-4BFD-8793-0D867171FABD}"/>
              </a:ext>
            </a:extLst>
          </p:cNvPr>
          <p:cNvCxnSpPr>
            <a:cxnSpLocks/>
          </p:cNvCxnSpPr>
          <p:nvPr/>
        </p:nvCxnSpPr>
        <p:spPr>
          <a:xfrm>
            <a:off x="8730122" y="5782579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Image result for sugar png">
            <a:extLst>
              <a:ext uri="{FF2B5EF4-FFF2-40B4-BE49-F238E27FC236}">
                <a16:creationId xmlns:a16="http://schemas.microsoft.com/office/drawing/2014/main" id="{A458A9C8-F3BB-4C00-AF41-04D74DCD4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80" y="2414420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sugar png">
            <a:extLst>
              <a:ext uri="{FF2B5EF4-FFF2-40B4-BE49-F238E27FC236}">
                <a16:creationId xmlns:a16="http://schemas.microsoft.com/office/drawing/2014/main" id="{1B81522B-2552-4E41-83EA-5A5D3069C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40" y="4890567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nak násobení 24">
            <a:extLst>
              <a:ext uri="{FF2B5EF4-FFF2-40B4-BE49-F238E27FC236}">
                <a16:creationId xmlns:a16="http://schemas.microsoft.com/office/drawing/2014/main" id="{32DC50F1-BC58-4B44-B89A-876C2E63769D}"/>
              </a:ext>
            </a:extLst>
          </p:cNvPr>
          <p:cNvSpPr/>
          <p:nvPr/>
        </p:nvSpPr>
        <p:spPr>
          <a:xfrm>
            <a:off x="5361320" y="2414420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E3827119-BAC4-4103-92C3-16A26E08DE2D}"/>
              </a:ext>
            </a:extLst>
          </p:cNvPr>
          <p:cNvSpPr txBox="1"/>
          <p:nvPr/>
        </p:nvSpPr>
        <p:spPr>
          <a:xfrm>
            <a:off x="6237903" y="611761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15:00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4D85AF9E-1555-4F63-84E7-7B691797C544}"/>
              </a:ext>
            </a:extLst>
          </p:cNvPr>
          <p:cNvSpPr txBox="1"/>
          <p:nvPr/>
        </p:nvSpPr>
        <p:spPr>
          <a:xfrm>
            <a:off x="8387336" y="6129182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18:00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FAD8D858-0748-4144-B063-96212744BF3E}"/>
              </a:ext>
            </a:extLst>
          </p:cNvPr>
          <p:cNvSpPr txBox="1"/>
          <p:nvPr/>
        </p:nvSpPr>
        <p:spPr>
          <a:xfrm>
            <a:off x="10358501" y="6129182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21:00</a:t>
            </a:r>
          </a:p>
        </p:txBody>
      </p: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EF00781A-58B3-44C2-9B10-79D5909A8E61}"/>
              </a:ext>
            </a:extLst>
          </p:cNvPr>
          <p:cNvCxnSpPr>
            <a:cxnSpLocks/>
          </p:cNvCxnSpPr>
          <p:nvPr/>
        </p:nvCxnSpPr>
        <p:spPr>
          <a:xfrm>
            <a:off x="10711322" y="5766983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Image result for sugar png">
            <a:extLst>
              <a:ext uri="{FF2B5EF4-FFF2-40B4-BE49-F238E27FC236}">
                <a16:creationId xmlns:a16="http://schemas.microsoft.com/office/drawing/2014/main" id="{A429DA11-8911-468A-81C5-42BCC1D27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589" y="4866956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ovéPole 31">
            <a:extLst>
              <a:ext uri="{FF2B5EF4-FFF2-40B4-BE49-F238E27FC236}">
                <a16:creationId xmlns:a16="http://schemas.microsoft.com/office/drawing/2014/main" id="{28FE4587-C3B9-4E9F-93BE-B4B0818C5C20}"/>
              </a:ext>
            </a:extLst>
          </p:cNvPr>
          <p:cNvSpPr txBox="1"/>
          <p:nvPr/>
        </p:nvSpPr>
        <p:spPr>
          <a:xfrm>
            <a:off x="-60494" y="6650071"/>
            <a:ext cx="35589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(1) KUMSTÁT, M.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).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Sportovní výživa jako vědecká disciplína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Muni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Press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CFCFC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0674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F127EF-6F0B-4B7B-85DE-7904152A3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Sleep</a:t>
            </a:r>
            <a:r>
              <a:rPr lang="cs-CZ" dirty="0"/>
              <a:t> </a:t>
            </a:r>
            <a:r>
              <a:rPr lang="cs-CZ" dirty="0" err="1"/>
              <a:t>low</a:t>
            </a:r>
            <a:endParaRPr lang="cs-CZ" dirty="0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DAD4C2E0-A06E-48DB-9A8D-EFCFBDBB391B}"/>
              </a:ext>
            </a:extLst>
          </p:cNvPr>
          <p:cNvCxnSpPr>
            <a:cxnSpLocks/>
          </p:cNvCxnSpPr>
          <p:nvPr/>
        </p:nvCxnSpPr>
        <p:spPr>
          <a:xfrm>
            <a:off x="1343302" y="5873858"/>
            <a:ext cx="93680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Image result for sugar png">
            <a:extLst>
              <a:ext uri="{FF2B5EF4-FFF2-40B4-BE49-F238E27FC236}">
                <a16:creationId xmlns:a16="http://schemas.microsoft.com/office/drawing/2014/main" id="{4C8CBA8C-FD5F-4FED-AFFD-8D8D65615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30" y="4889948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8E5FD2AE-5A93-48DF-9074-CF866ECD0B5A}"/>
              </a:ext>
            </a:extLst>
          </p:cNvPr>
          <p:cNvCxnSpPr/>
          <p:nvPr/>
        </p:nvCxnSpPr>
        <p:spPr>
          <a:xfrm>
            <a:off x="1355177" y="5778858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20BB8D42-C46A-4775-82EB-9854BAE1DA74}"/>
              </a:ext>
            </a:extLst>
          </p:cNvPr>
          <p:cNvSpPr txBox="1"/>
          <p:nvPr/>
        </p:nvSpPr>
        <p:spPr>
          <a:xfrm>
            <a:off x="1052850" y="6129182"/>
            <a:ext cx="681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17:00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C56A2489-D574-4AEC-9141-BFFDB3E82482}"/>
              </a:ext>
            </a:extLst>
          </p:cNvPr>
          <p:cNvCxnSpPr>
            <a:cxnSpLocks/>
          </p:cNvCxnSpPr>
          <p:nvPr/>
        </p:nvCxnSpPr>
        <p:spPr>
          <a:xfrm>
            <a:off x="3003868" y="5780606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3B595D14-DFCC-4B82-A056-30FE9C297DC6}"/>
              </a:ext>
            </a:extLst>
          </p:cNvPr>
          <p:cNvSpPr txBox="1"/>
          <p:nvPr/>
        </p:nvSpPr>
        <p:spPr>
          <a:xfrm>
            <a:off x="3156267" y="2685705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Max. 30 g/h</a:t>
            </a:r>
          </a:p>
        </p:txBody>
      </p:sp>
      <p:pic>
        <p:nvPicPr>
          <p:cNvPr id="10" name="Obrázek 9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F5EDD3B2-95DB-4F5E-A32B-14C6F03C7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7262" y="3547386"/>
            <a:ext cx="1568319" cy="2255338"/>
          </a:xfrm>
          <a:prstGeom prst="rect">
            <a:avLst/>
          </a:prstGeom>
        </p:spPr>
      </p:pic>
      <p:pic>
        <p:nvPicPr>
          <p:cNvPr id="11" name="Picture 2" descr="Image result for sugar png">
            <a:extLst>
              <a:ext uri="{FF2B5EF4-FFF2-40B4-BE49-F238E27FC236}">
                <a16:creationId xmlns:a16="http://schemas.microsoft.com/office/drawing/2014/main" id="{9EE3696E-2E30-46E9-A837-AEB380DEA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503" y="2414420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89F1CE0-AB5B-4F33-8C68-252AA91AC77F}"/>
              </a:ext>
            </a:extLst>
          </p:cNvPr>
          <p:cNvSpPr txBox="1"/>
          <p:nvPr/>
        </p:nvSpPr>
        <p:spPr>
          <a:xfrm>
            <a:off x="2658260" y="6129182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19:00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F334CFED-5045-483C-A2E9-D71931278DC5}"/>
              </a:ext>
            </a:extLst>
          </p:cNvPr>
          <p:cNvCxnSpPr>
            <a:cxnSpLocks/>
          </p:cNvCxnSpPr>
          <p:nvPr/>
        </p:nvCxnSpPr>
        <p:spPr>
          <a:xfrm>
            <a:off x="4575738" y="5778858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Image result for sugar png">
            <a:extLst>
              <a:ext uri="{FF2B5EF4-FFF2-40B4-BE49-F238E27FC236}">
                <a16:creationId xmlns:a16="http://schemas.microsoft.com/office/drawing/2014/main" id="{AFD945B5-E848-4ACB-A583-343C0EA12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41" y="3112957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CC046E4C-B170-48C5-B79C-CA8112519E66}"/>
              </a:ext>
            </a:extLst>
          </p:cNvPr>
          <p:cNvSpPr txBox="1"/>
          <p:nvPr/>
        </p:nvSpPr>
        <p:spPr>
          <a:xfrm>
            <a:off x="4230130" y="6129182"/>
            <a:ext cx="69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23:00</a:t>
            </a:r>
          </a:p>
        </p:txBody>
      </p:sp>
      <p:sp>
        <p:nvSpPr>
          <p:cNvPr id="16" name="Znak násobení 15">
            <a:extLst>
              <a:ext uri="{FF2B5EF4-FFF2-40B4-BE49-F238E27FC236}">
                <a16:creationId xmlns:a16="http://schemas.microsoft.com/office/drawing/2014/main" id="{E426F8DF-4489-4771-B3DE-BF7C2020373B}"/>
              </a:ext>
            </a:extLst>
          </p:cNvPr>
          <p:cNvSpPr/>
          <p:nvPr/>
        </p:nvSpPr>
        <p:spPr>
          <a:xfrm>
            <a:off x="4418871" y="3154923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7" name="Obrázek 16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9F9C2D32-D42E-49F4-A1A4-223C84C00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962" y="3626674"/>
            <a:ext cx="1568319" cy="2255338"/>
          </a:xfrm>
          <a:prstGeom prst="rect">
            <a:avLst/>
          </a:prstGeom>
        </p:spPr>
      </p:pic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2D1DC110-41AD-4876-B3AA-F4B8D53B6B7B}"/>
              </a:ext>
            </a:extLst>
          </p:cNvPr>
          <p:cNvCxnSpPr>
            <a:cxnSpLocks/>
          </p:cNvCxnSpPr>
          <p:nvPr/>
        </p:nvCxnSpPr>
        <p:spPr>
          <a:xfrm>
            <a:off x="6580689" y="5801850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7B6BCB1-3F50-4F4A-AA2E-7C9632C2F62B}"/>
              </a:ext>
            </a:extLst>
          </p:cNvPr>
          <p:cNvCxnSpPr>
            <a:cxnSpLocks/>
          </p:cNvCxnSpPr>
          <p:nvPr/>
        </p:nvCxnSpPr>
        <p:spPr>
          <a:xfrm>
            <a:off x="8730122" y="5782579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Image result for sugar png">
            <a:extLst>
              <a:ext uri="{FF2B5EF4-FFF2-40B4-BE49-F238E27FC236}">
                <a16:creationId xmlns:a16="http://schemas.microsoft.com/office/drawing/2014/main" id="{41F649CA-FFA8-4281-883F-7DEA0240F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27" y="2414420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sugar png">
            <a:extLst>
              <a:ext uri="{FF2B5EF4-FFF2-40B4-BE49-F238E27FC236}">
                <a16:creationId xmlns:a16="http://schemas.microsoft.com/office/drawing/2014/main" id="{FB95CB93-6016-47E7-AAC0-AE6689EBE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287" y="4890567"/>
            <a:ext cx="1567543" cy="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nak násobení 21">
            <a:extLst>
              <a:ext uri="{FF2B5EF4-FFF2-40B4-BE49-F238E27FC236}">
                <a16:creationId xmlns:a16="http://schemas.microsoft.com/office/drawing/2014/main" id="{9440C69A-039E-4FB0-B1C8-949B8F568981}"/>
              </a:ext>
            </a:extLst>
          </p:cNvPr>
          <p:cNvSpPr/>
          <p:nvPr/>
        </p:nvSpPr>
        <p:spPr>
          <a:xfrm>
            <a:off x="7318567" y="2414420"/>
            <a:ext cx="2268187" cy="9494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ACB8DAA-7166-4178-B11B-8BA42536D096}"/>
              </a:ext>
            </a:extLst>
          </p:cNvPr>
          <p:cNvSpPr txBox="1"/>
          <p:nvPr/>
        </p:nvSpPr>
        <p:spPr>
          <a:xfrm>
            <a:off x="6237903" y="611761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07:00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39D69F-10A1-42B3-A740-A104870AD962}"/>
              </a:ext>
            </a:extLst>
          </p:cNvPr>
          <p:cNvSpPr txBox="1"/>
          <p:nvPr/>
        </p:nvSpPr>
        <p:spPr>
          <a:xfrm>
            <a:off x="8387336" y="6129182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08:00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DA34FF9-9FBB-438C-9266-96F67A2C922B}"/>
              </a:ext>
            </a:extLst>
          </p:cNvPr>
          <p:cNvSpPr txBox="1"/>
          <p:nvPr/>
        </p:nvSpPr>
        <p:spPr>
          <a:xfrm>
            <a:off x="10358501" y="6129182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10:00</a:t>
            </a:r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E3D99389-6A2B-4CF8-8D90-52512DBEF3FD}"/>
              </a:ext>
            </a:extLst>
          </p:cNvPr>
          <p:cNvCxnSpPr>
            <a:cxnSpLocks/>
          </p:cNvCxnSpPr>
          <p:nvPr/>
        </p:nvCxnSpPr>
        <p:spPr>
          <a:xfrm>
            <a:off x="10711322" y="5766983"/>
            <a:ext cx="0" cy="206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Image result for sleep png">
            <a:extLst>
              <a:ext uri="{FF2B5EF4-FFF2-40B4-BE49-F238E27FC236}">
                <a16:creationId xmlns:a16="http://schemas.microsoft.com/office/drawing/2014/main" id="{4A8E4E0C-7D7F-40E9-A922-428BBD1D2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665" y="4191981"/>
            <a:ext cx="1530356" cy="13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CD00778A-F957-4264-BA12-EF922BE190C6}"/>
              </a:ext>
            </a:extLst>
          </p:cNvPr>
          <p:cNvSpPr txBox="1"/>
          <p:nvPr/>
        </p:nvSpPr>
        <p:spPr>
          <a:xfrm>
            <a:off x="-60494" y="6650071"/>
            <a:ext cx="35589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(1) KUMSTÁT, M.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).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Sportovní výživa jako vědecká disciplína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Muni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Press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CFCFC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740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9BAB2D-C642-4E38-B87C-2BC04857F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Potlačení únavy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85D8AE-E9AC-401E-BC4D-08F2CC581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</p:spPr>
        <p:txBody>
          <a:bodyPr/>
          <a:lstStyle/>
          <a:p>
            <a:r>
              <a:rPr lang="cs-CZ" dirty="0" err="1"/>
              <a:t>Mouth</a:t>
            </a:r>
            <a:r>
              <a:rPr lang="cs-CZ" dirty="0"/>
              <a:t> </a:t>
            </a:r>
            <a:r>
              <a:rPr lang="cs-CZ" dirty="0" err="1"/>
              <a:t>rinse</a:t>
            </a:r>
            <a:endParaRPr lang="cs-CZ" dirty="0"/>
          </a:p>
          <a:p>
            <a:r>
              <a:rPr lang="cs-CZ" dirty="0"/>
              <a:t>Kofein</a:t>
            </a:r>
          </a:p>
          <a:p>
            <a:r>
              <a:rPr lang="cs-CZ" dirty="0"/>
              <a:t>Pitný režim</a:t>
            </a:r>
          </a:p>
        </p:txBody>
      </p:sp>
      <p:pic>
        <p:nvPicPr>
          <p:cNvPr id="13314" name="Picture 2" descr="Image result for exhaustion sport png">
            <a:extLst>
              <a:ext uri="{FF2B5EF4-FFF2-40B4-BE49-F238E27FC236}">
                <a16:creationId xmlns:a16="http://schemas.microsoft.com/office/drawing/2014/main" id="{CA41E1F1-7B0E-4B3C-AC4E-1444CDAC3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983" y="3323421"/>
            <a:ext cx="397192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CAA3BAF-6ABD-4C39-BF61-37A62BF6F274}"/>
              </a:ext>
            </a:extLst>
          </p:cNvPr>
          <p:cNvSpPr txBox="1"/>
          <p:nvPr/>
        </p:nvSpPr>
        <p:spPr>
          <a:xfrm>
            <a:off x="-23750" y="6517752"/>
            <a:ext cx="2786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Burke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(2018) –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Swifter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higher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stronger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: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What‘s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on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menu?</a:t>
            </a:r>
          </a:p>
        </p:txBody>
      </p:sp>
    </p:spTree>
    <p:extLst>
      <p:ext uri="{BB962C8B-B14F-4D97-AF65-F5344CB8AC3E}">
        <p14:creationId xmlns:p14="http://schemas.microsoft.com/office/powerpoint/2010/main" val="130575597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0179662-601D-4198-8BEC-C41CCB64B3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7ADB68E-CAD4-445A-9263-77A868306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Optimalizace střevního </a:t>
            </a:r>
            <a:r>
              <a:rPr lang="cs-CZ" dirty="0" err="1"/>
              <a:t>mikrobiomu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5DA645-EEF1-4B2F-AE7B-822C9139A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01562"/>
            <a:ext cx="10233800" cy="4351338"/>
          </a:xfrm>
        </p:spPr>
        <p:txBody>
          <a:bodyPr>
            <a:normAutofit/>
          </a:bodyPr>
          <a:lstStyle/>
          <a:p>
            <a:r>
              <a:rPr lang="cs-CZ" dirty="0"/>
              <a:t>Mikrobiom přímo ovlivňuje strava (1, 2):</a:t>
            </a:r>
          </a:p>
          <a:p>
            <a:pPr lvl="1"/>
            <a:r>
              <a:rPr lang="cs-CZ" dirty="0"/>
              <a:t>Vláknina</a:t>
            </a:r>
            <a:endParaRPr lang="cs-CZ" sz="2000" dirty="0"/>
          </a:p>
          <a:p>
            <a:pPr lvl="2"/>
            <a:r>
              <a:rPr lang="cs-CZ" sz="2400" dirty="0"/>
              <a:t>Nestravitelné </a:t>
            </a:r>
            <a:r>
              <a:rPr lang="cs-CZ" sz="2400" dirty="0" err="1"/>
              <a:t>polyS</a:t>
            </a:r>
            <a:endParaRPr lang="cs-CZ" sz="2400" dirty="0"/>
          </a:p>
          <a:p>
            <a:pPr lvl="2"/>
            <a:r>
              <a:rPr lang="cs-CZ" sz="2400" dirty="0"/>
              <a:t>Stravitelné </a:t>
            </a:r>
            <a:r>
              <a:rPr lang="cs-CZ" sz="2400" dirty="0" err="1"/>
              <a:t>polyS</a:t>
            </a:r>
            <a:endParaRPr lang="cs-CZ" sz="2400" dirty="0"/>
          </a:p>
          <a:p>
            <a:pPr lvl="1"/>
            <a:r>
              <a:rPr lang="cs-CZ" dirty="0"/>
              <a:t>Škrob</a:t>
            </a:r>
          </a:p>
          <a:p>
            <a:pPr lvl="1"/>
            <a:r>
              <a:rPr lang="cs-CZ" dirty="0" err="1"/>
              <a:t>Galaktooligosacharidy</a:t>
            </a:r>
            <a:endParaRPr lang="cs-CZ" dirty="0"/>
          </a:p>
          <a:p>
            <a:pPr lvl="1"/>
            <a:r>
              <a:rPr lang="cs-CZ" dirty="0"/>
              <a:t>Probiotické kultury (DS?)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9A079D4-953A-4DA2-852E-952B38FC6250}"/>
              </a:ext>
            </a:extLst>
          </p:cNvPr>
          <p:cNvSpPr txBox="1"/>
          <p:nvPr/>
        </p:nvSpPr>
        <p:spPr>
          <a:xfrm>
            <a:off x="-60494" y="6519446"/>
            <a:ext cx="10549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(1)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Flint, H. J., Scott, K. P., Louis, P., &amp; Duncan, S. H. (2012).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 role of the gut microbiota in nutrition and health.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Nature Reviews. Gastroenterology &amp; Hepatology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(10), 577–589.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CFCFC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(2)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Lollo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P. C. B., de Moura, C. S.,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Morato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P. N.,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Cruz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A. G., Castro, W. de F.,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Betim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C. B., …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Amaya-Farfan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J. (2013).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Probiotic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yogurt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offers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higher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immune-protection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than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probiotic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whey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beverage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Food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Research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International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54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(1), 118–124.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CFCFC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08E5EDDD-4869-45C9-AC5A-8C10AEA6726B}"/>
              </a:ext>
            </a:extLst>
          </p:cNvPr>
          <p:cNvSpPr/>
          <p:nvPr/>
        </p:nvSpPr>
        <p:spPr>
          <a:xfrm>
            <a:off x="20" y="0"/>
            <a:ext cx="12191980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047B2AC1-A1A8-4C72-83E2-5F487FBA3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10" y="-2"/>
            <a:ext cx="980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39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CBB1A-8886-478D-88E3-52D55C4A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Nízkosacharidová strava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96A0E4-E429-4BE3-A591-73CC5FC83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127288"/>
            <a:ext cx="10554574" cy="4556018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2200" dirty="0"/>
              <a:t>Dieta chudá na sacharidy – méně než 150 g/den (pro 80 kg muže je to 1,875 g S.kg-1).</a:t>
            </a:r>
          </a:p>
          <a:p>
            <a:pPr>
              <a:lnSpc>
                <a:spcPct val="110000"/>
              </a:lnSpc>
            </a:pPr>
            <a:endParaRPr lang="cs-CZ" sz="2200" dirty="0"/>
          </a:p>
          <a:p>
            <a:pPr>
              <a:lnSpc>
                <a:spcPct val="110000"/>
              </a:lnSpc>
            </a:pPr>
            <a:endParaRPr lang="cs-CZ" sz="2200" dirty="0"/>
          </a:p>
          <a:p>
            <a:pPr>
              <a:lnSpc>
                <a:spcPct val="110000"/>
              </a:lnSpc>
            </a:pPr>
            <a:endParaRPr lang="cs-CZ" sz="2200" dirty="0"/>
          </a:p>
          <a:p>
            <a:pPr>
              <a:lnSpc>
                <a:spcPct val="110000"/>
              </a:lnSpc>
            </a:pPr>
            <a:endParaRPr lang="cs-CZ" sz="2200" dirty="0"/>
          </a:p>
          <a:p>
            <a:pPr>
              <a:lnSpc>
                <a:spcPct val="110000"/>
              </a:lnSpc>
            </a:pPr>
            <a:r>
              <a:rPr lang="cs-CZ" sz="2200" dirty="0"/>
              <a:t>Celkové množství sacharidů = </a:t>
            </a:r>
            <a:r>
              <a:rPr lang="cs-CZ" sz="2200" b="1" dirty="0"/>
              <a:t>120-125 g</a:t>
            </a:r>
          </a:p>
          <a:p>
            <a:pPr>
              <a:lnSpc>
                <a:spcPct val="110000"/>
              </a:lnSpc>
            </a:pPr>
            <a:r>
              <a:rPr lang="cs-CZ" sz="2200" dirty="0"/>
              <a:t>Již po 5 dnech bylo prokázáno zvýšené využívání lipidů jako zdroj energie.</a:t>
            </a:r>
          </a:p>
          <a:p>
            <a:pPr>
              <a:lnSpc>
                <a:spcPct val="110000"/>
              </a:lnSpc>
            </a:pPr>
            <a:r>
              <a:rPr lang="cs-CZ" sz="2200" dirty="0"/>
              <a:t>Zbývající energii je potřeba nahradit tuky.</a:t>
            </a:r>
          </a:p>
        </p:txBody>
      </p:sp>
      <p:pic>
        <p:nvPicPr>
          <p:cNvPr id="5" name="Obrázek 4" descr="Obsah obrázku obloha, vsedě, stůl, interiér&#10;&#10;Popis vygenerován s vysokou mírou spolehlivosti">
            <a:extLst>
              <a:ext uri="{FF2B5EF4-FFF2-40B4-BE49-F238E27FC236}">
                <a16:creationId xmlns:a16="http://schemas.microsoft.com/office/drawing/2014/main" id="{966BB485-9D6C-4A5D-8919-4980CB146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2" y="2640728"/>
            <a:ext cx="2040937" cy="157654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B74BC0A-6934-4DE7-91F3-999D67C538D8}"/>
              </a:ext>
            </a:extLst>
          </p:cNvPr>
          <p:cNvSpPr txBox="1"/>
          <p:nvPr/>
        </p:nvSpPr>
        <p:spPr>
          <a:xfrm>
            <a:off x="1548074" y="3429000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 ks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97258B-E8F7-49DD-8EF6-8874F5E73351}"/>
              </a:ext>
            </a:extLst>
          </p:cNvPr>
          <p:cNvSpPr txBox="1"/>
          <p:nvPr/>
        </p:nvSpPr>
        <p:spPr>
          <a:xfrm>
            <a:off x="1419031" y="4315630"/>
            <a:ext cx="757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C8C8C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44 g S</a:t>
            </a:r>
          </a:p>
        </p:txBody>
      </p:sp>
      <p:pic>
        <p:nvPicPr>
          <p:cNvPr id="9" name="Obrázek 8" descr="Obsah obrázku ovoce, jablko, interiér, červená&#10;&#10;Popis vygenerován s velmi vysokou mírou spolehlivosti">
            <a:extLst>
              <a:ext uri="{FF2B5EF4-FFF2-40B4-BE49-F238E27FC236}">
                <a16:creationId xmlns:a16="http://schemas.microsoft.com/office/drawing/2014/main" id="{A24A0FFF-2B3A-4685-8441-A643B2030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88" y="2814554"/>
            <a:ext cx="1554737" cy="140271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9CF8FEC-67C5-453A-816F-31BAF4EF7DD0}"/>
              </a:ext>
            </a:extLst>
          </p:cNvPr>
          <p:cNvSpPr txBox="1"/>
          <p:nvPr/>
        </p:nvSpPr>
        <p:spPr>
          <a:xfrm>
            <a:off x="3474950" y="3429000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 ks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8F6ECBC-4ADA-482D-B1C6-15B1EA81B205}"/>
              </a:ext>
            </a:extLst>
          </p:cNvPr>
          <p:cNvSpPr txBox="1"/>
          <p:nvPr/>
        </p:nvSpPr>
        <p:spPr>
          <a:xfrm>
            <a:off x="3345907" y="4315630"/>
            <a:ext cx="76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C8C8C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26 g S</a:t>
            </a:r>
          </a:p>
        </p:txBody>
      </p:sp>
      <p:pic>
        <p:nvPicPr>
          <p:cNvPr id="13" name="Obrázek 12" descr="Obsah obrázku zelenina, paprika, interiér, stůl&#10;&#10;Popis vygenerován s velmi vysokou mírou spolehlivosti">
            <a:extLst>
              <a:ext uri="{FF2B5EF4-FFF2-40B4-BE49-F238E27FC236}">
                <a16:creationId xmlns:a16="http://schemas.microsoft.com/office/drawing/2014/main" id="{FA0C54DB-6FCC-41F3-A4DF-D5BB6C017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87" y="2760892"/>
            <a:ext cx="1554738" cy="155473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CE318C09-309F-48E1-9166-28C7E0B18698}"/>
              </a:ext>
            </a:extLst>
          </p:cNvPr>
          <p:cNvSpPr txBox="1"/>
          <p:nvPr/>
        </p:nvSpPr>
        <p:spPr>
          <a:xfrm>
            <a:off x="5515950" y="3429000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 ks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3F03446-F66F-4A20-AF44-1E2938ABCC13}"/>
              </a:ext>
            </a:extLst>
          </p:cNvPr>
          <p:cNvSpPr txBox="1"/>
          <p:nvPr/>
        </p:nvSpPr>
        <p:spPr>
          <a:xfrm>
            <a:off x="5386907" y="4315630"/>
            <a:ext cx="74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C8C8C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10 g S</a:t>
            </a:r>
          </a:p>
        </p:txBody>
      </p:sp>
      <p:pic>
        <p:nvPicPr>
          <p:cNvPr id="17" name="Obrázek 16" descr="Obsah obrázku ovoce, sezamové semínko, jedlá semena, obloha&#10;&#10;Popis vygenerován s velmi vysokou mírou spolehlivosti">
            <a:extLst>
              <a:ext uri="{FF2B5EF4-FFF2-40B4-BE49-F238E27FC236}">
                <a16:creationId xmlns:a16="http://schemas.microsoft.com/office/drawing/2014/main" id="{28103F8E-185D-4559-B38F-9D23011259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 b="18958"/>
          <a:stretch/>
        </p:blipFill>
        <p:spPr>
          <a:xfrm>
            <a:off x="7072112" y="2661196"/>
            <a:ext cx="2575333" cy="1554738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CD349C9E-1FCD-488F-B797-049CFC838144}"/>
              </a:ext>
            </a:extLst>
          </p:cNvPr>
          <p:cNvSpPr txBox="1"/>
          <p:nvPr/>
        </p:nvSpPr>
        <p:spPr>
          <a:xfrm>
            <a:off x="8029399" y="3429000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50 g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F7000CC-6F0F-48B3-9A60-1B9E02F6CF00}"/>
              </a:ext>
            </a:extLst>
          </p:cNvPr>
          <p:cNvSpPr txBox="1"/>
          <p:nvPr/>
        </p:nvSpPr>
        <p:spPr>
          <a:xfrm>
            <a:off x="7939630" y="4315630"/>
            <a:ext cx="735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C8C8C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35 g S</a:t>
            </a:r>
          </a:p>
        </p:txBody>
      </p:sp>
      <p:pic>
        <p:nvPicPr>
          <p:cNvPr id="21" name="Obrázek 20" descr="Obsah obrázku hrníček&#10;&#10;Popis vygenerován s vysokou mírou spolehlivosti">
            <a:extLst>
              <a:ext uri="{FF2B5EF4-FFF2-40B4-BE49-F238E27FC236}">
                <a16:creationId xmlns:a16="http://schemas.microsoft.com/office/drawing/2014/main" id="{47F41F48-9BE3-489E-A038-C9517E970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132" y="2700203"/>
            <a:ext cx="1053396" cy="1476723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20DBA5DA-2CF2-418A-95E0-2B084782E39B}"/>
              </a:ext>
            </a:extLst>
          </p:cNvPr>
          <p:cNvSpPr txBox="1"/>
          <p:nvPr/>
        </p:nvSpPr>
        <p:spPr>
          <a:xfrm>
            <a:off x="10279764" y="3429000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200 g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B1FA13B8-78F3-4648-9CF4-C2BBF0E26DF5}"/>
              </a:ext>
            </a:extLst>
          </p:cNvPr>
          <p:cNvSpPr txBox="1"/>
          <p:nvPr/>
        </p:nvSpPr>
        <p:spPr>
          <a:xfrm>
            <a:off x="10319037" y="4315630"/>
            <a:ext cx="63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C8C8C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8 g S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155E2915-2761-4C1E-A599-A1DC9B648C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667" y="5178434"/>
            <a:ext cx="2575333" cy="1679566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097E929D-9ADC-4C07-890E-D42E5CAD6C67}"/>
              </a:ext>
            </a:extLst>
          </p:cNvPr>
          <p:cNvSpPr txBox="1"/>
          <p:nvPr/>
        </p:nvSpPr>
        <p:spPr>
          <a:xfrm>
            <a:off x="-23750" y="6517752"/>
            <a:ext cx="2741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Volek (2015) –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Rethinking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fat as a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fuel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endurance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exercise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CFCFC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9033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http://www.korunnicukr.cz/images/cukr_header_img.png">
            <a:extLst>
              <a:ext uri="{FF2B5EF4-FFF2-40B4-BE49-F238E27FC236}">
                <a16:creationId xmlns:a16="http://schemas.microsoft.com/office/drawing/2014/main" id="{D54C246C-1E38-405C-92DE-3F408E13A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452" y="1439762"/>
            <a:ext cx="38957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Zástupný symbol pro obsah 3">
            <a:extLst>
              <a:ext uri="{FF2B5EF4-FFF2-40B4-BE49-F238E27FC236}">
                <a16:creationId xmlns:a16="http://schemas.microsoft.com/office/drawing/2014/main" id="{DA780285-553F-43F8-9CDB-00AA5CCC94A4}"/>
              </a:ext>
            </a:extLst>
          </p:cNvPr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90489" y="1951096"/>
          <a:ext cx="8353425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Příjem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Zatížení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8-10 g.kg</a:t>
                      </a:r>
                      <a:r>
                        <a:rPr lang="cs-CZ" sz="1200" dirty="0"/>
                        <a:t>-1</a:t>
                      </a:r>
                      <a:r>
                        <a:rPr lang="cs-CZ" sz="1800" dirty="0"/>
                        <a:t>.den</a:t>
                      </a:r>
                      <a:r>
                        <a:rPr lang="cs-CZ" sz="1200" dirty="0"/>
                        <a:t>-1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 min velmi</a:t>
                      </a:r>
                      <a:r>
                        <a:rPr lang="cs-CZ" baseline="0" dirty="0"/>
                        <a:t> lehké zatížení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10-12 g.kg</a:t>
                      </a:r>
                      <a:r>
                        <a:rPr lang="cs-CZ" sz="1200" dirty="0"/>
                        <a:t>-1</a:t>
                      </a:r>
                      <a:r>
                        <a:rPr lang="cs-CZ" sz="1800" dirty="0"/>
                        <a:t>.den</a:t>
                      </a:r>
                      <a:r>
                        <a:rPr lang="cs-CZ" sz="1200" dirty="0"/>
                        <a:t>-1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20 min velmi</a:t>
                      </a:r>
                      <a:r>
                        <a:rPr lang="cs-CZ" baseline="0" dirty="0"/>
                        <a:t> lehké zatížení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10-12 g.kg</a:t>
                      </a:r>
                      <a:r>
                        <a:rPr lang="cs-CZ" sz="1200" dirty="0"/>
                        <a:t>-1</a:t>
                      </a:r>
                      <a:r>
                        <a:rPr lang="cs-CZ" sz="1800" dirty="0"/>
                        <a:t>.den</a:t>
                      </a:r>
                      <a:r>
                        <a:rPr lang="cs-CZ" sz="1200" dirty="0"/>
                        <a:t>-1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velmi</a:t>
                      </a:r>
                      <a:r>
                        <a:rPr lang="cs-CZ" baseline="0" dirty="0"/>
                        <a:t> lehké zatížení nebo bez zatížení – regenerační forma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002060"/>
                          </a:solidFill>
                        </a:rPr>
                        <a:t>Den podání výkonu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4" name="Tabulka 33">
            <a:extLst>
              <a:ext uri="{FF2B5EF4-FFF2-40B4-BE49-F238E27FC236}">
                <a16:creationId xmlns:a16="http://schemas.microsoft.com/office/drawing/2014/main" id="{C8B5DACD-13C0-4408-A439-76A5735220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0489" y="4088651"/>
          <a:ext cx="60960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Hmotnost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Příjem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Celkem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cs-CZ" dirty="0"/>
                        <a:t>80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 g.kg</a:t>
                      </a:r>
                      <a:r>
                        <a:rPr lang="cs-CZ" sz="1200" dirty="0"/>
                        <a:t>-1</a:t>
                      </a:r>
                      <a:r>
                        <a:rPr lang="cs-CZ" sz="1800" dirty="0"/>
                        <a:t>.den</a:t>
                      </a:r>
                      <a:r>
                        <a:rPr lang="cs-CZ" sz="1200" dirty="0"/>
                        <a:t>-1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640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 g.kg</a:t>
                      </a:r>
                      <a:r>
                        <a:rPr lang="cs-CZ" sz="1200" dirty="0"/>
                        <a:t>-1</a:t>
                      </a:r>
                      <a:r>
                        <a:rPr lang="cs-CZ" sz="1800" dirty="0"/>
                        <a:t>.den</a:t>
                      </a:r>
                      <a:r>
                        <a:rPr lang="cs-CZ" sz="1200" dirty="0"/>
                        <a:t>-1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800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12 g.kg</a:t>
                      </a:r>
                      <a:r>
                        <a:rPr lang="cs-CZ" sz="1200" dirty="0"/>
                        <a:t>-1</a:t>
                      </a:r>
                      <a:r>
                        <a:rPr lang="cs-CZ" sz="1800" dirty="0"/>
                        <a:t>.den</a:t>
                      </a:r>
                      <a:r>
                        <a:rPr lang="cs-CZ" sz="1200" dirty="0"/>
                        <a:t>-1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2060"/>
                          </a:solidFill>
                        </a:rPr>
                        <a:t>960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6" name="Picture 4" descr="http://potraviny.nasclovek.cz/pict/substance/s1065_obr1.png">
            <a:extLst>
              <a:ext uri="{FF2B5EF4-FFF2-40B4-BE49-F238E27FC236}">
                <a16:creationId xmlns:a16="http://schemas.microsoft.com/office/drawing/2014/main" id="{7EC8E26F-CBB8-44A3-BB0C-74A7737C1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677" y="5000228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ttp://www.granini.cz/data/images/fruit_images/best_fruit/02-pickbestfruit-fruits-0002-banana.png">
            <a:extLst>
              <a:ext uri="{FF2B5EF4-FFF2-40B4-BE49-F238E27FC236}">
                <a16:creationId xmlns:a16="http://schemas.microsoft.com/office/drawing/2014/main" id="{B381584C-88FB-4829-A6D2-6F45D9F02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52" y="3848100"/>
            <a:ext cx="29908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id="{49CD3142-4449-420D-B78C-795BD617BC49}"/>
              </a:ext>
            </a:extLst>
          </p:cNvPr>
          <p:cNvSpPr txBox="1"/>
          <p:nvPr/>
        </p:nvSpPr>
        <p:spPr>
          <a:xfrm>
            <a:off x="9345405" y="5000228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38 ks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6FEB7C16-1349-452C-9750-E20BB44C6F0D}"/>
              </a:ext>
            </a:extLst>
          </p:cNvPr>
          <p:cNvSpPr txBox="1"/>
          <p:nvPr/>
        </p:nvSpPr>
        <p:spPr>
          <a:xfrm>
            <a:off x="10861395" y="597554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 kg</a:t>
            </a: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AFE3F107-015E-4E71-B566-F8A973381533}"/>
              </a:ext>
            </a:extLst>
          </p:cNvPr>
          <p:cNvSpPr txBox="1">
            <a:spLocks/>
          </p:cNvSpPr>
          <p:nvPr/>
        </p:nvSpPr>
        <p:spPr>
          <a:xfrm>
            <a:off x="990600" y="4819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Hypersacharidová</a:t>
            </a:r>
            <a:r>
              <a:rPr kumimoji="0" lang="cs-CZ" sz="5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dieta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186D1DF-637D-4611-97BF-58037FC6261C}"/>
              </a:ext>
            </a:extLst>
          </p:cNvPr>
          <p:cNvSpPr txBox="1"/>
          <p:nvPr/>
        </p:nvSpPr>
        <p:spPr>
          <a:xfrm>
            <a:off x="-60494" y="6650071"/>
            <a:ext cx="35589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(1) KUMSTÁT, M.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).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Sportovní výživa jako vědecká disciplína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Muni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Press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CFCFC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632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2A5AA-3AF7-4893-B402-A2AF0938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08948"/>
            <a:ext cx="8534400" cy="730620"/>
          </a:xfrm>
        </p:spPr>
        <p:txBody>
          <a:bodyPr anchor="t">
            <a:normAutofit fontScale="90000"/>
          </a:bodyPr>
          <a:lstStyle/>
          <a:p>
            <a:r>
              <a:rPr lang="cs-CZ"/>
              <a:t>Rozdílný příjem Sacharidů</a:t>
            </a:r>
            <a:endParaRPr lang="cs-CZ" dirty="0"/>
          </a:p>
        </p:txBody>
      </p:sp>
      <p:pic>
        <p:nvPicPr>
          <p:cNvPr id="9" name="Zástupný symbol pro obsah 8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C029C756-7F14-421E-B006-9FC3762E1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1415743"/>
            <a:ext cx="8534400" cy="3498459"/>
          </a:xfr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0942977-35B6-44E4-82E1-633D2CE6D05D}"/>
              </a:ext>
            </a:extLst>
          </p:cNvPr>
          <p:cNvSpPr txBox="1"/>
          <p:nvPr/>
        </p:nvSpPr>
        <p:spPr>
          <a:xfrm>
            <a:off x="684212" y="1046411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 g S/kg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4C5D0710-09C9-41A7-8308-79461D3C450D}"/>
              </a:ext>
            </a:extLst>
          </p:cNvPr>
          <p:cNvSpPr/>
          <p:nvPr/>
        </p:nvSpPr>
        <p:spPr>
          <a:xfrm>
            <a:off x="2740546" y="3386584"/>
            <a:ext cx="698940" cy="24584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16937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2A5AA-3AF7-4893-B402-A2AF0938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08948"/>
            <a:ext cx="8534400" cy="730620"/>
          </a:xfrm>
        </p:spPr>
        <p:txBody>
          <a:bodyPr anchor="t">
            <a:normAutofit fontScale="90000"/>
          </a:bodyPr>
          <a:lstStyle/>
          <a:p>
            <a:r>
              <a:rPr lang="cs-CZ"/>
              <a:t>Rozdílný příjem Sacharidů</a:t>
            </a:r>
            <a:endParaRPr lang="cs-CZ" dirty="0"/>
          </a:p>
        </p:txBody>
      </p:sp>
      <p:pic>
        <p:nvPicPr>
          <p:cNvPr id="11" name="Obrázek 10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34A1BC38-D922-40EE-A034-8E3D12805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84212" y="1415743"/>
            <a:ext cx="8829675" cy="360997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0942977-35B6-44E4-82E1-633D2CE6D05D}"/>
              </a:ext>
            </a:extLst>
          </p:cNvPr>
          <p:cNvSpPr txBox="1"/>
          <p:nvPr/>
        </p:nvSpPr>
        <p:spPr>
          <a:xfrm>
            <a:off x="684212" y="1046411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12 g S/kg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7C11BE6-61AB-4AD4-9DA2-F5167C57F1C9}"/>
              </a:ext>
            </a:extLst>
          </p:cNvPr>
          <p:cNvSpPr/>
          <p:nvPr/>
        </p:nvSpPr>
        <p:spPr>
          <a:xfrm>
            <a:off x="2807658" y="3462085"/>
            <a:ext cx="698940" cy="24584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036176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B0BA07-A9F4-428F-B81C-91F5CFBD3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Výživa součástí tréninkové periodizace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B88460-BF4F-4776-98C3-128B1332C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Konec přípravného období:</a:t>
            </a:r>
          </a:p>
          <a:p>
            <a:pPr lvl="1"/>
            <a:r>
              <a:rPr lang="cs-CZ" dirty="0"/>
              <a:t>7 dní nízkosacharidová strava</a:t>
            </a:r>
          </a:p>
          <a:p>
            <a:pPr lvl="1"/>
            <a:r>
              <a:rPr lang="cs-CZ" dirty="0"/>
              <a:t>7 dní běžná sportovní výživa</a:t>
            </a:r>
          </a:p>
          <a:p>
            <a:pPr lvl="1"/>
            <a:r>
              <a:rPr lang="cs-CZ" dirty="0"/>
              <a:t>14 dní </a:t>
            </a:r>
            <a:r>
              <a:rPr lang="cs-CZ" dirty="0" err="1"/>
              <a:t>train</a:t>
            </a:r>
            <a:r>
              <a:rPr lang="cs-CZ" dirty="0"/>
              <a:t> </a:t>
            </a:r>
            <a:r>
              <a:rPr lang="cs-CZ" dirty="0" err="1"/>
              <a:t>low</a:t>
            </a:r>
            <a:r>
              <a:rPr lang="cs-CZ" dirty="0"/>
              <a:t> – dvoufázové tréninky 3+1 (soustředění)</a:t>
            </a:r>
          </a:p>
          <a:p>
            <a:pPr lvl="1"/>
            <a:r>
              <a:rPr lang="cs-CZ" dirty="0"/>
              <a:t>3 dny běžná sportovní výživa</a:t>
            </a:r>
          </a:p>
          <a:p>
            <a:pPr lvl="1"/>
            <a:r>
              <a:rPr lang="cs-CZ" dirty="0"/>
              <a:t>3 dny </a:t>
            </a:r>
            <a:r>
              <a:rPr lang="cs-CZ" dirty="0" err="1"/>
              <a:t>hypersacharidová</a:t>
            </a:r>
            <a:r>
              <a:rPr lang="cs-CZ" dirty="0"/>
              <a:t> strava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1. závod</a:t>
            </a:r>
          </a:p>
        </p:txBody>
      </p:sp>
    </p:spTree>
    <p:extLst>
      <p:ext uri="{BB962C8B-B14F-4D97-AF65-F5344CB8AC3E}">
        <p14:creationId xmlns:p14="http://schemas.microsoft.com/office/powerpoint/2010/main" val="4217780522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, dort, stůl&#10;&#10;Popis byl vytvořen automaticky">
            <a:extLst>
              <a:ext uri="{FF2B5EF4-FFF2-40B4-BE49-F238E27FC236}">
                <a16:creationId xmlns:a16="http://schemas.microsoft.com/office/drawing/2014/main" id="{B1FD4AEE-A0D0-4F0A-B52C-4F2DA3FDD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D922CD6-A184-4AF0-A495-ECF4E96C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200" dirty="0"/>
              <a:t>Doplňky stravy s </a:t>
            </a:r>
            <a:r>
              <a:rPr lang="cs-CZ" sz="4200" dirty="0" err="1"/>
              <a:t>ergogenním</a:t>
            </a:r>
            <a:r>
              <a:rPr lang="cs-CZ" sz="4200" dirty="0"/>
              <a:t> vlivem na vytrvalostní výkon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E8860D-84E4-41F7-8EE2-941D80571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</p:spPr>
        <p:txBody>
          <a:bodyPr>
            <a:normAutofit/>
          </a:bodyPr>
          <a:lstStyle/>
          <a:p>
            <a:r>
              <a:rPr lang="cs-CZ" dirty="0"/>
              <a:t>Stimulace CNS</a:t>
            </a:r>
          </a:p>
          <a:p>
            <a:pPr lvl="1"/>
            <a:r>
              <a:rPr lang="cs-CZ" dirty="0"/>
              <a:t>Potlačení pocitů únavy a snížení RPE („</a:t>
            </a:r>
            <a:r>
              <a:rPr lang="cs-CZ" dirty="0" err="1"/>
              <a:t>Rate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percieved</a:t>
            </a:r>
            <a:r>
              <a:rPr lang="cs-CZ" dirty="0"/>
              <a:t> </a:t>
            </a:r>
            <a:r>
              <a:rPr lang="cs-CZ" dirty="0" err="1"/>
              <a:t>exertion</a:t>
            </a:r>
            <a:r>
              <a:rPr lang="cs-CZ" dirty="0"/>
              <a:t>“)</a:t>
            </a:r>
          </a:p>
          <a:p>
            <a:r>
              <a:rPr lang="cs-CZ" dirty="0"/>
              <a:t>Ovlivňování spotřeby kyslíku</a:t>
            </a:r>
          </a:p>
          <a:p>
            <a:pPr lvl="1"/>
            <a:r>
              <a:rPr lang="cs-CZ" dirty="0"/>
              <a:t>Snížení VO2 při zachování intenzity</a:t>
            </a:r>
          </a:p>
        </p:txBody>
      </p:sp>
    </p:spTree>
    <p:extLst>
      <p:ext uri="{BB962C8B-B14F-4D97-AF65-F5344CB8AC3E}">
        <p14:creationId xmlns:p14="http://schemas.microsoft.com/office/powerpoint/2010/main" val="541081261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46624"/>
          </a:xfrm>
        </p:spPr>
        <p:txBody>
          <a:bodyPr anchor="t">
            <a:normAutofit/>
          </a:bodyPr>
          <a:lstStyle/>
          <a:p>
            <a:r>
              <a:rPr lang="cs-CZ" dirty="0"/>
              <a:t>Nejčastěji užívaná psychoaktivní látka na světě.</a:t>
            </a:r>
          </a:p>
          <a:p>
            <a:r>
              <a:rPr lang="cs-CZ" dirty="0"/>
              <a:t>Alkaloid, který </a:t>
            </a:r>
            <a:r>
              <a:rPr lang="cs-CZ" b="1" dirty="0"/>
              <a:t>příznivě stimuluje centrální nervovou soustavu (CNS) </a:t>
            </a:r>
            <a:r>
              <a:rPr lang="cs-CZ" dirty="0"/>
              <a:t>a srdeční činnost.</a:t>
            </a:r>
          </a:p>
          <a:p>
            <a:r>
              <a:rPr lang="cs-CZ" dirty="0"/>
              <a:t>Kofein, </a:t>
            </a:r>
            <a:r>
              <a:rPr lang="cs-CZ" dirty="0" err="1"/>
              <a:t>guaranin</a:t>
            </a:r>
            <a:r>
              <a:rPr lang="cs-CZ" dirty="0"/>
              <a:t>, </a:t>
            </a:r>
            <a:r>
              <a:rPr lang="cs-CZ" dirty="0" err="1"/>
              <a:t>matein</a:t>
            </a:r>
            <a:r>
              <a:rPr lang="cs-CZ" dirty="0"/>
              <a:t>, </a:t>
            </a:r>
            <a:r>
              <a:rPr lang="cs-CZ" dirty="0" err="1"/>
              <a:t>theofylin</a:t>
            </a:r>
            <a:r>
              <a:rPr lang="cs-CZ" dirty="0"/>
              <a:t>, </a:t>
            </a:r>
            <a:r>
              <a:rPr lang="cs-CZ" dirty="0" err="1"/>
              <a:t>theobromin</a:t>
            </a:r>
            <a:r>
              <a:rPr lang="cs-CZ" dirty="0"/>
              <a:t>.</a:t>
            </a:r>
          </a:p>
          <a:p>
            <a:r>
              <a:rPr lang="cs-CZ" dirty="0"/>
              <a:t>Studiemi uváděné optimální množství v jednorázové dávce kofeinu s cílem podpořit výkon je </a:t>
            </a:r>
            <a:r>
              <a:rPr lang="cs-CZ" b="1" dirty="0"/>
              <a:t>1-6 mg/kg TH hodinu před zahájením výkonu.</a:t>
            </a:r>
          </a:p>
          <a:p>
            <a:r>
              <a:rPr lang="cs-CZ" dirty="0"/>
              <a:t>Vliv kofeinu je prokázán i při </a:t>
            </a:r>
            <a:r>
              <a:rPr lang="cs-CZ" b="1" dirty="0"/>
              <a:t>nízkých dávkách</a:t>
            </a:r>
            <a:r>
              <a:rPr lang="cs-CZ" dirty="0"/>
              <a:t>. Odpadají negativní vlivy suplementace při stimulaci CNS a to zejména v průběhu dlouhodobé vytrvalosti.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05CF156-8E68-491A-98CC-482925D984D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Kofein</a:t>
            </a:r>
          </a:p>
        </p:txBody>
      </p:sp>
      <p:pic>
        <p:nvPicPr>
          <p:cNvPr id="6146" name="Picture 2" descr="Image result for coffee beans png">
            <a:extLst>
              <a:ext uri="{FF2B5EF4-FFF2-40B4-BE49-F238E27FC236}">
                <a16:creationId xmlns:a16="http://schemas.microsoft.com/office/drawing/2014/main" id="{7716D118-6E01-4D77-AEF4-7F6C91B33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410" y="3094062"/>
            <a:ext cx="62865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461BB7B-5CD1-4306-ADF6-8E86E0F9117D}"/>
              </a:ext>
            </a:extLst>
          </p:cNvPr>
          <p:cNvSpPr txBox="1"/>
          <p:nvPr/>
        </p:nvSpPr>
        <p:spPr>
          <a:xfrm>
            <a:off x="-23750" y="6412423"/>
            <a:ext cx="5636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Spriet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(2014) - Exercise and Sport Performance with Low Doses of Caffeine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Chen (2015) - Consumption of hot beverages and foods and the risk of esophageal cancer a meta-analysis of observational studies</a:t>
            </a:r>
          </a:p>
        </p:txBody>
      </p:sp>
    </p:spTree>
    <p:extLst>
      <p:ext uri="{BB962C8B-B14F-4D97-AF65-F5344CB8AC3E}">
        <p14:creationId xmlns:p14="http://schemas.microsoft.com/office/powerpoint/2010/main" val="2215404733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F1FC1B6A-8734-4520-87BD-0FA9F9544AA1}"/>
              </a:ext>
            </a:extLst>
          </p:cNvPr>
          <p:cNvSpPr txBox="1"/>
          <p:nvPr/>
        </p:nvSpPr>
        <p:spPr>
          <a:xfrm>
            <a:off x="-23750" y="6399002"/>
            <a:ext cx="6211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Jones (2014) -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Dietary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nitrate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supplementation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and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exercise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performance.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Wylie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(2016) - Dose-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dependent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effects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of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dietary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nitrate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on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oxygen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cost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of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moderate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-intensity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exercise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: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Acute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vs.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chronic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supplementation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23C4F402-0B69-4DFA-B3E2-03D4FE0279A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Dietní nitráty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9EC778B2-3270-4E13-92AB-328B28717C09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5466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</a:t>
            </a:r>
            <a:r>
              <a:rPr kumimoji="0" lang="cs-CZ" sz="2800" b="0" i="0" u="none" strike="noStrike" kern="1200" cap="none" spc="0" normalizeH="0" baseline="-2500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3</a:t>
            </a:r>
            <a:r>
              <a:rPr kumimoji="0" lang="cs-CZ" sz="2800" b="0" i="0" u="none" strike="noStrike" kern="1200" cap="none" spc="0" normalizeH="0" baseline="3000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-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	NO</a:t>
            </a:r>
            <a:r>
              <a:rPr lang="cs-CZ" b="1" baseline="-250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2</a:t>
            </a:r>
            <a:r>
              <a:rPr lang="cs-CZ" baseline="300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-		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Zvýšená tvorba NO.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Klesá spotřeba kyslíku (VO</a:t>
            </a:r>
            <a:r>
              <a:rPr kumimoji="0" lang="cs-CZ" sz="2800" b="1" i="0" u="none" strike="noStrike" kern="1200" cap="none" spc="0" normalizeH="0" baseline="-2500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Suplementace nitráty umožňuje působit stejným úsilím, se sníženými nároky na kyslík a energii.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Akutní dávkování – 500 ml džusu z červené řepy = 300-700 mg NO</a:t>
            </a:r>
            <a:r>
              <a:rPr kumimoji="0" lang="cs-CZ" sz="2800" b="0" i="0" u="none" strike="noStrike" kern="1200" cap="none" spc="0" normalizeH="0" baseline="-2500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3</a:t>
            </a:r>
            <a:r>
              <a:rPr kumimoji="0" lang="cs-CZ" sz="2800" b="0" i="0" u="none" strike="noStrike" kern="1200" cap="none" spc="0" normalizeH="0" baseline="3000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-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 Koncentrát 70 ml (400 mg).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Chronické dávkování – 6 a více denní konzumace 400-800 mg NO</a:t>
            </a:r>
            <a:r>
              <a:rPr kumimoji="0" lang="cs-CZ" sz="2800" b="0" i="0" u="none" strike="noStrike" kern="1200" cap="none" spc="0" normalizeH="0" baseline="-2500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3</a:t>
            </a:r>
            <a:r>
              <a:rPr kumimoji="0" lang="cs-CZ" sz="2800" b="0" i="0" u="none" strike="noStrike" kern="1200" cap="none" spc="0" normalizeH="0" baseline="3000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-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Vysoká efektivita u výkonů v rozmezí 6-30 min.</a:t>
            </a:r>
          </a:p>
        </p:txBody>
      </p:sp>
      <p:pic>
        <p:nvPicPr>
          <p:cNvPr id="7170" name="Picture 2" descr="Image result for beetroot png">
            <a:extLst>
              <a:ext uri="{FF2B5EF4-FFF2-40B4-BE49-F238E27FC236}">
                <a16:creationId xmlns:a16="http://schemas.microsoft.com/office/drawing/2014/main" id="{9C207F37-1B53-48A4-9824-2B702002E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638" y="4875237"/>
            <a:ext cx="5019675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5EE5A0A8-6B17-4EC1-BC9F-D391672C895D}"/>
              </a:ext>
            </a:extLst>
          </p:cNvPr>
          <p:cNvSpPr/>
          <p:nvPr/>
        </p:nvSpPr>
        <p:spPr>
          <a:xfrm>
            <a:off x="2081463" y="1735437"/>
            <a:ext cx="565484" cy="3185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04CD7B6F-093D-419D-9A16-AC85C776A1EC}"/>
              </a:ext>
            </a:extLst>
          </p:cNvPr>
          <p:cNvSpPr/>
          <p:nvPr/>
        </p:nvSpPr>
        <p:spPr>
          <a:xfrm>
            <a:off x="3761874" y="1744093"/>
            <a:ext cx="565484" cy="3185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2087035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681299" y="4350153"/>
            <a:ext cx="5868631" cy="329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5480274" y="3528507"/>
            <a:ext cx="1833" cy="33294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7" y="1936131"/>
            <a:ext cx="2398386" cy="159942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3997122" y="2277659"/>
            <a:ext cx="338554" cy="8393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Krátkodobá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3986804" y="3896557"/>
            <a:ext cx="338554" cy="90345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Střednědobá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389028" y="5560678"/>
            <a:ext cx="338554" cy="8697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Dlouhodobá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981565" y="6807247"/>
            <a:ext cx="109559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711297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981564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50503" y="4003046"/>
            <a:ext cx="1635855" cy="68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 S/kg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464393" y="3843978"/>
            <a:ext cx="1193912" cy="435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1-6 mg/kg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400-800 mg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744713" y="6485524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014980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1397001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1667268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8234496" y="6561026"/>
            <a:ext cx="1687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Fáze časné regenerace</a:t>
            </a: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8553934" y="3944909"/>
            <a:ext cx="1811791" cy="337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1,2-1,5 g S/kg/hod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0F5D37A-EDB1-487F-9DB9-60CC09C04FC0}"/>
              </a:ext>
            </a:extLst>
          </p:cNvPr>
          <p:cNvSpPr txBox="1"/>
          <p:nvPr/>
        </p:nvSpPr>
        <p:spPr>
          <a:xfrm>
            <a:off x="8466088" y="1888602"/>
            <a:ext cx="18902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obnovy glykogenu</a:t>
            </a: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B5B8F08D-AA6E-4945-9380-C2EB90D6D938}"/>
              </a:ext>
            </a:extLst>
          </p:cNvPr>
          <p:cNvSpPr/>
          <p:nvPr/>
        </p:nvSpPr>
        <p:spPr>
          <a:xfrm>
            <a:off x="8680687" y="6185284"/>
            <a:ext cx="1635855" cy="312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</a:t>
            </a: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2190781" y="2041451"/>
            <a:ext cx="0" cy="47657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499886A0-8C5E-4760-BE50-7CCE8DC6A895}"/>
              </a:ext>
            </a:extLst>
          </p:cNvPr>
          <p:cNvSpPr txBox="1"/>
          <p:nvPr/>
        </p:nvSpPr>
        <p:spPr>
          <a:xfrm>
            <a:off x="8658481" y="4411679"/>
            <a:ext cx="1680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proteosyntézy</a:t>
            </a:r>
          </a:p>
        </p:txBody>
      </p: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80" y="3686574"/>
            <a:ext cx="2382633" cy="1340231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97" y="5095719"/>
            <a:ext cx="1564147" cy="163602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4296380" y="3361626"/>
            <a:ext cx="606614" cy="15104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7" name="Nadpis 1">
            <a:extLst>
              <a:ext uri="{FF2B5EF4-FFF2-40B4-BE49-F238E27FC236}">
                <a16:creationId xmlns:a16="http://schemas.microsoft.com/office/drawing/2014/main" id="{05352E8F-4C88-4D7A-BA30-AB636D30B255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Doplňky stravy pro vytrvalost</a:t>
            </a:r>
          </a:p>
        </p:txBody>
      </p:sp>
      <p:pic>
        <p:nvPicPr>
          <p:cNvPr id="5122" name="Picture 2" descr="Image result for myprotein supplement png">
            <a:extLst>
              <a:ext uri="{FF2B5EF4-FFF2-40B4-BE49-F238E27FC236}">
                <a16:creationId xmlns:a16="http://schemas.microsoft.com/office/drawing/2014/main" id="{79F378C6-B645-447D-B4D5-14FF4FFC6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230" y="4750875"/>
            <a:ext cx="989976" cy="135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recovery inkospor supplement png">
            <a:extLst>
              <a:ext uri="{FF2B5EF4-FFF2-40B4-BE49-F238E27FC236}">
                <a16:creationId xmlns:a16="http://schemas.microsoft.com/office/drawing/2014/main" id="{AEE0A067-A954-4DE3-BCC0-4B128A729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028" y="2159314"/>
            <a:ext cx="1512188" cy="17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energy gel supplement png">
            <a:extLst>
              <a:ext uri="{FF2B5EF4-FFF2-40B4-BE49-F238E27FC236}">
                <a16:creationId xmlns:a16="http://schemas.microsoft.com/office/drawing/2014/main" id="{522B5E6A-0A4E-42C9-9D04-610F9FBA3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168" y="2288176"/>
            <a:ext cx="1458038" cy="14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energy bar supplement png">
            <a:extLst>
              <a:ext uri="{FF2B5EF4-FFF2-40B4-BE49-F238E27FC236}">
                <a16:creationId xmlns:a16="http://schemas.microsoft.com/office/drawing/2014/main" id="{747988D2-F18A-428E-A7EE-E2E1F2F75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613" y="2500579"/>
            <a:ext cx="1924018" cy="192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gainer supplement png">
            <a:extLst>
              <a:ext uri="{FF2B5EF4-FFF2-40B4-BE49-F238E27FC236}">
                <a16:creationId xmlns:a16="http://schemas.microsoft.com/office/drawing/2014/main" id="{256E1B23-B089-457C-896E-64C80880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5" y="1875285"/>
            <a:ext cx="1989075" cy="198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myprotein supplement png">
            <a:extLst>
              <a:ext uri="{FF2B5EF4-FFF2-40B4-BE49-F238E27FC236}">
                <a16:creationId xmlns:a16="http://schemas.microsoft.com/office/drawing/2014/main" id="{D8C1D5F7-9FB7-481B-8991-FEB516913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3" y="4893832"/>
            <a:ext cx="989976" cy="135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Image result for energy gel supplement png">
            <a:extLst>
              <a:ext uri="{FF2B5EF4-FFF2-40B4-BE49-F238E27FC236}">
                <a16:creationId xmlns:a16="http://schemas.microsoft.com/office/drawing/2014/main" id="{8E74CA4F-17BE-4E22-AC06-E7F295548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56" y="5244087"/>
            <a:ext cx="989976" cy="98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Image result for energy gel supplement png">
            <a:extLst>
              <a:ext uri="{FF2B5EF4-FFF2-40B4-BE49-F238E27FC236}">
                <a16:creationId xmlns:a16="http://schemas.microsoft.com/office/drawing/2014/main" id="{7669121D-855C-48BB-8C8D-7E7694C8B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563" y="4384775"/>
            <a:ext cx="1458038" cy="14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Image result for energy bar supplement png">
            <a:extLst>
              <a:ext uri="{FF2B5EF4-FFF2-40B4-BE49-F238E27FC236}">
                <a16:creationId xmlns:a16="http://schemas.microsoft.com/office/drawing/2014/main" id="{7FCA2FDF-DF25-47EC-88CB-4FDDF371D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27" y="4722611"/>
            <a:ext cx="1924018" cy="192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coffee png">
            <a:extLst>
              <a:ext uri="{FF2B5EF4-FFF2-40B4-BE49-F238E27FC236}">
                <a16:creationId xmlns:a16="http://schemas.microsoft.com/office/drawing/2014/main" id="{9B2A2B8F-D722-4429-9C39-889994B3D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73" y="2840787"/>
            <a:ext cx="1193913" cy="89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Image result for beetit png">
            <a:extLst>
              <a:ext uri="{FF2B5EF4-FFF2-40B4-BE49-F238E27FC236}">
                <a16:creationId xmlns:a16="http://schemas.microsoft.com/office/drawing/2014/main" id="{88632982-86E9-4D84-B6AF-422762618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8"/>
          <a:stretch/>
        </p:blipFill>
        <p:spPr bwMode="auto">
          <a:xfrm>
            <a:off x="3108902" y="2077643"/>
            <a:ext cx="1963102" cy="17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Obdélník 56">
            <a:extLst>
              <a:ext uri="{FF2B5EF4-FFF2-40B4-BE49-F238E27FC236}">
                <a16:creationId xmlns:a16="http://schemas.microsoft.com/office/drawing/2014/main" id="{13A49168-98E7-412E-9FA0-FB6CADCCA550}"/>
              </a:ext>
            </a:extLst>
          </p:cNvPr>
          <p:cNvSpPr/>
          <p:nvPr/>
        </p:nvSpPr>
        <p:spPr>
          <a:xfrm>
            <a:off x="2437914" y="6121670"/>
            <a:ext cx="1126081" cy="350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~1 g S/kg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BFCA10A9-08FC-4B66-8FE5-F215BAC94E15}"/>
              </a:ext>
            </a:extLst>
          </p:cNvPr>
          <p:cNvSpPr/>
          <p:nvPr/>
        </p:nvSpPr>
        <p:spPr>
          <a:xfrm>
            <a:off x="5941162" y="5382938"/>
            <a:ext cx="1471170" cy="1471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8" name="Picture 12" descr="Image result for coffee png">
            <a:extLst>
              <a:ext uri="{FF2B5EF4-FFF2-40B4-BE49-F238E27FC236}">
                <a16:creationId xmlns:a16="http://schemas.microsoft.com/office/drawing/2014/main" id="{4E0F5634-885C-4BF0-9108-EE30EE2B2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90" y="5665590"/>
            <a:ext cx="1193913" cy="89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385416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interiér, nástroj&#10;&#10;Popis vygenerován s vysokou mírou spolehlivosti">
            <a:extLst>
              <a:ext uri="{FF2B5EF4-FFF2-40B4-BE49-F238E27FC236}">
                <a16:creationId xmlns:a16="http://schemas.microsoft.com/office/drawing/2014/main" id="{C73A571E-7219-4919-AF2C-DFAF38247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26" y="2450975"/>
            <a:ext cx="1934337" cy="4223301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1225D3C9-4055-49FA-ACB9-D314218D2873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cs-CZ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</a:rPr>
              <a:t>Suplementy se zdravotním efektem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C5E994-B6DF-4DCF-8D20-DAF0344CC625}"/>
              </a:ext>
            </a:extLst>
          </p:cNvPr>
          <p:cNvSpPr txBox="1"/>
          <p:nvPr/>
        </p:nvSpPr>
        <p:spPr>
          <a:xfrm>
            <a:off x="-23750" y="6399002"/>
            <a:ext cx="6603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lvl="0"/>
            <a:r>
              <a:rPr lang="en-US" dirty="0" err="1"/>
              <a:t>Zdroj</a:t>
            </a:r>
            <a:r>
              <a:rPr lang="en-US" dirty="0"/>
              <a:t>: </a:t>
            </a:r>
          </a:p>
          <a:p>
            <a:pPr lvl="0"/>
            <a:r>
              <a:rPr lang="en-US" dirty="0"/>
              <a:t>Bernhardt (2016) - Joint health: What degree of evidence is necessary to support health claims for food supplements, taking glucosamine as an example?</a:t>
            </a:r>
          </a:p>
          <a:p>
            <a:pPr lvl="0"/>
            <a:r>
              <a:rPr lang="en-US" dirty="0" err="1"/>
              <a:t>Henrotin</a:t>
            </a:r>
            <a:r>
              <a:rPr lang="en-US" dirty="0"/>
              <a:t> (2013) – Physiological effects of oral </a:t>
            </a:r>
            <a:r>
              <a:rPr lang="en-US" dirty="0" err="1"/>
              <a:t>glukosamine</a:t>
            </a:r>
            <a:r>
              <a:rPr lang="en-US" dirty="0"/>
              <a:t> on joint health: current status and consensus on future research priorities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6DD469D7-84B7-4431-8FA2-EB5FCD06A215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148011" cy="45466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cs-CZ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Glukosamin a kloubní výživa.</a:t>
            </a:r>
          </a:p>
          <a:p>
            <a:pPr lvl="0"/>
            <a:r>
              <a:rPr lang="cs-CZ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Nebyl zjištěn přímý vliv na zdraví kloubů.</a:t>
            </a:r>
          </a:p>
          <a:p>
            <a:pPr lvl="0"/>
            <a:r>
              <a:rPr lang="cs-CZ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Existuje </a:t>
            </a:r>
            <a:r>
              <a:rPr lang="cs-CZ" b="1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mírná souvislost </a:t>
            </a:r>
            <a:r>
              <a:rPr lang="cs-CZ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mezi snížením bolestivosti kloubů při artrotických a jiných kloubně degenerativních onemocněních.</a:t>
            </a:r>
          </a:p>
          <a:p>
            <a:pPr lvl="0"/>
            <a:r>
              <a:rPr lang="cs-CZ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Na kvalitu chrupavek má zásadní vliv dostatečný přísun zejména </a:t>
            </a:r>
            <a:r>
              <a:rPr lang="cs-CZ" b="1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vitaminu C a plnohodnotných bílkovin </a:t>
            </a:r>
            <a:r>
              <a:rPr lang="cs-CZ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potřebných pro syntézu kolagenu.</a:t>
            </a:r>
          </a:p>
        </p:txBody>
      </p:sp>
    </p:spTree>
    <p:extLst>
      <p:ext uri="{BB962C8B-B14F-4D97-AF65-F5344CB8AC3E}">
        <p14:creationId xmlns:p14="http://schemas.microsoft.com/office/powerpoint/2010/main" val="273610331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0B215EF-9BBA-466D-BDB2-4BC63FF10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939568"/>
            <a:ext cx="8677902" cy="5054831"/>
          </a:xfrm>
        </p:spPr>
        <p:txBody>
          <a:bodyPr anchor="t"/>
          <a:lstStyle/>
          <a:p>
            <a:r>
              <a:rPr lang="cs-CZ" dirty="0">
                <a:solidFill>
                  <a:schemeClr val="tx1"/>
                </a:solidFill>
              </a:rPr>
              <a:t>Rovnováha mezi energetickým příjmem a energetickým výdejem.</a:t>
            </a:r>
          </a:p>
          <a:p>
            <a:r>
              <a:rPr lang="cs-CZ" dirty="0">
                <a:solidFill>
                  <a:schemeClr val="tx1"/>
                </a:solidFill>
              </a:rPr>
              <a:t>E výdej = bazální metabolismus a pohybová aktivita.</a:t>
            </a:r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52A5AA-3AF7-4893-B402-A2AF0938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08948"/>
            <a:ext cx="8534400" cy="730620"/>
          </a:xfrm>
        </p:spPr>
        <p:txBody>
          <a:bodyPr anchor="t">
            <a:normAutofit fontScale="90000"/>
          </a:bodyPr>
          <a:lstStyle/>
          <a:p>
            <a:r>
              <a:rPr lang="cs-CZ" dirty="0"/>
              <a:t>Energetická bilance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64402E92-E9B5-46BD-839B-AE20CEBBFB7B}"/>
              </a:ext>
            </a:extLst>
          </p:cNvPr>
          <p:cNvSpPr/>
          <p:nvPr/>
        </p:nvSpPr>
        <p:spPr>
          <a:xfrm>
            <a:off x="4827306" y="4126511"/>
            <a:ext cx="2210328" cy="1962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 souladu s doporučeními pro příjem makronutrientů.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5453B58-D3F9-4D87-91FB-29418EFC72E2}"/>
              </a:ext>
            </a:extLst>
          </p:cNvPr>
          <p:cNvCxnSpPr>
            <a:cxnSpLocks/>
          </p:cNvCxnSpPr>
          <p:nvPr/>
        </p:nvCxnSpPr>
        <p:spPr>
          <a:xfrm flipV="1">
            <a:off x="1207285" y="4101301"/>
            <a:ext cx="9840286" cy="1"/>
          </a:xfrm>
          <a:prstGeom prst="line">
            <a:avLst/>
          </a:prstGeom>
          <a:ln w="76200">
            <a:solidFill>
              <a:srgbClr val="052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120F9C89-C7D0-4019-9A29-B730A8BDA62B}"/>
              </a:ext>
            </a:extLst>
          </p:cNvPr>
          <p:cNvSpPr/>
          <p:nvPr/>
        </p:nvSpPr>
        <p:spPr>
          <a:xfrm>
            <a:off x="1232452" y="3100596"/>
            <a:ext cx="1661020" cy="97320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 příjem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47960D8-A4E7-4F91-A473-E7A555CE3579}"/>
              </a:ext>
            </a:extLst>
          </p:cNvPr>
          <p:cNvSpPr/>
          <p:nvPr/>
        </p:nvSpPr>
        <p:spPr>
          <a:xfrm>
            <a:off x="9386551" y="3102883"/>
            <a:ext cx="1661020" cy="97320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 výdej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12ECCC3-A77C-45D7-8C12-B1A592C45304}"/>
              </a:ext>
            </a:extLst>
          </p:cNvPr>
          <p:cNvSpPr txBox="1"/>
          <p:nvPr/>
        </p:nvSpPr>
        <p:spPr>
          <a:xfrm>
            <a:off x="1349898" y="6078688"/>
            <a:ext cx="775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Stabilní hmotnost, dobrá obnova glykogenu a udržování svalové hmoty.</a:t>
            </a:r>
          </a:p>
        </p:txBody>
      </p:sp>
      <p:pic>
        <p:nvPicPr>
          <p:cNvPr id="5" name="Obrázek 4" descr="Obsah obrázku jídlo&#10;&#10;Popis vygenerován s vysokou mírou spolehlivosti">
            <a:extLst>
              <a:ext uri="{FF2B5EF4-FFF2-40B4-BE49-F238E27FC236}">
                <a16:creationId xmlns:a16="http://schemas.microsoft.com/office/drawing/2014/main" id="{D3E58AFB-035C-4984-B6DF-8CB0A91A9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93" t="11116" r="26530" b="9705"/>
          <a:stretch/>
        </p:blipFill>
        <p:spPr>
          <a:xfrm>
            <a:off x="1232452" y="4195651"/>
            <a:ext cx="2021938" cy="1631745"/>
          </a:xfrm>
          <a:prstGeom prst="rect">
            <a:avLst/>
          </a:prstGeom>
        </p:spPr>
      </p:pic>
      <p:pic>
        <p:nvPicPr>
          <p:cNvPr id="9" name="Obrázek 8" descr="Obsah obrázku exteriér, voda, pláž, sport&#10;&#10;Popis vygenerován s velmi vysokou mírou spolehlivosti">
            <a:extLst>
              <a:ext uri="{FF2B5EF4-FFF2-40B4-BE49-F238E27FC236}">
                <a16:creationId xmlns:a16="http://schemas.microsoft.com/office/drawing/2014/main" id="{17676FB3-0F6C-4433-8BDC-CF5835923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15" r="13553"/>
          <a:stretch/>
        </p:blipFill>
        <p:spPr>
          <a:xfrm>
            <a:off x="9464207" y="4195652"/>
            <a:ext cx="1583364" cy="1631745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D13D148C-D5EA-4030-AC08-C189268C9AF3}"/>
              </a:ext>
            </a:extLst>
          </p:cNvPr>
          <p:cNvSpPr/>
          <p:nvPr/>
        </p:nvSpPr>
        <p:spPr>
          <a:xfrm>
            <a:off x="1169534" y="2611663"/>
            <a:ext cx="9915787" cy="3467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1A92A1E-E555-456F-A62A-B7E425083915}"/>
              </a:ext>
            </a:extLst>
          </p:cNvPr>
          <p:cNvSpPr txBox="1"/>
          <p:nvPr/>
        </p:nvSpPr>
        <p:spPr>
          <a:xfrm>
            <a:off x="1169534" y="2626995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Energetický příjem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CEP = 5000 kcal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999056C-2ACF-4CEC-B51A-E1A47F5B0460}"/>
              </a:ext>
            </a:extLst>
          </p:cNvPr>
          <p:cNvSpPr txBox="1"/>
          <p:nvPr/>
        </p:nvSpPr>
        <p:spPr>
          <a:xfrm>
            <a:off x="6096000" y="2626995"/>
            <a:ext cx="49515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Energetický výdej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BM = 1928 kcal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Dvoufázový trénink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 hod = </a:t>
            </a: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900 kcal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white"/>
                </a:solidFill>
                <a:latin typeface="Corbel" panose="020B0503020204020204"/>
              </a:rPr>
              <a:t>2</a:t>
            </a:r>
            <a:r>
              <a:rPr lang="cs-CZ" noProof="0" dirty="0">
                <a:solidFill>
                  <a:prstClr val="white"/>
                </a:solidFill>
                <a:latin typeface="Corbel" panose="020B0503020204020204"/>
              </a:rPr>
              <a:t> hod = </a:t>
            </a:r>
            <a:r>
              <a:rPr lang="cs-CZ" b="1" noProof="0" dirty="0">
                <a:solidFill>
                  <a:prstClr val="white"/>
                </a:solidFill>
                <a:latin typeface="Corbel" panose="020B0503020204020204"/>
              </a:rPr>
              <a:t>800 kcal</a:t>
            </a:r>
            <a:endParaRPr kumimoji="0" lang="cs-CZ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Ostatní PA = 1000 kcal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Celkem = 4628 kcal</a:t>
            </a:r>
          </a:p>
        </p:txBody>
      </p:sp>
      <p:graphicFrame>
        <p:nvGraphicFramePr>
          <p:cNvPr id="18" name="Graf 17">
            <a:extLst>
              <a:ext uri="{FF2B5EF4-FFF2-40B4-BE49-F238E27FC236}">
                <a16:creationId xmlns:a16="http://schemas.microsoft.com/office/drawing/2014/main" id="{DD6A0B56-28DC-4754-A12E-FB41F67522F1}"/>
              </a:ext>
            </a:extLst>
          </p:cNvPr>
          <p:cNvGraphicFramePr/>
          <p:nvPr>
            <p:extLst/>
          </p:nvPr>
        </p:nvGraphicFramePr>
        <p:xfrm>
          <a:off x="1409478" y="3314000"/>
          <a:ext cx="3305764" cy="2509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23681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5" grpId="0"/>
      <p:bldGraphic spid="18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2E3A92-5961-41D1-8502-7A7CDB7C2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Kontrola stavu sportovců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364617-403B-457D-A4FB-42460B552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Hmotnost</a:t>
            </a:r>
          </a:p>
          <a:p>
            <a:pPr lvl="1"/>
            <a:r>
              <a:rPr lang="cs-CZ" dirty="0"/>
              <a:t>Hydratace – váha</a:t>
            </a:r>
          </a:p>
          <a:p>
            <a:pPr lvl="1"/>
            <a:r>
              <a:rPr lang="cs-CZ" dirty="0"/>
              <a:t>Nutriční kontrola a složení těla – bioelektrická impedanční analýza – </a:t>
            </a:r>
            <a:r>
              <a:rPr lang="cs-CZ" dirty="0" err="1"/>
              <a:t>InBody</a:t>
            </a:r>
            <a:endParaRPr lang="cs-CZ" dirty="0"/>
          </a:p>
          <a:p>
            <a:r>
              <a:rPr lang="cs-CZ" dirty="0"/>
              <a:t>Dohled nad pitným režimem</a:t>
            </a:r>
          </a:p>
          <a:p>
            <a:pPr lvl="1"/>
            <a:r>
              <a:rPr lang="cs-CZ" dirty="0"/>
              <a:t>Děti nepociťují žízeň tak jako dospělí!!!</a:t>
            </a:r>
          </a:p>
          <a:p>
            <a:r>
              <a:rPr lang="cs-CZ" dirty="0"/>
              <a:t>Komunikace a zpětná vazba</a:t>
            </a:r>
          </a:p>
          <a:p>
            <a:pPr lvl="1"/>
            <a:r>
              <a:rPr lang="cs-CZ" dirty="0"/>
              <a:t>Únava a psychologický stav sportovce</a:t>
            </a:r>
          </a:p>
        </p:txBody>
      </p:sp>
    </p:spTree>
    <p:extLst>
      <p:ext uri="{BB962C8B-B14F-4D97-AF65-F5344CB8AC3E}">
        <p14:creationId xmlns:p14="http://schemas.microsoft.com/office/powerpoint/2010/main" val="259527265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lyžování, exteriér, osoba, hora&#10;&#10;Popis byl vytvořen automaticky">
            <a:extLst>
              <a:ext uri="{FF2B5EF4-FFF2-40B4-BE49-F238E27FC236}">
                <a16:creationId xmlns:a16="http://schemas.microsoft.com/office/drawing/2014/main" id="{01C76045-38EB-4E78-BB1A-7ABB89A6F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103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FA939171-1ACC-4504-8E91-C92EF4DE2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9413" y="3795426"/>
            <a:ext cx="9144000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cs-CZ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</a:rPr>
              <a:t>Děkuji za pozornost!</a:t>
            </a:r>
            <a:endParaRPr lang="en-US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4AF02C3-D8FF-45FA-86FE-87EA1BCC3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098" y="5770446"/>
            <a:ext cx="9144000" cy="754025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Mgr. Tomáš Hlinský</a:t>
            </a:r>
          </a:p>
          <a:p>
            <a:r>
              <a:rPr lang="cs-CZ" dirty="0"/>
              <a:t>hlinsky.tomas@mail.muni.cz</a:t>
            </a:r>
          </a:p>
        </p:txBody>
      </p:sp>
    </p:spTree>
    <p:extLst>
      <p:ext uri="{BB962C8B-B14F-4D97-AF65-F5344CB8AC3E}">
        <p14:creationId xmlns:p14="http://schemas.microsoft.com/office/powerpoint/2010/main" val="328770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2A5AA-3AF7-4893-B402-A2AF0938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08948"/>
            <a:ext cx="8534400" cy="730620"/>
          </a:xfrm>
        </p:spPr>
        <p:txBody>
          <a:bodyPr anchor="t">
            <a:normAutofit fontScale="90000"/>
          </a:bodyPr>
          <a:lstStyle/>
          <a:p>
            <a:r>
              <a:rPr lang="cs-CZ" dirty="0"/>
              <a:t>Energetická bilance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64402E92-E9B5-46BD-839B-AE20CEBBFB7B}"/>
              </a:ext>
            </a:extLst>
          </p:cNvPr>
          <p:cNvSpPr/>
          <p:nvPr/>
        </p:nvSpPr>
        <p:spPr>
          <a:xfrm>
            <a:off x="4509254" y="3559390"/>
            <a:ext cx="2210328" cy="1962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Pokles výkonnosti.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5453B58-D3F9-4D87-91FB-29418EFC72E2}"/>
              </a:ext>
            </a:extLst>
          </p:cNvPr>
          <p:cNvCxnSpPr>
            <a:cxnSpLocks/>
          </p:cNvCxnSpPr>
          <p:nvPr/>
        </p:nvCxnSpPr>
        <p:spPr>
          <a:xfrm rot="20905452" flipV="1">
            <a:off x="889233" y="3534180"/>
            <a:ext cx="9840286" cy="1"/>
          </a:xfrm>
          <a:prstGeom prst="line">
            <a:avLst/>
          </a:prstGeom>
          <a:ln w="76200">
            <a:solidFill>
              <a:srgbClr val="052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120F9C89-C7D0-4019-9A29-B730A8BDA62B}"/>
              </a:ext>
            </a:extLst>
          </p:cNvPr>
          <p:cNvSpPr/>
          <p:nvPr/>
        </p:nvSpPr>
        <p:spPr>
          <a:xfrm rot="20905452">
            <a:off x="872054" y="3364386"/>
            <a:ext cx="1661020" cy="97320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 příjem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47960D8-A4E7-4F91-A473-E7A555CE3579}"/>
              </a:ext>
            </a:extLst>
          </p:cNvPr>
          <p:cNvSpPr/>
          <p:nvPr/>
        </p:nvSpPr>
        <p:spPr>
          <a:xfrm rot="20905452">
            <a:off x="8864025" y="1730071"/>
            <a:ext cx="1661020" cy="973209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 výdej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BB089DD-ED67-4A94-88D7-95A4DB1CAC25}"/>
              </a:ext>
            </a:extLst>
          </p:cNvPr>
          <p:cNvSpPr txBox="1"/>
          <p:nvPr/>
        </p:nvSpPr>
        <p:spPr>
          <a:xfrm>
            <a:off x="684212" y="5525695"/>
            <a:ext cx="775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Problém z dlouhodobého hlediska – úbytek svalové hmoty a celkové hmotnosti, zdravotní rizika a poruchy příjmu potravy, sportovní triáda u žen.</a:t>
            </a:r>
          </a:p>
        </p:txBody>
      </p:sp>
    </p:spTree>
    <p:extLst>
      <p:ext uri="{BB962C8B-B14F-4D97-AF65-F5344CB8AC3E}">
        <p14:creationId xmlns:p14="http://schemas.microsoft.com/office/powerpoint/2010/main" val="224482308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lyžování, exteriér, osoba, sníh&#10;&#10;Popis byl vytvořen automaticky">
            <a:extLst>
              <a:ext uri="{FF2B5EF4-FFF2-40B4-BE49-F238E27FC236}">
                <a16:creationId xmlns:a16="http://schemas.microsoft.com/office/drawing/2014/main" id="{AED4DFCB-89A5-4C3C-BB75-C706F2ABE4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 b="13143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D52A5AA-3AF7-4893-B402-A2AF0938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Energetická dostupnost (ED)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0B215EF-9BBA-466D-BDB2-4BC63FF10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</p:spPr>
        <p:txBody>
          <a:bodyPr>
            <a:normAutofit/>
          </a:bodyPr>
          <a:lstStyle/>
          <a:p>
            <a:r>
              <a:rPr lang="cs-CZ" dirty="0"/>
              <a:t>ED je chápána jako </a:t>
            </a:r>
            <a:r>
              <a:rPr lang="cs-CZ" b="1" dirty="0"/>
              <a:t>energie, kterou organismus disponuje k energetickému pokrytí elementárních fyziologických procesů </a:t>
            </a:r>
            <a:r>
              <a:rPr lang="cs-CZ" dirty="0"/>
              <a:t>(termoregulace, růst, reprodukce, buněčná biosyntéza, imunitní děje) a všech zbývajících habituálních netréninkových aktivit (1).</a:t>
            </a:r>
          </a:p>
          <a:p>
            <a:r>
              <a:rPr lang="cs-CZ" dirty="0"/>
              <a:t>Dlouhodobá negativní ED způsobuje:</a:t>
            </a:r>
          </a:p>
          <a:p>
            <a:pPr lvl="1"/>
            <a:r>
              <a:rPr lang="cs-CZ" dirty="0"/>
              <a:t>Pokles výkonnosti</a:t>
            </a:r>
          </a:p>
          <a:p>
            <a:pPr lvl="1"/>
            <a:r>
              <a:rPr lang="cs-CZ" dirty="0"/>
              <a:t>Sníženou schopnost regenerace</a:t>
            </a:r>
          </a:p>
          <a:p>
            <a:pPr lvl="1"/>
            <a:r>
              <a:rPr lang="cs-CZ" dirty="0"/>
              <a:t>Sníženou obranyschopnost</a:t>
            </a:r>
          </a:p>
          <a:p>
            <a:pPr lvl="1"/>
            <a:r>
              <a:rPr lang="cs-CZ" dirty="0"/>
              <a:t>Správný vývoj a růst sportujících dětí a adolescentů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5BFF744-ABB1-48B7-8B70-DCDBAAD518EC}"/>
              </a:ext>
            </a:extLst>
          </p:cNvPr>
          <p:cNvSpPr txBox="1"/>
          <p:nvPr/>
        </p:nvSpPr>
        <p:spPr>
          <a:xfrm>
            <a:off x="-60494" y="6519441"/>
            <a:ext cx="2922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(1) 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).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-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Sportovní výživa jako vědecká disciplína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CFCFC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4417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lyžování, exteriér, osoba, sníh&#10;&#10;Popis byl vytvořen automaticky">
            <a:extLst>
              <a:ext uri="{FF2B5EF4-FFF2-40B4-BE49-F238E27FC236}">
                <a16:creationId xmlns:a16="http://schemas.microsoft.com/office/drawing/2014/main" id="{DAE28951-17FC-4721-ADE1-E54D605BB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 b="13143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0B215EF-9BBA-466D-BDB2-4BC63FF10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1384183"/>
            <a:ext cx="11026819" cy="4610216"/>
          </a:xfrm>
        </p:spPr>
        <p:txBody>
          <a:bodyPr anchor="t"/>
          <a:lstStyle/>
          <a:p>
            <a:r>
              <a:rPr lang="cs-CZ" dirty="0"/>
              <a:t>Energetický příjem v závislosti na PA.</a:t>
            </a:r>
          </a:p>
          <a:p>
            <a:r>
              <a:rPr lang="cs-CZ" dirty="0"/>
              <a:t>Zpětnovazebná pomůcka pro zajištění optimálního E příjmu a zachování zdraví sportovce:</a:t>
            </a:r>
          </a:p>
          <a:p>
            <a:endParaRPr lang="cs-CZ" dirty="0"/>
          </a:p>
          <a:p>
            <a:r>
              <a:rPr lang="cs-CZ" dirty="0">
                <a:solidFill>
                  <a:srgbClr val="C00000"/>
                </a:solidFill>
              </a:rPr>
              <a:t>≤ 30 kcal/kg/FFM		Zdravotní rizika</a:t>
            </a:r>
          </a:p>
          <a:p>
            <a:r>
              <a:rPr lang="cs-CZ" dirty="0"/>
              <a:t>30-45 kcal/kg/FFM	Snižování TH a tukové tkáně</a:t>
            </a:r>
          </a:p>
          <a:p>
            <a:r>
              <a:rPr lang="cs-CZ" dirty="0"/>
              <a:t>≥ 45 kcal/kg/FFM		Optimální ED - zvyšování TH a </a:t>
            </a:r>
            <a:r>
              <a:rPr lang="cs-CZ" dirty="0" err="1"/>
              <a:t>beztukové</a:t>
            </a:r>
            <a:r>
              <a:rPr lang="cs-CZ" dirty="0"/>
              <a:t> tkáně, 				pokrytí vysokého E výdeje.</a:t>
            </a:r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52A5AA-3AF7-4893-B402-A2AF0938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08948"/>
            <a:ext cx="8534400" cy="730620"/>
          </a:xfrm>
        </p:spPr>
        <p:txBody>
          <a:bodyPr anchor="t">
            <a:normAutofit fontScale="90000"/>
          </a:bodyPr>
          <a:lstStyle/>
          <a:p>
            <a:r>
              <a:rPr lang="cs-CZ" dirty="0"/>
              <a:t>Energetická dostupnost (ED)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EFD4F39-CB54-4DDF-9950-82B0767722FD}"/>
              </a:ext>
            </a:extLst>
          </p:cNvPr>
          <p:cNvSpPr/>
          <p:nvPr/>
        </p:nvSpPr>
        <p:spPr>
          <a:xfrm>
            <a:off x="4031924" y="2494644"/>
            <a:ext cx="4331392" cy="663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ED = (EP – EV</a:t>
            </a:r>
            <a:r>
              <a:rPr kumimoji="0" lang="cs-CZ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)/FFM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9B29067-3739-4EB3-886F-9A177E5E5CD2}"/>
              </a:ext>
            </a:extLst>
          </p:cNvPr>
          <p:cNvSpPr/>
          <p:nvPr/>
        </p:nvSpPr>
        <p:spPr>
          <a:xfrm>
            <a:off x="3865146" y="5410433"/>
            <a:ext cx="4664947" cy="1167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ED = (5000 – 1700)/72 kg =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45,8 kcal/kg/FFM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F45FF12-3D1C-4FA9-94ED-BC04500CB0F2}"/>
              </a:ext>
            </a:extLst>
          </p:cNvPr>
          <p:cNvSpPr/>
          <p:nvPr/>
        </p:nvSpPr>
        <p:spPr>
          <a:xfrm>
            <a:off x="8864368" y="294418"/>
            <a:ext cx="3327632" cy="1497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EP – Energetický příjem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EVpa</a:t>
            </a:r>
            <a:r>
              <a:rPr kumimoji="0" lang="cs-CZ" sz="1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– Energetický výdej při pohybové aktivitě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FFM = Fat free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mass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–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beztuková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složka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DE3926A-F37D-4E85-8698-6CF40EF72962}"/>
              </a:ext>
            </a:extLst>
          </p:cNvPr>
          <p:cNvSpPr txBox="1"/>
          <p:nvPr/>
        </p:nvSpPr>
        <p:spPr>
          <a:xfrm>
            <a:off x="-60494" y="6650071"/>
            <a:ext cx="35589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(1) KUMSTÁT, M.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).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Sportovní výživa jako vědecká disciplína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Muni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Press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CFCFC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8808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8B54E-1F8C-4675-9F4A-1AF6B764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Potřeba mikronutrientů u sportovce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83335A-AD2B-4CA3-9FF0-6E90A3BA2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8859" y="2668387"/>
            <a:ext cx="11681468" cy="4318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dirty="0"/>
              <a:t>	Nesportovec			Sportovec		Výkonnostní a profesionální  sportovec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295E26F5-2A4E-4D7C-A69A-05F7D3FBC886}"/>
              </a:ext>
            </a:extLst>
          </p:cNvPr>
          <p:cNvCxnSpPr/>
          <p:nvPr/>
        </p:nvCxnSpPr>
        <p:spPr>
          <a:xfrm>
            <a:off x="1484310" y="6139543"/>
            <a:ext cx="7235147" cy="0"/>
          </a:xfrm>
          <a:prstGeom prst="straightConnector1">
            <a:avLst/>
          </a:prstGeom>
          <a:ln w="76200">
            <a:solidFill>
              <a:srgbClr val="1287C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565A537-7CB6-4C71-8BB4-B57FEF0F0B46}"/>
              </a:ext>
            </a:extLst>
          </p:cNvPr>
          <p:cNvSpPr txBox="1"/>
          <p:nvPr/>
        </p:nvSpPr>
        <p:spPr>
          <a:xfrm>
            <a:off x="1484310" y="5732111"/>
            <a:ext cx="592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Potřeba vitaminů a minerálních látek je u sportovců zvýšená.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A4D7808-CDD4-42A3-B066-F03A00CEC9D3}"/>
              </a:ext>
            </a:extLst>
          </p:cNvPr>
          <p:cNvSpPr txBox="1"/>
          <p:nvPr/>
        </p:nvSpPr>
        <p:spPr>
          <a:xfrm>
            <a:off x="1484310" y="6134614"/>
            <a:ext cx="751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Správným stravováním lze ale tuto spotřebu bez problému pokrýt.</a:t>
            </a:r>
          </a:p>
        </p:txBody>
      </p:sp>
      <p:pic>
        <p:nvPicPr>
          <p:cNvPr id="1026" name="Picture 2" descr="Image result for food png">
            <a:extLst>
              <a:ext uri="{FF2B5EF4-FFF2-40B4-BE49-F238E27FC236}">
                <a16:creationId xmlns:a16="http://schemas.microsoft.com/office/drawing/2014/main" id="{DF996F7D-1C46-4B6A-8698-A6ABEC19B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59" y="3456835"/>
            <a:ext cx="3562597" cy="200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food png">
            <a:extLst>
              <a:ext uri="{FF2B5EF4-FFF2-40B4-BE49-F238E27FC236}">
                <a16:creationId xmlns:a16="http://schemas.microsoft.com/office/drawing/2014/main" id="{DC5AD199-A66C-413C-B6A0-128E6A57E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16" y="2979944"/>
            <a:ext cx="4892740" cy="275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food png">
            <a:extLst>
              <a:ext uri="{FF2B5EF4-FFF2-40B4-BE49-F238E27FC236}">
                <a16:creationId xmlns:a16="http://schemas.microsoft.com/office/drawing/2014/main" id="{3797078F-95CA-4105-B8D5-AAF86310A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941" y="2788228"/>
            <a:ext cx="7235147" cy="406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D87CB1F-8A37-4CDD-89F8-18EBD5F7C7FC}"/>
              </a:ext>
            </a:extLst>
          </p:cNvPr>
          <p:cNvSpPr/>
          <p:nvPr/>
        </p:nvSpPr>
        <p:spPr>
          <a:xfrm>
            <a:off x="617624" y="133143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Během a po PA důraz na sodík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Po PA důraz na antioxidanty – Vit. E a C, Se a Zn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Fe</a:t>
            </a:r>
            <a:r>
              <a:rPr lang="cs-CZ" dirty="0"/>
              <a:t>, Ca, Mg a Vit. D</a:t>
            </a:r>
          </a:p>
        </p:txBody>
      </p:sp>
    </p:spTree>
    <p:extLst>
      <p:ext uri="{BB962C8B-B14F-4D97-AF65-F5344CB8AC3E}">
        <p14:creationId xmlns:p14="http://schemas.microsoft.com/office/powerpoint/2010/main" val="354177834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50CCD2-F10E-481F-866B-43A4AED4A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59" y="590532"/>
            <a:ext cx="10018713" cy="1752599"/>
          </a:xfrm>
        </p:spPr>
        <p:txBody>
          <a:bodyPr anchor="t"/>
          <a:lstStyle/>
          <a:p>
            <a:r>
              <a:rPr lang="cs-CZ" dirty="0"/>
              <a:t>Michael </a:t>
            </a:r>
            <a:r>
              <a:rPr lang="cs-CZ" dirty="0" err="1"/>
              <a:t>Phelps</a:t>
            </a:r>
            <a:br>
              <a:rPr lang="cs-CZ" dirty="0"/>
            </a:br>
            <a:r>
              <a:rPr lang="cs-CZ" sz="1600" dirty="0"/>
              <a:t>Vývoj ve stravování</a:t>
            </a:r>
            <a:endParaRPr lang="cs-CZ" dirty="0"/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93B700AB-1626-406F-8DFF-08C762342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" y="2694474"/>
            <a:ext cx="5741742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F2933AA-E879-4BB0-85F7-81817C2C084F}"/>
              </a:ext>
            </a:extLst>
          </p:cNvPr>
          <p:cNvSpPr txBox="1"/>
          <p:nvPr/>
        </p:nvSpPr>
        <p:spPr>
          <a:xfrm>
            <a:off x="92979" y="6410812"/>
            <a:ext cx="49840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Zdroj: http://swimindia.in/olympic-legend-michael-phelps-a-peek-into-his-holistic-training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92D56F0-2D8F-450F-8B81-458DBCE22C2D}"/>
              </a:ext>
            </a:extLst>
          </p:cNvPr>
          <p:cNvSpPr txBox="1"/>
          <p:nvPr/>
        </p:nvSpPr>
        <p:spPr>
          <a:xfrm>
            <a:off x="1185179" y="2355920"/>
            <a:ext cx="2270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Před OH v Londýně 2012</a:t>
            </a:r>
          </a:p>
        </p:txBody>
      </p:sp>
      <p:pic>
        <p:nvPicPr>
          <p:cNvPr id="7" name="Zástupný symbol pro obsah 9">
            <a:extLst>
              <a:ext uri="{FF2B5EF4-FFF2-40B4-BE49-F238E27FC236}">
                <a16:creationId xmlns:a16="http://schemas.microsoft.com/office/drawing/2014/main" id="{3B933BC0-5274-4A25-8167-7677EA8CF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21" y="1910733"/>
            <a:ext cx="6268062" cy="470104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C0159AB-C62C-4B51-B0A1-C4A2F113436E}"/>
              </a:ext>
            </a:extLst>
          </p:cNvPr>
          <p:cNvSpPr txBox="1"/>
          <p:nvPr/>
        </p:nvSpPr>
        <p:spPr>
          <a:xfrm>
            <a:off x="5834721" y="6599196"/>
            <a:ext cx="48638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Zdroj: http://www.businessinsider.com/michael-phelps-diet-for-the-rio-olympics-2016-8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A10A32A-5729-4476-9ECF-E6F2700E9303}"/>
              </a:ext>
            </a:extLst>
          </p:cNvPr>
          <p:cNvSpPr txBox="1"/>
          <p:nvPr/>
        </p:nvSpPr>
        <p:spPr>
          <a:xfrm>
            <a:off x="5834721" y="1572179"/>
            <a:ext cx="2045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Před OH v Riu 2016</a:t>
            </a:r>
          </a:p>
        </p:txBody>
      </p:sp>
    </p:spTree>
    <p:extLst>
      <p:ext uri="{BB962C8B-B14F-4D97-AF65-F5344CB8AC3E}">
        <p14:creationId xmlns:p14="http://schemas.microsoft.com/office/powerpoint/2010/main" val="188390543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Rámeček">
  <a:themeElements>
    <a:clrScheme name="Rámeček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Rámeček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ámeček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Hloubka">
  <a:themeElements>
    <a:clrScheme name="Hloubka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Hloubk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oubk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2316</Words>
  <Application>Microsoft Office PowerPoint</Application>
  <PresentationFormat>Širokoúhlá obrazovka</PresentationFormat>
  <Paragraphs>406</Paragraphs>
  <Slides>41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41</vt:i4>
      </vt:variant>
    </vt:vector>
  </HeadingPairs>
  <TitlesOfParts>
    <vt:vector size="47" baseType="lpstr">
      <vt:lpstr>Arial</vt:lpstr>
      <vt:lpstr>Calibri</vt:lpstr>
      <vt:lpstr>Corbel</vt:lpstr>
      <vt:lpstr>Wingdings 2</vt:lpstr>
      <vt:lpstr>Rámeček</vt:lpstr>
      <vt:lpstr>Hloubka</vt:lpstr>
      <vt:lpstr>Základy sportovní výživy</vt:lpstr>
      <vt:lpstr>Výživa a zdraví sportovce</vt:lpstr>
      <vt:lpstr>Optimalizace střevního mikrobiomu</vt:lpstr>
      <vt:lpstr>Energetická bilance</vt:lpstr>
      <vt:lpstr>Energetická bilance</vt:lpstr>
      <vt:lpstr>Energetická dostupnost (ED)</vt:lpstr>
      <vt:lpstr>Energetická dostupnost (ED)</vt:lpstr>
      <vt:lpstr>Potřeba mikronutrientů u sportovce</vt:lpstr>
      <vt:lpstr>Michael Phelps Vývoj ve stravování</vt:lpstr>
      <vt:lpstr>Výživa v podoře výkonnosti a regenerace vytrvalce</vt:lpstr>
      <vt:lpstr>Pitný režim</vt:lpstr>
      <vt:lpstr>Pitný režim</vt:lpstr>
      <vt:lpstr>Pitný režim</vt:lpstr>
      <vt:lpstr>Doporučení pro příjem S a B</vt:lpstr>
      <vt:lpstr>Glykogen</vt:lpstr>
      <vt:lpstr>Glykemický index</vt:lpstr>
      <vt:lpstr>Doporučení pro příjem S a B</vt:lpstr>
      <vt:lpstr>Proteosyntéza</vt:lpstr>
      <vt:lpstr>Prezentace aplikace PowerPoint</vt:lpstr>
      <vt:lpstr>Výživa během vytrvalostního výkonu</vt:lpstr>
      <vt:lpstr>Mouth rinse</vt:lpstr>
      <vt:lpstr>Pitný režim</vt:lpstr>
      <vt:lpstr>+ diuretický efekt piva potlačený ve stavu hypohydratace (indukované zatížením) ve srovnání s normohydratací </vt:lpstr>
      <vt:lpstr>Prezentace aplikace PowerPoint</vt:lpstr>
      <vt:lpstr>Nutriční strategie</vt:lpstr>
      <vt:lpstr>Train low-Compete high</vt:lpstr>
      <vt:lpstr>Dvoufázový trénink</vt:lpstr>
      <vt:lpstr>Sleep low</vt:lpstr>
      <vt:lpstr>Potlačení únavy</vt:lpstr>
      <vt:lpstr>Nízkosacharidová strava</vt:lpstr>
      <vt:lpstr>Prezentace aplikace PowerPoint</vt:lpstr>
      <vt:lpstr>Rozdílný příjem Sacharidů</vt:lpstr>
      <vt:lpstr>Rozdílný příjem Sacharidů</vt:lpstr>
      <vt:lpstr>Výživa součástí tréninkové periodizace</vt:lpstr>
      <vt:lpstr>Doplňky stravy s ergogenním vlivem na vytrvalostní výkon</vt:lpstr>
      <vt:lpstr>Prezentace aplikace PowerPoint</vt:lpstr>
      <vt:lpstr>Prezentace aplikace PowerPoint</vt:lpstr>
      <vt:lpstr>Prezentace aplikace PowerPoint</vt:lpstr>
      <vt:lpstr>Prezentace aplikace PowerPoint</vt:lpstr>
      <vt:lpstr>Kontrola stavu sportovců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Nutriční podpora biatlonistů</dc:title>
  <dc:creator>Tomáš Hlinský</dc:creator>
  <cp:lastModifiedBy>Tomáš Hlinský</cp:lastModifiedBy>
  <cp:revision>9</cp:revision>
  <dcterms:created xsi:type="dcterms:W3CDTF">2019-04-05T12:46:17Z</dcterms:created>
  <dcterms:modified xsi:type="dcterms:W3CDTF">2019-04-10T10:42:31Z</dcterms:modified>
</cp:coreProperties>
</file>