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</p:sldMasterIdLst>
  <p:notesMasterIdLst>
    <p:notesMasterId r:id="rId33"/>
  </p:notesMasterIdLst>
  <p:sldIdLst>
    <p:sldId id="276" r:id="rId3"/>
    <p:sldId id="277" r:id="rId4"/>
    <p:sldId id="278" r:id="rId5"/>
    <p:sldId id="279" r:id="rId6"/>
    <p:sldId id="312" r:id="rId7"/>
    <p:sldId id="287" r:id="rId8"/>
    <p:sldId id="288" r:id="rId9"/>
    <p:sldId id="304" r:id="rId10"/>
    <p:sldId id="303" r:id="rId11"/>
    <p:sldId id="313" r:id="rId12"/>
    <p:sldId id="293" r:id="rId13"/>
    <p:sldId id="289" r:id="rId14"/>
    <p:sldId id="290" r:id="rId15"/>
    <p:sldId id="291" r:id="rId16"/>
    <p:sldId id="300" r:id="rId17"/>
    <p:sldId id="305" r:id="rId18"/>
    <p:sldId id="302" r:id="rId19"/>
    <p:sldId id="263" r:id="rId20"/>
    <p:sldId id="294" r:id="rId21"/>
    <p:sldId id="314" r:id="rId22"/>
    <p:sldId id="296" r:id="rId23"/>
    <p:sldId id="283" r:id="rId24"/>
    <p:sldId id="295" r:id="rId25"/>
    <p:sldId id="297" r:id="rId26"/>
    <p:sldId id="307" r:id="rId27"/>
    <p:sldId id="310" r:id="rId28"/>
    <p:sldId id="311" r:id="rId29"/>
    <p:sldId id="308" r:id="rId30"/>
    <p:sldId id="309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41EC-DE05-4E7F-8C50-4A8469798784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FCBE-B84B-4367-9AC2-45E6F3BD4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8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03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FCBE-B84B-4367-9AC2-45E6F3BD406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8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3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6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8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1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50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2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6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04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92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16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9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06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2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74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4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E3BEC-8442-4682-8056-02037FA033E1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5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17.04.2019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02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9.jpeg"/><Relationship Id="rId3" Type="http://schemas.openxmlformats.org/officeDocument/2006/relationships/image" Target="../media/image25.jpg"/><Relationship Id="rId7" Type="http://schemas.openxmlformats.org/officeDocument/2006/relationships/image" Target="../media/image31.jp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6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5.jpeg"/><Relationship Id="rId4" Type="http://schemas.openxmlformats.org/officeDocument/2006/relationships/image" Target="../media/image26.jpg"/><Relationship Id="rId9" Type="http://schemas.openxmlformats.org/officeDocument/2006/relationships/image" Target="../media/image34.jpe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9.jpeg"/><Relationship Id="rId7" Type="http://schemas.openxmlformats.org/officeDocument/2006/relationships/image" Target="../media/image4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6A5E09B5-7260-41C2-A8F7-04C9F0E48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703395" cy="13180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89236"/>
            <a:ext cx="8820472" cy="747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rgbClr val="40BAD2"/>
                </a:solidFill>
              </a:rPr>
              <a:t>Kategorie A dle AIS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D7F52EB-39EC-49A4-AB81-76F867F9E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66843"/>
              </p:ext>
            </p:extLst>
          </p:nvPr>
        </p:nvGraphicFramePr>
        <p:xfrm>
          <a:off x="2627784" y="764704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630F20F-A3CF-496C-AA7E-7D80BB395446}"/>
              </a:ext>
            </a:extLst>
          </p:cNvPr>
          <p:cNvSpPr txBox="1"/>
          <p:nvPr/>
        </p:nvSpPr>
        <p:spPr>
          <a:xfrm>
            <a:off x="-23036" y="6669360"/>
            <a:ext cx="4373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AIS – http://www.ausport.gov.au/ais/nutrition/supplements/classification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517426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Cvrččí protein (mouka)</a:t>
            </a:r>
          </a:p>
          <a:p>
            <a:pPr lvl="1"/>
            <a:r>
              <a:rPr lang="cs-CZ" dirty="0"/>
              <a:t>Obsah v sušině:</a:t>
            </a:r>
          </a:p>
          <a:p>
            <a:pPr lvl="2"/>
            <a:r>
              <a:rPr lang="cs-CZ" dirty="0"/>
              <a:t>Bílkoviny – 58,3 %</a:t>
            </a:r>
          </a:p>
          <a:p>
            <a:pPr lvl="3"/>
            <a:r>
              <a:rPr lang="cs-CZ" dirty="0"/>
              <a:t>Mírná odchylka cysteinu a </a:t>
            </a:r>
            <a:r>
              <a:rPr lang="cs-CZ" dirty="0" err="1"/>
              <a:t>methioninu</a:t>
            </a:r>
            <a:r>
              <a:rPr lang="cs-CZ" dirty="0"/>
              <a:t> od referenční B</a:t>
            </a:r>
          </a:p>
          <a:p>
            <a:pPr lvl="2"/>
            <a:r>
              <a:rPr lang="cs-CZ" dirty="0"/>
              <a:t>Tuky 10,3 %</a:t>
            </a:r>
          </a:p>
          <a:p>
            <a:pPr lvl="3"/>
            <a:r>
              <a:rPr lang="cs-CZ" dirty="0"/>
              <a:t>Vysoký obsah kyseliny olejové, linolové a alfa-</a:t>
            </a:r>
            <a:r>
              <a:rPr lang="cs-CZ" dirty="0" err="1"/>
              <a:t>linolenové</a:t>
            </a:r>
            <a:endParaRPr lang="cs-CZ" dirty="0"/>
          </a:p>
          <a:p>
            <a:pPr lvl="3"/>
            <a:r>
              <a:rPr lang="cs-CZ" dirty="0"/>
              <a:t>Celkový podíl z tuků </a:t>
            </a:r>
            <a:r>
              <a:rPr lang="en-US" dirty="0"/>
              <a:t>77</a:t>
            </a:r>
            <a:r>
              <a:rPr lang="cs-CZ" dirty="0"/>
              <a:t>,</a:t>
            </a:r>
            <a:r>
              <a:rPr lang="en-US" dirty="0"/>
              <a:t>51</a:t>
            </a:r>
            <a:r>
              <a:rPr lang="cs-CZ" dirty="0"/>
              <a:t> </a:t>
            </a:r>
            <a:r>
              <a:rPr lang="en-US" dirty="0"/>
              <a:t>%</a:t>
            </a:r>
            <a:endParaRPr lang="cs-CZ" dirty="0"/>
          </a:p>
          <a:p>
            <a:pPr lvl="2"/>
            <a:r>
              <a:rPr lang="cs-CZ" dirty="0"/>
              <a:t>Chitin 8,7 %</a:t>
            </a:r>
          </a:p>
          <a:p>
            <a:pPr lvl="3"/>
            <a:r>
              <a:rPr lang="cs-CZ" dirty="0"/>
              <a:t>„nerozpustná vláknina“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2050" name="Picture 2" descr="VÃ½sledek obrÃ¡zku pro cvrcek">
            <a:extLst>
              <a:ext uri="{FF2B5EF4-FFF2-40B4-BE49-F238E27FC236}">
                <a16:creationId xmlns:a16="http://schemas.microsoft.com/office/drawing/2014/main" id="{48990915-A1FE-4E5B-BC66-835A98F2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19" y="3861048"/>
            <a:ext cx="45529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99CAB49-A053-4704-9B29-029A888F7F3D}"/>
              </a:ext>
            </a:extLst>
          </p:cNvPr>
          <p:cNvSpPr txBox="1"/>
          <p:nvPr/>
        </p:nvSpPr>
        <p:spPr>
          <a:xfrm>
            <a:off x="-23036" y="6669360"/>
            <a:ext cx="8735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Wang, D. , Bai, Y. , Li, J. and Zhang, C. (2004), NUTRITIONAL VALUE OF THE FIELD CRICKET (GRYLLUS TESTACEUS WALKER). Insect Science, 11: 275-283.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902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sz="1800" dirty="0" err="1"/>
              <a:t>Gainery</a:t>
            </a:r>
            <a:endParaRPr lang="cs-CZ" sz="1800" dirty="0"/>
          </a:p>
          <a:p>
            <a:pPr lvl="1"/>
            <a:r>
              <a:rPr lang="cs-CZ" sz="1600" dirty="0"/>
              <a:t>B:S – 10-30 g:90-70 g</a:t>
            </a:r>
          </a:p>
          <a:p>
            <a:pPr lvl="1"/>
            <a:r>
              <a:rPr lang="cs-CZ" sz="1600" dirty="0" err="1"/>
              <a:t>Potréningový</a:t>
            </a:r>
            <a:r>
              <a:rPr lang="cs-CZ" sz="1600" dirty="0"/>
              <a:t> doplněk stravy vhodný v časné fázi regenerace.</a:t>
            </a:r>
          </a:p>
          <a:p>
            <a:pPr lvl="1"/>
            <a:r>
              <a:rPr lang="cs-CZ" sz="1600" b="1" dirty="0"/>
              <a:t>Společné doplnění S a B podporuje proteosyntézu a obnovu glykogenu. </a:t>
            </a:r>
          </a:p>
          <a:p>
            <a:pPr lvl="1"/>
            <a:r>
              <a:rPr lang="cs-CZ" sz="1600" dirty="0"/>
              <a:t>Zlepšuje se vstřebatelnost.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B a S</a:t>
            </a:r>
          </a:p>
        </p:txBody>
      </p:sp>
      <p:pic>
        <p:nvPicPr>
          <p:cNvPr id="6" name="Picture 4" descr="http://potraviny.nasclovek.cz/pict/substance/s1065_obr1.png">
            <a:extLst>
              <a:ext uri="{FF2B5EF4-FFF2-40B4-BE49-F238E27FC236}">
                <a16:creationId xmlns:a16="http://schemas.microsoft.com/office/drawing/2014/main" id="{0D427180-FADF-4F60-82EE-5CECC2E0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64" y="317644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globus.cz/common/images/products/pictures/2014-16-09-06-29-46-711-487-24-2014-12-09-10-09-02-711-487-24-285014-Tunak-cerstvy.png">
            <a:extLst>
              <a:ext uri="{FF2B5EF4-FFF2-40B4-BE49-F238E27FC236}">
                <a16:creationId xmlns:a16="http://schemas.microsoft.com/office/drawing/2014/main" id="{5273B6A5-DCA0-4113-AB4A-4A522B87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6474"/>
            <a:ext cx="3192009" cy="21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CA368D-6EEC-41B9-9509-E723889D5422}"/>
              </a:ext>
            </a:extLst>
          </p:cNvPr>
          <p:cNvSpPr txBox="1"/>
          <p:nvPr/>
        </p:nvSpPr>
        <p:spPr>
          <a:xfrm>
            <a:off x="4416151" y="412072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200 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AA5B7D-F1A7-411B-B523-64F8E7038852}"/>
              </a:ext>
            </a:extLst>
          </p:cNvPr>
          <p:cNvSpPr txBox="1"/>
          <p:nvPr/>
        </p:nvSpPr>
        <p:spPr>
          <a:xfrm>
            <a:off x="6074777" y="45232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E635D3-711F-4141-9C1B-383706AD9976}"/>
              </a:ext>
            </a:extLst>
          </p:cNvPr>
          <p:cNvSpPr txBox="1"/>
          <p:nvPr/>
        </p:nvSpPr>
        <p:spPr>
          <a:xfrm>
            <a:off x="-23036" y="6669360"/>
            <a:ext cx="4360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https://www.ausport.gov.au/ais/nutrition/fact_sheets/recovery_nutrition </a:t>
            </a:r>
          </a:p>
        </p:txBody>
      </p:sp>
    </p:spTree>
    <p:extLst>
      <p:ext uri="{BB962C8B-B14F-4D97-AF65-F5344CB8AC3E}">
        <p14:creationId xmlns:p14="http://schemas.microsoft.com/office/powerpoint/2010/main" val="19704738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BCAA</a:t>
            </a:r>
          </a:p>
          <a:p>
            <a:pPr lvl="1"/>
            <a:r>
              <a:rPr lang="cs-CZ" dirty="0"/>
              <a:t>Ideálně 5-6 g před, během anebo po výkonu</a:t>
            </a:r>
          </a:p>
          <a:p>
            <a:pPr lvl="1"/>
            <a:r>
              <a:rPr lang="cs-CZ" dirty="0"/>
              <a:t>Jedna dávka v komerčních výrobcích odpovídá 3-5 g BCAA.</a:t>
            </a:r>
          </a:p>
          <a:p>
            <a:pPr lvl="1"/>
            <a:r>
              <a:rPr lang="cs-CZ" dirty="0"/>
              <a:t>Doplněk v pravém slova smyslu.</a:t>
            </a:r>
          </a:p>
          <a:p>
            <a:pPr lvl="1"/>
            <a:r>
              <a:rPr lang="cs-CZ" dirty="0"/>
              <a:t>Má své místo při </a:t>
            </a:r>
            <a:r>
              <a:rPr lang="cs-CZ" b="1" dirty="0"/>
              <a:t>dlouhotrvajících vytrvalostních výkonech </a:t>
            </a:r>
            <a:r>
              <a:rPr lang="cs-CZ" dirty="0"/>
              <a:t>– více než 2 hodiny – pomáhá oddalovat únavu, působí na úrovni CNS.</a:t>
            </a:r>
          </a:p>
          <a:p>
            <a:pPr lvl="1"/>
            <a:r>
              <a:rPr lang="cs-CZ" b="1" dirty="0"/>
              <a:t>Protein šetřící potenciál.</a:t>
            </a:r>
          </a:p>
          <a:p>
            <a:pPr lvl="1"/>
            <a:r>
              <a:rPr lang="cs-CZ" dirty="0"/>
              <a:t>Dle studie z roku 2017 je vhodná suplementace BCAA </a:t>
            </a:r>
            <a:r>
              <a:rPr lang="cs-CZ" b="1" dirty="0"/>
              <a:t>před silovým (excentrickým) výkonem </a:t>
            </a:r>
            <a:r>
              <a:rPr lang="cs-CZ" dirty="0"/>
              <a:t>v podpoře svalové regenerace, snížení bolestivosti a poškození svaloviny.</a:t>
            </a:r>
          </a:p>
          <a:p>
            <a:pPr lvl="1"/>
            <a:r>
              <a:rPr lang="cs-CZ" dirty="0"/>
              <a:t>Velký význam </a:t>
            </a:r>
            <a:r>
              <a:rPr lang="cs-CZ" b="1" dirty="0"/>
              <a:t>leucinu</a:t>
            </a:r>
            <a:r>
              <a:rPr lang="cs-CZ" dirty="0"/>
              <a:t> v procesu proteosyntézy.</a:t>
            </a:r>
          </a:p>
          <a:p>
            <a:pPr lvl="2"/>
            <a:r>
              <a:rPr lang="cs-CZ" dirty="0"/>
              <a:t>2:1:1 X 4:1:1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vsedě, interiér&#10;&#10;Popis vygenerován s vysokou mírou spolehlivosti">
            <a:extLst>
              <a:ext uri="{FF2B5EF4-FFF2-40B4-BE49-F238E27FC236}">
                <a16:creationId xmlns:a16="http://schemas.microsoft.com/office/drawing/2014/main" id="{B4039D22-9AFD-4180-897F-A5FABB0F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63" y="4686966"/>
            <a:ext cx="1480744" cy="17663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E1B0A4-3C7C-49FC-A20F-E5597951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37" y="5100123"/>
            <a:ext cx="395540" cy="16412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5177EA-B5A7-4445-AEF8-66A96C7EA47A}"/>
              </a:ext>
            </a:extLst>
          </p:cNvPr>
          <p:cNvSpPr txBox="1"/>
          <p:nvPr/>
        </p:nvSpPr>
        <p:spPr>
          <a:xfrm>
            <a:off x="-23036" y="6669360"/>
            <a:ext cx="80506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Ra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(2017)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Effect of BCAA supplement timing on exercise-induced muscle soreness and damage: a pilot placebo-controlled double-blind study.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8245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MCT (medium </a:t>
            </a:r>
            <a:r>
              <a:rPr lang="cs-CZ" dirty="0" err="1"/>
              <a:t>chain</a:t>
            </a:r>
            <a:r>
              <a:rPr lang="cs-CZ" dirty="0"/>
              <a:t> </a:t>
            </a:r>
            <a:r>
              <a:rPr lang="cs-CZ" dirty="0" err="1"/>
              <a:t>triglycerides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10 g MCT před výkonem společně se S.</a:t>
            </a:r>
          </a:p>
          <a:p>
            <a:pPr lvl="1"/>
            <a:r>
              <a:rPr lang="cs-CZ" dirty="0"/>
              <a:t>Tuky obsažené v </a:t>
            </a:r>
            <a:r>
              <a:rPr lang="cs-CZ" b="1" dirty="0"/>
              <a:t>kokosovém oleji jsou tvořeny MCT tuky až z 75 %</a:t>
            </a:r>
            <a:r>
              <a:rPr lang="cs-CZ" dirty="0"/>
              <a:t>. Pro splnění příjmu 10 g MCT je potřeba přijmout cca 14 g kokosového oleje opět v kombinaci se S.</a:t>
            </a:r>
          </a:p>
          <a:p>
            <a:pPr lvl="1"/>
            <a:r>
              <a:rPr lang="cs-CZ" b="1" dirty="0"/>
              <a:t>Podpora vytrvalostního výkonu</a:t>
            </a:r>
            <a:r>
              <a:rPr lang="cs-CZ" dirty="0"/>
              <a:t> – glykogen šetřící potenciál.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MCT doplňky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9E1D49-E167-4A04-8715-4A5A72C36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82" y="3299395"/>
            <a:ext cx="964036" cy="2835399"/>
          </a:xfrm>
          <a:prstGeom prst="rect">
            <a:avLst/>
          </a:prstGeom>
        </p:spPr>
      </p:pic>
      <p:pic>
        <p:nvPicPr>
          <p:cNvPr id="8" name="Obrázek 7" descr="Obsah obrázku hrníček, stůl, interiér, vsedě&#10;&#10;Popis vygenerován s velmi vysokou mírou spolehlivosti">
            <a:extLst>
              <a:ext uri="{FF2B5EF4-FFF2-40B4-BE49-F238E27FC236}">
                <a16:creationId xmlns:a16="http://schemas.microsoft.com/office/drawing/2014/main" id="{370A5067-6EF8-4568-BDFE-6A424F09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85" y="4869160"/>
            <a:ext cx="3588715" cy="20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241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C25356FA-C010-4AEB-AFAC-65DB416F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3809"/>
          <a:stretch/>
        </p:blipFill>
        <p:spPr>
          <a:xfrm>
            <a:off x="3059832" y="3658722"/>
            <a:ext cx="2564904" cy="1366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E3B47F-0320-4261-8DD8-8F39EB118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2" b="12615"/>
          <a:stretch/>
        </p:blipFill>
        <p:spPr>
          <a:xfrm>
            <a:off x="2699792" y="5949280"/>
            <a:ext cx="1957474" cy="9087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Sportovní tyčinky a tekutá strava</a:t>
            </a:r>
          </a:p>
          <a:p>
            <a:pPr lvl="1"/>
            <a:r>
              <a:rPr lang="cs-CZ" dirty="0"/>
              <a:t>Mají své místo při dlouhotrvajících vytrvalostních výkonech – více než 2 hodiny a extrémních závodech (více než 10 hodin a několikadenní expedice).</a:t>
            </a:r>
          </a:p>
          <a:p>
            <a:pPr lvl="1"/>
            <a:r>
              <a:rPr lang="cs-CZ" b="1" dirty="0"/>
              <a:t>Protein šetřící potenciál.</a:t>
            </a:r>
          </a:p>
          <a:p>
            <a:pPr lvl="1"/>
            <a:r>
              <a:rPr lang="cs-CZ" dirty="0"/>
              <a:t>Kombinace makro i mikronutrientů a někdy i dalších látek.</a:t>
            </a:r>
          </a:p>
          <a:p>
            <a:pPr lvl="1"/>
            <a:r>
              <a:rPr lang="cs-CZ" b="1" dirty="0"/>
              <a:t>Doplnění energie, důležitých nutrientů a podpora regenerace v podmínkách, kde není možné se normálně stravovat.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Kombinace makronutrientů</a:t>
            </a:r>
          </a:p>
        </p:txBody>
      </p:sp>
      <p:pic>
        <p:nvPicPr>
          <p:cNvPr id="7" name="Obrázek 6" descr="Obsah obrázku věc, hrníček, interiér, stůl&#10;&#10;Popis vygenerován s vysokou mírou spolehlivosti">
            <a:extLst>
              <a:ext uri="{FF2B5EF4-FFF2-40B4-BE49-F238E27FC236}">
                <a16:creationId xmlns:a16="http://schemas.microsoft.com/office/drawing/2014/main" id="{4E9F30C4-06AC-407C-8EB4-36165ABDE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91" y="4926800"/>
            <a:ext cx="3707904" cy="1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21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0806C83-C75F-458A-AB18-DE90DEB84E7D}"/>
              </a:ext>
            </a:extLst>
          </p:cNvPr>
          <p:cNvCxnSpPr>
            <a:stCxn id="6" idx="2"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Silové a rychlostní výkony</a:t>
            </a:r>
            <a:endParaRPr lang="cs-CZ" dirty="0"/>
          </a:p>
        </p:txBody>
      </p:sp>
      <p:pic>
        <p:nvPicPr>
          <p:cNvPr id="6" name="Obrázek 5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F1D4185E-9E96-465A-B66F-7F7F70D20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2304643"/>
            <a:ext cx="1798790" cy="1198988"/>
          </a:xfrm>
          <a:prstGeom prst="rect">
            <a:avLst/>
          </a:prstGeom>
        </p:spPr>
      </p:pic>
      <p:pic>
        <p:nvPicPr>
          <p:cNvPr id="8" name="Obrázek 7" descr="Obsah obrázku osoba, exteriér, obloha, žena&#10;&#10;Popis vygenerován s velmi vysokou mírou spolehlivosti">
            <a:extLst>
              <a:ext uri="{FF2B5EF4-FFF2-40B4-BE49-F238E27FC236}">
                <a16:creationId xmlns:a16="http://schemas.microsoft.com/office/drawing/2014/main" id="{F9330B77-06CC-43E6-AC9A-F1E3CBEA4A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1" y="4740619"/>
            <a:ext cx="1103951" cy="11591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1947B8-5A64-455E-BF8E-B53B10333BEC}"/>
              </a:ext>
            </a:extLst>
          </p:cNvPr>
          <p:cNvSpPr txBox="1"/>
          <p:nvPr/>
        </p:nvSpPr>
        <p:spPr>
          <a:xfrm>
            <a:off x="2958269" y="2534834"/>
            <a:ext cx="300082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Rychlostní 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5069D4-C8A1-4D7C-BE73-8721FCE87657}"/>
              </a:ext>
            </a:extLst>
          </p:cNvPr>
          <p:cNvSpPr txBox="1"/>
          <p:nvPr/>
        </p:nvSpPr>
        <p:spPr>
          <a:xfrm>
            <a:off x="2958269" y="3496742"/>
            <a:ext cx="300082" cy="12480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Rychlostně-vytrvalostní 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6DBEDE-D443-4D85-B27E-05A4E27E2193}"/>
              </a:ext>
            </a:extLst>
          </p:cNvPr>
          <p:cNvSpPr txBox="1"/>
          <p:nvPr/>
        </p:nvSpPr>
        <p:spPr>
          <a:xfrm>
            <a:off x="3325462" y="5081546"/>
            <a:ext cx="300082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Silový v.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1-2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0,3-0,4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</a:rPr>
              <a:t>~25 g čisté B</a:t>
            </a:r>
            <a:endParaRPr lang="cs-CZ" sz="10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Fáze časné regenerace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5445405" y="3680119"/>
            <a:ext cx="1636947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~1,2-1,5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.hod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7308304" y="3501008"/>
            <a:ext cx="1275733" cy="51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~0,8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0,3-0,4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</a:rPr>
              <a:t>~25 g čisté B</a:t>
            </a:r>
            <a:endParaRPr lang="cs-CZ" sz="10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Snížení glykogenových zásob a pokles krevní glykémie</a:t>
            </a:r>
          </a:p>
        </p:txBody>
      </p:sp>
      <p:pic>
        <p:nvPicPr>
          <p:cNvPr id="12" name="Obrázek 11" descr="Obsah obrázku voda, sport, vodní sporty, plavání&#10;&#10;Popis vygenerován s velmi vysokou mírou spolehlivosti">
            <a:extLst>
              <a:ext uri="{FF2B5EF4-FFF2-40B4-BE49-F238E27FC236}">
                <a16:creationId xmlns:a16="http://schemas.microsoft.com/office/drawing/2014/main" id="{FA0BC0D2-49FD-421B-A0BA-6D1B458C1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3542235"/>
            <a:ext cx="1802666" cy="1166925"/>
          </a:xfrm>
          <a:prstGeom prst="rect">
            <a:avLst/>
          </a:prstGeom>
        </p:spPr>
      </p:pic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sp>
        <p:nvSpPr>
          <p:cNvPr id="57" name="TextovéPole 56">
            <a:extLst>
              <a:ext uri="{FF2B5EF4-FFF2-40B4-BE49-F238E27FC236}">
                <a16:creationId xmlns:a16="http://schemas.microsoft.com/office/drawing/2014/main" id="{F44A33F0-E3B6-4F5A-8304-3B40E2898C54}"/>
              </a:ext>
            </a:extLst>
          </p:cNvPr>
          <p:cNvSpPr txBox="1"/>
          <p:nvPr/>
        </p:nvSpPr>
        <p:spPr>
          <a:xfrm>
            <a:off x="-23036" y="6093296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https://www.ausport.gov.au/ais/nutrition/fact_sheets/carbohydrate_how_much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https://www.ausport.gov.au/ais/nutrition/fact_sheets/protein_-_how_much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42296BE6-E88B-43A8-83FC-FB3B079EDE7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59" name="Obdélník 58">
            <a:extLst>
              <a:ext uri="{FF2B5EF4-FFF2-40B4-BE49-F238E27FC236}">
                <a16:creationId xmlns:a16="http://schemas.microsoft.com/office/drawing/2014/main" id="{71505631-0E18-4236-85C5-D3AAF80A989E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5-6 g BCAA</a:t>
            </a:r>
          </a:p>
        </p:txBody>
      </p:sp>
    </p:spTree>
    <p:extLst>
      <p:ext uri="{BB962C8B-B14F-4D97-AF65-F5344CB8AC3E}">
        <p14:creationId xmlns:p14="http://schemas.microsoft.com/office/powerpoint/2010/main" val="17784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73D4958-B1F6-4524-A8F0-4B58EBC45F40}"/>
              </a:ext>
            </a:extLst>
          </p:cNvPr>
          <p:cNvCxnSpPr>
            <a:cxnSpLocks/>
          </p:cNvCxnSpPr>
          <p:nvPr/>
        </p:nvCxnSpPr>
        <p:spPr>
          <a:xfrm>
            <a:off x="4108028" y="2132246"/>
            <a:ext cx="1837" cy="2166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ázek 43">
            <a:extLst>
              <a:ext uri="{FF2B5EF4-FFF2-40B4-BE49-F238E27FC236}">
                <a16:creationId xmlns:a16="http://schemas.microsoft.com/office/drawing/2014/main" id="{5F2BEFA2-262A-4CA9-BD5E-8FFAEA9B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94" y="2412342"/>
            <a:ext cx="407115" cy="1646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1252D5-F6ED-4F2F-8745-5AE182DB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32" y="2412342"/>
            <a:ext cx="407115" cy="1646758"/>
          </a:xfrm>
          <a:prstGeom prst="rect">
            <a:avLst/>
          </a:prstGeom>
        </p:spPr>
      </p:pic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2251287" y="4833579"/>
            <a:ext cx="954176" cy="543665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0" y="4158826"/>
            <a:ext cx="782342" cy="782342"/>
          </a:xfrm>
          <a:prstGeom prst="rect">
            <a:avLst/>
          </a:prstGeom>
        </p:spPr>
      </p:pic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Suplementace dle typu zatížení</a:t>
            </a:r>
            <a:br>
              <a:rPr lang="cs-CZ" dirty="0"/>
            </a:br>
            <a:r>
              <a:rPr lang="cs-CZ" sz="1200" dirty="0"/>
              <a:t>Vytrvalostní výkony</a:t>
            </a:r>
            <a:endParaRPr lang="cs-CZ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35" y="4565067"/>
            <a:ext cx="490265" cy="8836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576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Fáze časné regenerace</a:t>
            </a:r>
          </a:p>
        </p:txBody>
      </p:sp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2" y="2465085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616793" y="1988840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Snížení glykogenových zásob a pokles krevní glykémie</a:t>
            </a:r>
          </a:p>
        </p:txBody>
      </p:sp>
      <p:pic>
        <p:nvPicPr>
          <p:cNvPr id="5" name="Obrázek 4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BE449D32-7846-48AF-8430-4D823F4C4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2" y="2515912"/>
            <a:ext cx="1274682" cy="1274682"/>
          </a:xfrm>
          <a:prstGeom prst="rect">
            <a:avLst/>
          </a:prstGeom>
        </p:spPr>
      </p:pic>
      <p:pic>
        <p:nvPicPr>
          <p:cNvPr id="46" name="Obrázek 45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0AC9E42A-4B3A-4ECD-AE1D-ABF89419D5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719112" y="2871786"/>
            <a:ext cx="954176" cy="543665"/>
          </a:xfrm>
          <a:prstGeom prst="rect">
            <a:avLst/>
          </a:prstGeom>
        </p:spPr>
      </p:pic>
      <p:pic>
        <p:nvPicPr>
          <p:cNvPr id="47" name="Obrázek 46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42FA38C2-3498-4DD6-9554-56D4FBC67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15" y="2197033"/>
            <a:ext cx="782342" cy="782342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FE227216-B67B-4F04-8C0E-A4F3349B6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0" y="2603274"/>
            <a:ext cx="490265" cy="883652"/>
          </a:xfrm>
          <a:prstGeom prst="rect">
            <a:avLst/>
          </a:prstGeom>
        </p:spPr>
      </p:pic>
      <p:pic>
        <p:nvPicPr>
          <p:cNvPr id="56" name="Obrázek 55" descr="Obsah obrázku interiér, zeď, vsedě, počítač&#10;&#10;Popis vygenerován s vysokou mírou spolehlivosti">
            <a:extLst>
              <a:ext uri="{FF2B5EF4-FFF2-40B4-BE49-F238E27FC236}">
                <a16:creationId xmlns:a16="http://schemas.microsoft.com/office/drawing/2014/main" id="{A745E32E-F6E2-4E12-BFE7-8F533ED75D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38657"/>
            <a:ext cx="1274682" cy="127468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3749E07-C89D-46E0-9A79-D81A7DF06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15055" r="42925" b="7602"/>
          <a:stretch/>
        </p:blipFill>
        <p:spPr>
          <a:xfrm>
            <a:off x="5367774" y="4221679"/>
            <a:ext cx="356354" cy="1540611"/>
          </a:xfrm>
          <a:prstGeom prst="rect">
            <a:avLst/>
          </a:prstGeom>
        </p:spPr>
      </p:pic>
      <p:pic>
        <p:nvPicPr>
          <p:cNvPr id="24" name="Obrázek 23" descr="Obsah obrázku interiér, láhev, stůl, vsedě&#10;&#10;Popis vygenerován s velmi vysokou mírou spolehlivosti">
            <a:extLst>
              <a:ext uri="{FF2B5EF4-FFF2-40B4-BE49-F238E27FC236}">
                <a16:creationId xmlns:a16="http://schemas.microsoft.com/office/drawing/2014/main" id="{E88D8232-2EDA-49E4-8170-C4DECFF4C7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93" y="4211774"/>
            <a:ext cx="1053737" cy="1513869"/>
          </a:xfrm>
          <a:prstGeom prst="rect">
            <a:avLst/>
          </a:prstGeom>
        </p:spPr>
      </p:pic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5A358561-8768-4A46-AF88-611731F99EA7}"/>
              </a:ext>
            </a:extLst>
          </p:cNvPr>
          <p:cNvCxnSpPr>
            <a:cxnSpLocks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DE096382-3219-441E-B29D-E608A36A7E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0" y="2309348"/>
            <a:ext cx="1798790" cy="1199568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9B0DF5E8-5256-49D7-B0F2-125C9889E0B2}"/>
              </a:ext>
            </a:extLst>
          </p:cNvPr>
          <p:cNvSpPr txBox="1"/>
          <p:nvPr/>
        </p:nvSpPr>
        <p:spPr>
          <a:xfrm>
            <a:off x="2997841" y="2442224"/>
            <a:ext cx="300082" cy="7527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Krátkodobá v.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C60BCD94-D862-49A8-84B5-A06E919879BC}"/>
              </a:ext>
            </a:extLst>
          </p:cNvPr>
          <p:cNvSpPr txBox="1"/>
          <p:nvPr/>
        </p:nvSpPr>
        <p:spPr>
          <a:xfrm>
            <a:off x="2990103" y="3638763"/>
            <a:ext cx="300082" cy="8184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Střednědobá v.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4C929-BEC2-4569-A220-5A6F9EB01BFC}"/>
              </a:ext>
            </a:extLst>
          </p:cNvPr>
          <p:cNvSpPr txBox="1"/>
          <p:nvPr/>
        </p:nvSpPr>
        <p:spPr>
          <a:xfrm>
            <a:off x="3291771" y="4887255"/>
            <a:ext cx="300082" cy="7928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Dlouhodobá v.</a:t>
            </a:r>
          </a:p>
        </p:txBody>
      </p:sp>
      <p:pic>
        <p:nvPicPr>
          <p:cNvPr id="53" name="Obrázek 52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7BE93B13-EC64-4DB3-A595-839478F68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5" y="3622181"/>
            <a:ext cx="1786975" cy="1005173"/>
          </a:xfrm>
          <a:prstGeom prst="rect">
            <a:avLst/>
          </a:prstGeom>
        </p:spPr>
      </p:pic>
      <p:pic>
        <p:nvPicPr>
          <p:cNvPr id="57" name="Obrázek 56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8FF1E34A-3792-4B91-9596-8EBBD08979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3" y="4679039"/>
            <a:ext cx="1173110" cy="1227020"/>
          </a:xfrm>
          <a:prstGeom prst="rect">
            <a:avLst/>
          </a:prstGeom>
        </p:spPr>
      </p:pic>
      <p:sp>
        <p:nvSpPr>
          <p:cNvPr id="58" name="Obdélník 57">
            <a:extLst>
              <a:ext uri="{FF2B5EF4-FFF2-40B4-BE49-F238E27FC236}">
                <a16:creationId xmlns:a16="http://schemas.microsoft.com/office/drawing/2014/main" id="{87EF93FC-FEE6-468B-B12F-49D77E40B4E7}"/>
              </a:ext>
            </a:extLst>
          </p:cNvPr>
          <p:cNvSpPr/>
          <p:nvPr/>
        </p:nvSpPr>
        <p:spPr>
          <a:xfrm>
            <a:off x="3222285" y="3378470"/>
            <a:ext cx="454961" cy="113280"/>
          </a:xfrm>
          <a:prstGeom prst="rect">
            <a:avLst/>
          </a:prstGeom>
          <a:solidFill>
            <a:srgbClr val="D8E0ED"/>
          </a:solidFill>
          <a:ln>
            <a:solidFill>
              <a:srgbClr val="D8E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cs-CZ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36F263FB-2EE4-4970-A549-D79C34901856}"/>
              </a:ext>
            </a:extLst>
          </p:cNvPr>
          <p:cNvCxnSpPr/>
          <p:nvPr/>
        </p:nvCxnSpPr>
        <p:spPr>
          <a:xfrm>
            <a:off x="3236724" y="6047813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25326CBF-292E-4DFD-A497-D45C9E129C1B}"/>
              </a:ext>
            </a:extLst>
          </p:cNvPr>
          <p:cNvCxnSpPr>
            <a:cxnSpLocks/>
          </p:cNvCxnSpPr>
          <p:nvPr/>
        </p:nvCxnSpPr>
        <p:spPr>
          <a:xfrm>
            <a:off x="3221983" y="4627354"/>
            <a:ext cx="0" cy="14148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85466F2C-2BC3-4C1D-95F5-1C5BE411F871}"/>
              </a:ext>
            </a:extLst>
          </p:cNvPr>
          <p:cNvCxnSpPr>
            <a:cxnSpLocks/>
          </p:cNvCxnSpPr>
          <p:nvPr/>
        </p:nvCxnSpPr>
        <p:spPr>
          <a:xfrm>
            <a:off x="5064768" y="4627354"/>
            <a:ext cx="0" cy="14196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D2A1C33F-8B25-4273-B660-22AEF351155F}"/>
              </a:ext>
            </a:extLst>
          </p:cNvPr>
          <p:cNvCxnSpPr/>
          <p:nvPr/>
        </p:nvCxnSpPr>
        <p:spPr>
          <a:xfrm>
            <a:off x="3236724" y="4607476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547308C1-BEBE-4F69-85AC-E99745C4666B}"/>
              </a:ext>
            </a:extLst>
          </p:cNvPr>
          <p:cNvSpPr txBox="1"/>
          <p:nvPr/>
        </p:nvSpPr>
        <p:spPr>
          <a:xfrm>
            <a:off x="-23036" y="6021288"/>
            <a:ext cx="515237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https://www.ausport.gov.au/ais/nutrition/fact_sheets/carbohydrate_how_much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https://www.ausport.gov.au/ais/nutrition/fact_sheets/protein_-_how_much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32BB331F-9CD7-410E-B222-CB5B2EF80F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3" y="2661298"/>
            <a:ext cx="295275" cy="1225208"/>
          </a:xfrm>
          <a:prstGeom prst="rect">
            <a:avLst/>
          </a:prstGeom>
        </p:spPr>
      </p:pic>
      <p:sp>
        <p:nvSpPr>
          <p:cNvPr id="65" name="Obdélník 64">
            <a:extLst>
              <a:ext uri="{FF2B5EF4-FFF2-40B4-BE49-F238E27FC236}">
                <a16:creationId xmlns:a16="http://schemas.microsoft.com/office/drawing/2014/main" id="{C9B4EB56-310A-496C-BE2C-BCB30908F0CF}"/>
              </a:ext>
            </a:extLst>
          </p:cNvPr>
          <p:cNvSpPr/>
          <p:nvPr/>
        </p:nvSpPr>
        <p:spPr>
          <a:xfrm>
            <a:off x="2306094" y="1981466"/>
            <a:ext cx="1019368" cy="28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5-6 g BCAA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3889312-6F8C-4689-8316-AE9006E61E8D}"/>
              </a:ext>
            </a:extLst>
          </p:cNvPr>
          <p:cNvCxnSpPr>
            <a:stCxn id="65" idx="3"/>
          </p:cNvCxnSpPr>
          <p:nvPr/>
        </p:nvCxnSpPr>
        <p:spPr>
          <a:xfrm>
            <a:off x="3325462" y="2121990"/>
            <a:ext cx="21849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8DEA2C0C-949F-4D2B-AD6C-28F9BA67E188}"/>
              </a:ext>
            </a:extLst>
          </p:cNvPr>
          <p:cNvCxnSpPr/>
          <p:nvPr/>
        </p:nvCxnSpPr>
        <p:spPr>
          <a:xfrm>
            <a:off x="5508104" y="2121990"/>
            <a:ext cx="0" cy="187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03CD354D-2A50-45AB-A622-20B747F37381}"/>
              </a:ext>
            </a:extLst>
          </p:cNvPr>
          <p:cNvSpPr/>
          <p:nvPr/>
        </p:nvSpPr>
        <p:spPr>
          <a:xfrm>
            <a:off x="5344571" y="2301782"/>
            <a:ext cx="333226" cy="27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F36E1789-2E0E-4F70-9216-BDFE071DBC8B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1-2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0,3-0,4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</a:rPr>
              <a:t>~25 g čisté B</a:t>
            </a:r>
            <a:endParaRPr lang="cs-CZ" sz="10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C70477E7-507A-47F8-9CC3-4B01676260E3}"/>
              </a:ext>
            </a:extLst>
          </p:cNvPr>
          <p:cNvSpPr/>
          <p:nvPr/>
        </p:nvSpPr>
        <p:spPr>
          <a:xfrm>
            <a:off x="5445405" y="3680119"/>
            <a:ext cx="1636947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~1,2-1,5 g.kg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.hod</a:t>
            </a:r>
            <a:r>
              <a:rPr lang="cs-CZ" sz="788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788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S</a:t>
            </a: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12EC8D8A-DC74-4CFA-8EE8-BCE687D812A3}"/>
              </a:ext>
            </a:extLst>
          </p:cNvPr>
          <p:cNvSpPr/>
          <p:nvPr/>
        </p:nvSpPr>
        <p:spPr>
          <a:xfrm>
            <a:off x="7308304" y="3501008"/>
            <a:ext cx="1275733" cy="51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~0,8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S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0,3-0,4 g.kg</a:t>
            </a:r>
            <a:r>
              <a:rPr lang="cs-CZ" sz="1050" baseline="30000" dirty="0">
                <a:solidFill>
                  <a:prstClr val="white"/>
                </a:solidFill>
                <a:latin typeface="Century Gothic" panose="020B0502020202020204"/>
              </a:rPr>
              <a:t>-1</a:t>
            </a:r>
            <a:r>
              <a:rPr lang="cs-CZ" sz="1050" dirty="0">
                <a:solidFill>
                  <a:prstClr val="white"/>
                </a:solidFill>
                <a:latin typeface="Century Gothic" panose="020B0502020202020204"/>
              </a:rPr>
              <a:t> B</a:t>
            </a:r>
          </a:p>
          <a:p>
            <a:pPr algn="ctr" defTabSz="342900"/>
            <a:r>
              <a:rPr lang="cs-CZ" sz="1050" dirty="0">
                <a:solidFill>
                  <a:prstClr val="white"/>
                </a:solidFill>
              </a:rPr>
              <a:t>~25 g čisté B</a:t>
            </a:r>
            <a:endParaRPr lang="cs-CZ" sz="105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504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11626-CC51-45B8-8538-F8801006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985472"/>
            <a:ext cx="7928999" cy="727838"/>
          </a:xfrm>
        </p:spPr>
        <p:txBody>
          <a:bodyPr/>
          <a:lstStyle/>
          <a:p>
            <a:r>
              <a:rPr lang="cs-CZ" dirty="0"/>
              <a:t>Výživa během vytrvalostního výkonu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0B56698-E259-4CF7-8E24-01D27CDB4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791251"/>
              </p:ext>
            </p:extLst>
          </p:nvPr>
        </p:nvGraphicFramePr>
        <p:xfrm>
          <a:off x="1147606" y="2299772"/>
          <a:ext cx="6858000" cy="367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291">
                <a:tc>
                  <a:txBody>
                    <a:bodyPr/>
                    <a:lstStyle/>
                    <a:p>
                      <a:r>
                        <a:rPr lang="cs-CZ" sz="1000" dirty="0"/>
                        <a:t>Délka zatížení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Potřeba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Doporučený příjem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Druh 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Upřesnění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Do 45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Příjem S nezvyšuje výkonnost.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45-75 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Ne/velmi 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Do 30 g jednorázově.</a:t>
                      </a:r>
                    </a:p>
                    <a:p>
                      <a:r>
                        <a:rPr lang="cs-CZ" sz="1000" i="1" dirty="0"/>
                        <a:t>„</a:t>
                      </a:r>
                      <a:r>
                        <a:rPr lang="cs-CZ" sz="1000" i="1" dirty="0" err="1"/>
                        <a:t>Mouth</a:t>
                      </a:r>
                      <a:r>
                        <a:rPr lang="cs-CZ" sz="1000" i="1" dirty="0"/>
                        <a:t> </a:t>
                      </a:r>
                      <a:r>
                        <a:rPr lang="cs-CZ" sz="1000" i="1" dirty="0" err="1"/>
                        <a:t>rinse</a:t>
                      </a:r>
                      <a:r>
                        <a:rPr lang="cs-CZ" sz="1000" i="1" dirty="0"/>
                        <a:t>“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Sacharóza, glukóza nebo</a:t>
                      </a:r>
                      <a:r>
                        <a:rPr lang="cs-CZ" sz="1000" baseline="0" dirty="0"/>
                        <a:t>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příjmu glukózy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&lt;</a:t>
                      </a:r>
                      <a:r>
                        <a:rPr lang="cs-CZ" sz="1000" dirty="0"/>
                        <a:t>1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1-2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Malé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30-60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51">
                <a:tc>
                  <a:txBody>
                    <a:bodyPr/>
                    <a:lstStyle/>
                    <a:p>
                      <a:r>
                        <a:rPr lang="cs-CZ" sz="1000" dirty="0"/>
                        <a:t>2-3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Střední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50-70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Glukóza,</a:t>
                      </a:r>
                      <a:r>
                        <a:rPr lang="cs-CZ" sz="1000" baseline="0" dirty="0"/>
                        <a:t> fruktóza a maltodextrin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Oxidační kapacita organismu </a:t>
                      </a:r>
                      <a:r>
                        <a:rPr lang="cs-CZ" sz="1000" dirty="0"/>
                        <a:t>při kombinovaném příjmu 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1,2-1,75 g.min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  <a:p>
                      <a:endParaRPr lang="cs-CZ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819">
                <a:tc>
                  <a:txBody>
                    <a:bodyPr/>
                    <a:lstStyle/>
                    <a:p>
                      <a:r>
                        <a:rPr lang="cs-CZ" sz="1000" dirty="0"/>
                        <a:t>Více než 3 hod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/>
                        <a:t>Vysoké množství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60-90 g.h</a:t>
                      </a:r>
                      <a:r>
                        <a:rPr lang="cs-CZ" sz="900" baseline="30000" dirty="0"/>
                        <a:t>-1</a:t>
                      </a:r>
                      <a:endParaRPr lang="cs-CZ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Kombinace!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rázek 7" descr="Obsah obrázku strom, exteriér, osoba, sport&#10;&#10;Popis vygenerován s velmi vysokou mírou spolehlivosti">
            <a:extLst>
              <a:ext uri="{FF2B5EF4-FFF2-40B4-BE49-F238E27FC236}">
                <a16:creationId xmlns:a16="http://schemas.microsoft.com/office/drawing/2014/main" id="{A8F61D47-B422-4404-A360-5BA3C65D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0139" r="17500"/>
          <a:stretch/>
        </p:blipFill>
        <p:spPr>
          <a:xfrm>
            <a:off x="-33590" y="3750469"/>
            <a:ext cx="1176589" cy="2250281"/>
          </a:xfrm>
          <a:prstGeom prst="rect">
            <a:avLst/>
          </a:prstGeom>
        </p:spPr>
      </p:pic>
      <p:pic>
        <p:nvPicPr>
          <p:cNvPr id="10" name="Obrázek 9" descr="Obsah obrázku silnice, exteriér, kolo, jezdectví&#10;&#10;Popis vygenerován s velmi vysokou mírou spolehlivosti">
            <a:extLst>
              <a:ext uri="{FF2B5EF4-FFF2-40B4-BE49-F238E27FC236}">
                <a16:creationId xmlns:a16="http://schemas.microsoft.com/office/drawing/2014/main" id="{F9C7B715-157D-498F-B313-5E4CC690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2493" r="28888"/>
          <a:stretch/>
        </p:blipFill>
        <p:spPr>
          <a:xfrm>
            <a:off x="8015286" y="2282737"/>
            <a:ext cx="1143001" cy="3732301"/>
          </a:xfrm>
          <a:prstGeom prst="rect">
            <a:avLst/>
          </a:prstGeom>
        </p:spPr>
      </p:pic>
      <p:pic>
        <p:nvPicPr>
          <p:cNvPr id="5" name="Picture 6" descr="http://www.granini.cz/data/images/fruit_images/best_fruit/02-pickbestfruit-fruits-0002-banana.png">
            <a:extLst>
              <a:ext uri="{FF2B5EF4-FFF2-40B4-BE49-F238E27FC236}">
                <a16:creationId xmlns:a16="http://schemas.microsoft.com/office/drawing/2014/main" id="{0D2A6398-6BC1-4C0C-BC25-CFFB24B6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23" y="4825218"/>
            <a:ext cx="1393386" cy="13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75DD64-CD50-47BA-824B-A4922AFB9792}"/>
              </a:ext>
            </a:extLst>
          </p:cNvPr>
          <p:cNvSpPr txBox="1"/>
          <p:nvPr/>
        </p:nvSpPr>
        <p:spPr>
          <a:xfrm>
            <a:off x="4270350" y="5295778"/>
            <a:ext cx="589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3 ks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4E8450-637C-44C4-8EA0-AF1E63B959FF}"/>
              </a:ext>
            </a:extLst>
          </p:cNvPr>
          <p:cNvSpPr txBox="1"/>
          <p:nvPr/>
        </p:nvSpPr>
        <p:spPr>
          <a:xfrm>
            <a:off x="-12844" y="6669360"/>
            <a:ext cx="5484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https://www.ausport.gov.au/ais/nutrition/fact_sheets/carbohydrate_how_much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D8998B6-7316-4CA5-AABB-A12D70AF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95" y="5595860"/>
            <a:ext cx="295275" cy="1225208"/>
          </a:xfrm>
          <a:prstGeom prst="rect">
            <a:avLst/>
          </a:prstGeom>
        </p:spPr>
      </p:pic>
      <p:pic>
        <p:nvPicPr>
          <p:cNvPr id="1026" name="Picture 2" descr="VÃ½sledek obrÃ¡zku pro gainer png">
            <a:extLst>
              <a:ext uri="{FF2B5EF4-FFF2-40B4-BE49-F238E27FC236}">
                <a16:creationId xmlns:a16="http://schemas.microsoft.com/office/drawing/2014/main" id="{B2CEFE39-52D6-43C4-922B-79508695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9" y="5547122"/>
            <a:ext cx="1317600" cy="13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sport gel png">
            <a:extLst>
              <a:ext uri="{FF2B5EF4-FFF2-40B4-BE49-F238E27FC236}">
                <a16:creationId xmlns:a16="http://schemas.microsoft.com/office/drawing/2014/main" id="{20C54E60-1A6E-41C5-B683-DC00A399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72" y="5475844"/>
            <a:ext cx="1261057" cy="14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Přímý </a:t>
            </a:r>
            <a:r>
              <a:rPr lang="cs-CZ" b="1" dirty="0" err="1"/>
              <a:t>ergogenní</a:t>
            </a:r>
            <a:r>
              <a:rPr lang="cs-CZ" b="1" dirty="0"/>
              <a:t> efekt.</a:t>
            </a:r>
          </a:p>
          <a:p>
            <a:r>
              <a:rPr lang="cs-CZ" dirty="0"/>
              <a:t>Doplňky přímo přispívající optimálnímu výkonu v případě individualizovaných suplementačních protokolů.</a:t>
            </a:r>
          </a:p>
          <a:p>
            <a:pPr lvl="1"/>
            <a:r>
              <a:rPr lang="cs-CZ" dirty="0"/>
              <a:t>Kofein</a:t>
            </a:r>
          </a:p>
          <a:p>
            <a:pPr lvl="1"/>
            <a:r>
              <a:rPr lang="cs-CZ" dirty="0"/>
              <a:t>Šťáva z červené řepy (nitráty)</a:t>
            </a:r>
          </a:p>
          <a:p>
            <a:pPr lvl="1"/>
            <a:r>
              <a:rPr lang="cs-CZ" dirty="0"/>
              <a:t>Bikarbonát sodný a citrát sodný</a:t>
            </a:r>
          </a:p>
          <a:p>
            <a:pPr lvl="1"/>
            <a:r>
              <a:rPr lang="cs-CZ" dirty="0"/>
              <a:t>Beta-alanin</a:t>
            </a:r>
          </a:p>
          <a:p>
            <a:pPr lvl="1"/>
            <a:r>
              <a:rPr lang="cs-CZ" dirty="0"/>
              <a:t>Kreatin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výkonnost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6" name="Obrázek 5" descr="Obsah obrázku tráva, atletika, osoba, sport&#10;&#10;Popis vygenerován s velmi vysokou mírou spolehlivosti">
            <a:extLst>
              <a:ext uri="{FF2B5EF4-FFF2-40B4-BE49-F238E27FC236}">
                <a16:creationId xmlns:a16="http://schemas.microsoft.com/office/drawing/2014/main" id="{E15CF1DC-2672-4054-A8D4-5AC4E69D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12" y="4077072"/>
            <a:ext cx="4289018" cy="280386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94C15B9-9526-4579-8E2C-C759E1D9002A}"/>
              </a:ext>
            </a:extLst>
          </p:cNvPr>
          <p:cNvSpPr/>
          <p:nvPr/>
        </p:nvSpPr>
        <p:spPr>
          <a:xfrm>
            <a:off x="6588224" y="2204864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Přímý vliv na vytrvalostní výkon.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40FD3E-0CDF-4D60-8FDF-7C45B0E7AEE2}"/>
              </a:ext>
            </a:extLst>
          </p:cNvPr>
          <p:cNvSpPr/>
          <p:nvPr/>
        </p:nvSpPr>
        <p:spPr>
          <a:xfrm>
            <a:off x="6588224" y="2708920"/>
            <a:ext cx="2232248" cy="97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Nepřímý vliv na vytrvalostní výkon – podpora regeneračních procesů a úseků vysoké až maximální intenzity.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EDB9A64-1BFC-4D17-BEEC-6075E6D5DFF9}"/>
              </a:ext>
            </a:extLst>
          </p:cNvPr>
          <p:cNvCxnSpPr/>
          <p:nvPr/>
        </p:nvCxnSpPr>
        <p:spPr>
          <a:xfrm>
            <a:off x="6372200" y="2596039"/>
            <a:ext cx="27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6052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373204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užívaná psychoaktivní látka na světě.</a:t>
            </a:r>
          </a:p>
          <a:p>
            <a:r>
              <a:rPr lang="cs-CZ" dirty="0"/>
              <a:t>Alkaloid, který </a:t>
            </a:r>
            <a:r>
              <a:rPr lang="cs-CZ" b="1" dirty="0"/>
              <a:t>příznivě stimuluje centrální nervovou soustavu (CNS) </a:t>
            </a:r>
            <a:r>
              <a:rPr lang="cs-CZ" dirty="0"/>
              <a:t>a srdeční činnost.</a:t>
            </a:r>
          </a:p>
          <a:p>
            <a:r>
              <a:rPr lang="cs-CZ" dirty="0"/>
              <a:t>Kofein, </a:t>
            </a:r>
            <a:r>
              <a:rPr lang="cs-CZ" dirty="0" err="1"/>
              <a:t>guaranin</a:t>
            </a:r>
            <a:r>
              <a:rPr lang="cs-CZ" dirty="0"/>
              <a:t>, </a:t>
            </a:r>
            <a:r>
              <a:rPr lang="cs-CZ" dirty="0" err="1"/>
              <a:t>matein</a:t>
            </a:r>
            <a:r>
              <a:rPr lang="cs-CZ" dirty="0"/>
              <a:t>, </a:t>
            </a:r>
            <a:r>
              <a:rPr lang="cs-CZ" dirty="0" err="1"/>
              <a:t>theofylin</a:t>
            </a:r>
            <a:r>
              <a:rPr lang="cs-CZ" dirty="0"/>
              <a:t>, </a:t>
            </a:r>
            <a:r>
              <a:rPr lang="cs-CZ" dirty="0" err="1"/>
              <a:t>theobromin</a:t>
            </a:r>
            <a:r>
              <a:rPr lang="cs-CZ" dirty="0"/>
              <a:t>.</a:t>
            </a:r>
          </a:p>
          <a:p>
            <a:r>
              <a:rPr lang="cs-CZ" b="1" dirty="0"/>
              <a:t>Zdravotní benefit </a:t>
            </a:r>
            <a:r>
              <a:rPr lang="cs-CZ" dirty="0"/>
              <a:t>kofeinu a konzumace kávy. Byl prokázán pozitivní vliv v prevenci rakoviny prsu, prostaty, kolorektálního karcinomu a některých dalších typů maligních onemocnění.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vytrvalostní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Kofein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A26A5B-B4C0-4FF5-926F-AD00AA560C7A}"/>
              </a:ext>
            </a:extLst>
          </p:cNvPr>
          <p:cNvSpPr txBox="1"/>
          <p:nvPr/>
        </p:nvSpPr>
        <p:spPr>
          <a:xfrm>
            <a:off x="-12844" y="6069776"/>
            <a:ext cx="70038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Spriet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Exercise and Sport Performance with Low Doses of Caffeine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Chen (2015) - Consumption of hot beverages and foods and the risk of esophageal cancer a meta-analysis of observational studies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074" name="Picture 2" descr="VÃ½sledek obrÃ¡zku pro coffee">
            <a:extLst>
              <a:ext uri="{FF2B5EF4-FFF2-40B4-BE49-F238E27FC236}">
                <a16:creationId xmlns:a16="http://schemas.microsoft.com/office/drawing/2014/main" id="{1A9FB2A0-91F5-4736-9E44-3CCB5D44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04" y="4064672"/>
            <a:ext cx="3570734" cy="20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047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trength.com/images/partners/crossfit-13.jpg">
            <a:extLst>
              <a:ext uri="{FF2B5EF4-FFF2-40B4-BE49-F238E27FC236}">
                <a16:creationId xmlns:a16="http://schemas.microsoft.com/office/drawing/2014/main" id="{9CA04CC0-2198-432F-8F74-0DEA14F3A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5077"/>
            <a:ext cx="3348794" cy="22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Suplementy obsahující makro a mikronutrienty</a:t>
            </a:r>
          </a:p>
          <a:p>
            <a:r>
              <a:rPr lang="cs-CZ" dirty="0"/>
              <a:t>Specializované produkty poskytující nutrienty v situacích jejich zvýšené potřeby a omezené možnosti jejich konzumace běžnými potravinami.</a:t>
            </a:r>
          </a:p>
          <a:p>
            <a:pPr lvl="1"/>
            <a:r>
              <a:rPr lang="cs-CZ" dirty="0"/>
              <a:t>Přísun E substrátů.</a:t>
            </a:r>
          </a:p>
          <a:p>
            <a:pPr lvl="1"/>
            <a:r>
              <a:rPr lang="cs-CZ" dirty="0"/>
              <a:t>Podpora regenerace a hydratace.</a:t>
            </a:r>
          </a:p>
          <a:p>
            <a:pPr lvl="1"/>
            <a:r>
              <a:rPr lang="cs-CZ" dirty="0"/>
              <a:t>Podpora svalového růstu.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7" name="Picture 6" descr="http://www.nessi-sport.pl/assets/images/blog-photo/57/biegi-dla-twardzieli-610-ultramaraton-wokol-mont-blanc_00.jpg">
            <a:extLst>
              <a:ext uri="{FF2B5EF4-FFF2-40B4-BE49-F238E27FC236}">
                <a16:creationId xmlns:a16="http://schemas.microsoft.com/office/drawing/2014/main" id="{94376802-1D4F-4333-89EC-36677C9C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1" y="5181491"/>
            <a:ext cx="3168352" cy="16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blesk.cz/img/2/i_article/2026854_sport-cyklistika-tour-de-france-jidlo.jpg">
            <a:extLst>
              <a:ext uri="{FF2B5EF4-FFF2-40B4-BE49-F238E27FC236}">
                <a16:creationId xmlns:a16="http://schemas.microsoft.com/office/drawing/2014/main" id="{1C610513-E77A-4407-BB10-54115CC2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5829"/>
            <a:ext cx="3385220" cy="20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212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1B7A37CC-94E5-46CC-BBF8-82735D4FD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80290"/>
            <a:ext cx="1728979" cy="12967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373204"/>
          </a:xfrm>
        </p:spPr>
        <p:txBody>
          <a:bodyPr anchor="t">
            <a:normAutofit/>
          </a:bodyPr>
          <a:lstStyle/>
          <a:p>
            <a:r>
              <a:rPr lang="cs-CZ" dirty="0"/>
              <a:t>Studiemi uváděné optimální množství v jednorázové dávce kofeinu s cílem podpořit výkon je </a:t>
            </a:r>
            <a:r>
              <a:rPr lang="cs-CZ" b="1" dirty="0"/>
              <a:t>1-6 mg/kg TH hodinu před zahájením výkonu.</a:t>
            </a:r>
          </a:p>
          <a:p>
            <a:r>
              <a:rPr lang="cs-CZ" dirty="0"/>
              <a:t>Vliv kofeinu je prokázán i při </a:t>
            </a:r>
            <a:r>
              <a:rPr lang="cs-CZ" b="1" dirty="0"/>
              <a:t>nízkých dávkách</a:t>
            </a:r>
            <a:r>
              <a:rPr lang="cs-CZ" dirty="0"/>
              <a:t>. Odpadají negativní vlivy suplementace při stimulaci CNS a to zejména v průběhu dlouhodobé vytrvalosti.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vytrvalostní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Kofein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A26A5B-B4C0-4FF5-926F-AD00AA560C7A}"/>
              </a:ext>
            </a:extLst>
          </p:cNvPr>
          <p:cNvSpPr txBox="1"/>
          <p:nvPr/>
        </p:nvSpPr>
        <p:spPr>
          <a:xfrm>
            <a:off x="-12844" y="6069776"/>
            <a:ext cx="700384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Spriet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Exercise and Sport Performance with Low Doses of Caffeine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Chen (2015) - Consumption of hot beverages and foods and the risk of esophageal cancer a meta-analysis of observational studies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Obrázek 8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BB419348-44C7-4487-AC53-EAFDE59AE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1" y="3826306"/>
            <a:ext cx="2144902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78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47DA11E2-C3F9-4C94-916D-81428544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7781354" y="4941168"/>
            <a:ext cx="606997" cy="15512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b="1" dirty="0"/>
              <a:t>Nitrát – NO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</a:p>
          <a:p>
            <a:r>
              <a:rPr lang="cs-CZ" dirty="0"/>
              <a:t>Zvýšená tvorba NO.</a:t>
            </a:r>
          </a:p>
          <a:p>
            <a:r>
              <a:rPr lang="cs-CZ" b="1" dirty="0"/>
              <a:t>Klesá spotřeba kyslíku (VO</a:t>
            </a:r>
            <a:r>
              <a:rPr lang="cs-CZ" b="1" baseline="-25000" dirty="0"/>
              <a:t>2</a:t>
            </a:r>
            <a:r>
              <a:rPr lang="cs-CZ" b="1" dirty="0"/>
              <a:t>).</a:t>
            </a:r>
          </a:p>
          <a:p>
            <a:r>
              <a:rPr lang="cs-CZ" i="1" dirty="0"/>
              <a:t>Suplementace nitráty umožňuje působit stejným úsilím, se sníženými nároky na kyslík a energii.</a:t>
            </a:r>
          </a:p>
          <a:p>
            <a:r>
              <a:rPr lang="cs-CZ" dirty="0"/>
              <a:t>Akutní dávkování – 500 ml džusu z červené řepy = 300-700 mg 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Koncentrát 70 ml (400 mg)</a:t>
            </a:r>
          </a:p>
          <a:p>
            <a:r>
              <a:rPr lang="cs-CZ" dirty="0"/>
              <a:t>Chronické dávkování – Jedna dávka rozdělena do více menších 6 po sobě jdoucích dnů.</a:t>
            </a:r>
          </a:p>
          <a:p>
            <a:r>
              <a:rPr lang="cs-CZ" dirty="0"/>
              <a:t>Vysoká efektivita u výkonů v rozmezí 6-30 min.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Dietní nitráty (Šťáva z červené řepy)</a:t>
            </a:r>
            <a:endParaRPr lang="cs-CZ" sz="1400" dirty="0">
              <a:solidFill>
                <a:srgbClr val="40BAD2"/>
              </a:solidFill>
            </a:endParaRPr>
          </a:p>
        </p:txBody>
      </p:sp>
      <p:pic>
        <p:nvPicPr>
          <p:cNvPr id="8" name="Picture 2" descr="http://img.blesk.cz/img/1/gallery/1831590_cervena-repa-zdravi.jpg">
            <a:extLst>
              <a:ext uri="{FF2B5EF4-FFF2-40B4-BE49-F238E27FC236}">
                <a16:creationId xmlns:a16="http://schemas.microsoft.com/office/drawing/2014/main" id="{C11C9540-508A-4849-9CA2-2E6BC9D8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1989032" cy="29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1FC1B6A-8734-4520-87BD-0FA9F9544AA1}"/>
              </a:ext>
            </a:extLst>
          </p:cNvPr>
          <p:cNvSpPr txBox="1"/>
          <p:nvPr/>
        </p:nvSpPr>
        <p:spPr>
          <a:xfrm>
            <a:off x="0" y="6259378"/>
            <a:ext cx="908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Zdroje:</a:t>
            </a:r>
          </a:p>
          <a:p>
            <a:pPr defTabSz="342900"/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Jones (2014) -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and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performance. </a:t>
            </a:r>
          </a:p>
          <a:p>
            <a:pPr defTabSz="342900"/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Wylie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(2016) - Dose-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dependent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effects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on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the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oxygen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cost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moderate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-intensity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: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Acute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vs.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chronic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08703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CBB1A-8886-478D-88E3-52D55C4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8" y="621619"/>
            <a:ext cx="7928999" cy="727838"/>
          </a:xfrm>
        </p:spPr>
        <p:txBody>
          <a:bodyPr/>
          <a:lstStyle/>
          <a:p>
            <a:r>
              <a:rPr lang="cs-CZ" dirty="0"/>
              <a:t>Dietní nitráty </a:t>
            </a:r>
            <a:br>
              <a:rPr lang="cs-CZ" dirty="0"/>
            </a:br>
            <a:r>
              <a:rPr lang="cs-CZ" sz="2000" dirty="0"/>
              <a:t>(Šťáva z červené řepy)</a:t>
            </a:r>
          </a:p>
        </p:txBody>
      </p:sp>
      <p:pic>
        <p:nvPicPr>
          <p:cNvPr id="5" name="Obrázek 4" descr="Obsah obrázku interiér, stůl, vsedě, rostlina&#10;&#10;Popis vygenerován s vysokou mírou spolehlivosti">
            <a:extLst>
              <a:ext uri="{FF2B5EF4-FFF2-40B4-BE49-F238E27FC236}">
                <a16:creationId xmlns:a16="http://schemas.microsoft.com/office/drawing/2014/main" id="{444137CF-7A27-4A27-9996-E16C69ED7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4" y="3532043"/>
            <a:ext cx="1669022" cy="1536335"/>
          </a:xfrm>
          <a:prstGeom prst="rect">
            <a:avLst/>
          </a:prstGeom>
        </p:spPr>
      </p:pic>
      <p:pic>
        <p:nvPicPr>
          <p:cNvPr id="7" name="Obrázek 6" descr="Obsah obrázku hrníček, stůl, nápoje&#10;&#10;Popis vygenerován s vysokou mírou spolehlivosti">
            <a:extLst>
              <a:ext uri="{FF2B5EF4-FFF2-40B4-BE49-F238E27FC236}">
                <a16:creationId xmlns:a16="http://schemas.microsoft.com/office/drawing/2014/main" id="{A3761347-9653-487F-9EC0-0B268CA29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37" y="3532043"/>
            <a:ext cx="2044552" cy="1536335"/>
          </a:xfrm>
          <a:prstGeom prst="rect">
            <a:avLst/>
          </a:prstGeom>
        </p:spPr>
      </p:pic>
      <p:pic>
        <p:nvPicPr>
          <p:cNvPr id="9" name="Obrázek 8" descr="Obsah obrázku talíř, jídlo, stůl, interiér&#10;&#10;Popis vygenerován s velmi vysokou mírou spolehlivosti">
            <a:extLst>
              <a:ext uri="{FF2B5EF4-FFF2-40B4-BE49-F238E27FC236}">
                <a16:creationId xmlns:a16="http://schemas.microsoft.com/office/drawing/2014/main" id="{6B6E7E11-0A3E-493E-8031-467673DEA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30" y="3534963"/>
            <a:ext cx="2044553" cy="1533415"/>
          </a:xfrm>
          <a:prstGeom prst="rect">
            <a:avLst/>
          </a:prstGeom>
        </p:spPr>
      </p:pic>
      <p:pic>
        <p:nvPicPr>
          <p:cNvPr id="11" name="Obrázek 10" descr="Obsah obrázku láhev&#10;&#10;Popis vygenerován s velmi vysokou mírou spolehlivosti">
            <a:extLst>
              <a:ext uri="{FF2B5EF4-FFF2-40B4-BE49-F238E27FC236}">
                <a16:creationId xmlns:a16="http://schemas.microsoft.com/office/drawing/2014/main" id="{1557F3AE-8C06-45A6-9F15-6DD2A37EA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25" y="3527141"/>
            <a:ext cx="1303201" cy="1541236"/>
          </a:xfrm>
          <a:prstGeom prst="rect">
            <a:avLst/>
          </a:prstGeom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5C2E8A49-AA6D-41A9-8A92-4207E4A6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132856"/>
            <a:ext cx="8192036" cy="3417014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Zvýšený příjem dietních nitrátů (NO</a:t>
            </a:r>
            <a:r>
              <a:rPr lang="cs-CZ" sz="19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3</a:t>
            </a:r>
            <a:r>
              <a:rPr lang="cs-CZ" sz="1900" baseline="30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-</a:t>
            </a: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) vede k navýšení zásobních nitritů v krvi (NO</a:t>
            </a:r>
            <a:r>
              <a:rPr lang="cs-CZ" sz="19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3</a:t>
            </a:r>
            <a:r>
              <a:rPr lang="cs-CZ" sz="1900" baseline="30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-</a:t>
            </a: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), které je v čase sníženého kyslíkového zásobení možné přeměnit na oxid dusnatý (NO). Ten podporuje vazodilataci a přísun kyslíku tam, kde je potřeba (klesá celková spotřeba kyslíku – VO</a:t>
            </a:r>
            <a:r>
              <a:rPr lang="cs-CZ" sz="1900" baseline="-250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2</a:t>
            </a:r>
            <a:r>
              <a:rPr lang="cs-CZ" sz="19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).</a:t>
            </a: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endParaRPr lang="cs-CZ" sz="1800" dirty="0">
              <a:solidFill>
                <a:schemeClr val="bg1">
                  <a:lumMod val="65000"/>
                  <a:lumOff val="35000"/>
                </a:schemeClr>
              </a:solidFill>
              <a:latin typeface="Corbel (Základní text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Pro vytrvalostní výkony </a:t>
            </a:r>
            <a:r>
              <a:rPr lang="cs-CZ" sz="19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submaximální</a:t>
            </a:r>
            <a:r>
              <a:rPr lang="cs-CZ" sz="19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orbel (Základní text)"/>
              </a:rPr>
              <a:t> až maximální intenzity trvající od 5 do 30 min.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A5B776-5657-4640-95F3-A5BFB593CC7E}"/>
              </a:ext>
            </a:extLst>
          </p:cNvPr>
          <p:cNvSpPr txBox="1"/>
          <p:nvPr/>
        </p:nvSpPr>
        <p:spPr>
          <a:xfrm>
            <a:off x="624238" y="4368196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100 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43EF59-BDA3-4859-8B21-2EE682C3224B}"/>
              </a:ext>
            </a:extLst>
          </p:cNvPr>
          <p:cNvSpPr txBox="1"/>
          <p:nvPr/>
        </p:nvSpPr>
        <p:spPr>
          <a:xfrm>
            <a:off x="691357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250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" name="Obrázek 3" descr="Obsah obrázku láhev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B66FBF19-EFA5-4D3D-8C31-9265F0AE7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09" y="301892"/>
            <a:ext cx="5009262" cy="13459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231F36-622B-4EB1-BE89-A2404D922A94}"/>
              </a:ext>
            </a:extLst>
          </p:cNvPr>
          <p:cNvSpPr txBox="1"/>
          <p:nvPr/>
        </p:nvSpPr>
        <p:spPr>
          <a:xfrm>
            <a:off x="7731178" y="4268806"/>
            <a:ext cx="630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70 ml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B08C09-B0F6-4C7A-AEF4-9701830CCE67}"/>
              </a:ext>
            </a:extLst>
          </p:cNvPr>
          <p:cNvSpPr txBox="1"/>
          <p:nvPr/>
        </p:nvSpPr>
        <p:spPr>
          <a:xfrm>
            <a:off x="7432418" y="5068376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400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ED1E56-8185-4DE8-822E-45D0BAEB75DD}"/>
              </a:ext>
            </a:extLst>
          </p:cNvPr>
          <p:cNvSpPr txBox="1"/>
          <p:nvPr/>
        </p:nvSpPr>
        <p:spPr>
          <a:xfrm>
            <a:off x="0" y="6259378"/>
            <a:ext cx="9084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Zdroje:</a:t>
            </a:r>
          </a:p>
          <a:p>
            <a:pPr defTabSz="342900"/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Jones (2014) -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and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performance. </a:t>
            </a:r>
          </a:p>
          <a:p>
            <a:pPr defTabSz="342900"/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Wylie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(2016) - Dose-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dependent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effects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dietary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nitrate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on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the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oxygen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cost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of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moderate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-intensity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exercise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: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Acute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vs.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chronic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 </a:t>
            </a:r>
            <a:r>
              <a:rPr lang="cs-CZ" sz="1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supplementation</a:t>
            </a:r>
            <a:r>
              <a:rPr lang="cs-CZ" sz="10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/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763173-4298-4885-A374-7852ECC9387A}"/>
              </a:ext>
            </a:extLst>
          </p:cNvPr>
          <p:cNvSpPr txBox="1"/>
          <p:nvPr/>
        </p:nvSpPr>
        <p:spPr>
          <a:xfrm>
            <a:off x="3512998" y="4170062"/>
            <a:ext cx="726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500 ml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9164112-ABFF-4F5B-926A-E1C9E29A9488}"/>
              </a:ext>
            </a:extLst>
          </p:cNvPr>
          <p:cNvSpPr txBox="1"/>
          <p:nvPr/>
        </p:nvSpPr>
        <p:spPr>
          <a:xfrm>
            <a:off x="2921369" y="5073134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400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EA9B1D4-E70A-4B0B-B83F-076F78961592}"/>
              </a:ext>
            </a:extLst>
          </p:cNvPr>
          <p:cNvSpPr txBox="1"/>
          <p:nvPr/>
        </p:nvSpPr>
        <p:spPr>
          <a:xfrm>
            <a:off x="5678331" y="4760851"/>
            <a:ext cx="635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b="1" dirty="0">
                <a:solidFill>
                  <a:prstClr val="black"/>
                </a:solidFill>
                <a:latin typeface="Century Gothic" panose="020B0502020202020204"/>
              </a:rPr>
              <a:t>100 g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3D3C076-52A0-4238-9726-E4F3D2168EDF}"/>
              </a:ext>
            </a:extLst>
          </p:cNvPr>
          <p:cNvSpPr txBox="1"/>
          <p:nvPr/>
        </p:nvSpPr>
        <p:spPr>
          <a:xfrm>
            <a:off x="5339896" y="5068027"/>
            <a:ext cx="13163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1350" dirty="0">
                <a:solidFill>
                  <a:prstClr val="black"/>
                </a:solidFill>
                <a:latin typeface="Century Gothic" panose="020B0502020202020204"/>
              </a:rPr>
              <a:t>↑250 mg NO</a:t>
            </a:r>
            <a:r>
              <a:rPr lang="cs-CZ" sz="1350" baseline="-25000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lang="cs-CZ" sz="1350" baseline="30000" dirty="0">
                <a:solidFill>
                  <a:prstClr val="black"/>
                </a:solidFill>
                <a:latin typeface="Century Gothic" panose="020B0502020202020204"/>
              </a:rPr>
              <a:t>-</a:t>
            </a:r>
            <a:endParaRPr lang="cs-CZ" sz="135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1148B5C-9AD9-4D9C-BAEF-FCC798981F6C}"/>
              </a:ext>
            </a:extLst>
          </p:cNvPr>
          <p:cNvSpPr txBox="1"/>
          <p:nvPr/>
        </p:nvSpPr>
        <p:spPr>
          <a:xfrm>
            <a:off x="4070922" y="1485026"/>
            <a:ext cx="15440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cs-CZ" sz="750" dirty="0">
                <a:solidFill>
                  <a:prstClr val="black"/>
                </a:solidFill>
                <a:latin typeface="Century Gothic" panose="020B0502020202020204"/>
              </a:rPr>
              <a:t>Zdroj: https://www.beet-it.cz/</a:t>
            </a:r>
          </a:p>
        </p:txBody>
      </p:sp>
    </p:spTree>
    <p:extLst>
      <p:ext uri="{BB962C8B-B14F-4D97-AF65-F5344CB8AC3E}">
        <p14:creationId xmlns:p14="http://schemas.microsoft.com/office/powerpoint/2010/main" val="13996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3AA6961-1370-4FDC-A8B6-FE1B6E018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42102"/>
            <a:ext cx="1515984" cy="15159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1044664"/>
            <a:ext cx="54864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dirty="0"/>
              <a:t>Intracelulární X Extracelulární</a:t>
            </a:r>
          </a:p>
          <a:p>
            <a:r>
              <a:rPr lang="cs-CZ" dirty="0"/>
              <a:t>Úprava acidobazické rovnováhy respektive homeostázy – Vliv na pH krve.</a:t>
            </a:r>
          </a:p>
          <a:p>
            <a:r>
              <a:rPr lang="cs-CZ" i="1" dirty="0"/>
              <a:t>Oddalují akutní anaerobní únavu.</a:t>
            </a:r>
          </a:p>
          <a:p>
            <a:r>
              <a:rPr lang="cs-CZ" dirty="0"/>
              <a:t>Akutní X Chronické dávkování.</a:t>
            </a:r>
          </a:p>
          <a:p>
            <a:r>
              <a:rPr lang="cs-CZ" dirty="0"/>
              <a:t>Zlepšení výkonů v řádech několika sekund až milisekund v závislosti na úrovni trénovanosti.</a:t>
            </a:r>
          </a:p>
          <a:p>
            <a:r>
              <a:rPr lang="cs-CZ" b="1" dirty="0"/>
              <a:t>GIT potíže! </a:t>
            </a:r>
            <a:r>
              <a:rPr lang="cs-CZ" dirty="0"/>
              <a:t>– Je možné je kompenzovat správným nutričním a suplementačním protokolem.</a:t>
            </a:r>
            <a:endParaRPr lang="cs-CZ" b="1" dirty="0"/>
          </a:p>
          <a:p>
            <a:r>
              <a:rPr lang="cs-CZ" dirty="0"/>
              <a:t>Akutní i chronické dávkování:</a:t>
            </a:r>
          </a:p>
          <a:p>
            <a:pPr lvl="1"/>
            <a:r>
              <a:rPr lang="cs-CZ" b="1" dirty="0"/>
              <a:t>Bikarbonát sodný </a:t>
            </a:r>
            <a:r>
              <a:rPr lang="cs-CZ" dirty="0"/>
              <a:t>– 0,3 g/kg</a:t>
            </a:r>
          </a:p>
          <a:p>
            <a:pPr lvl="1"/>
            <a:r>
              <a:rPr lang="cs-CZ" b="1" dirty="0"/>
              <a:t>Citrát sodný </a:t>
            </a:r>
            <a:r>
              <a:rPr lang="cs-CZ" dirty="0"/>
              <a:t>– 0,3-0,5 g/kg</a:t>
            </a:r>
          </a:p>
          <a:p>
            <a:r>
              <a:rPr lang="cs-CZ" dirty="0"/>
              <a:t>Chronické dávkování:</a:t>
            </a:r>
          </a:p>
          <a:p>
            <a:pPr lvl="1"/>
            <a:r>
              <a:rPr lang="el-GR" b="1" dirty="0"/>
              <a:t>β</a:t>
            </a:r>
            <a:r>
              <a:rPr lang="cs-CZ" b="1" dirty="0"/>
              <a:t>-Alanin </a:t>
            </a:r>
            <a:r>
              <a:rPr lang="cs-CZ" dirty="0"/>
              <a:t>– 6 g/den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Látky navyšující pufrační kapacitu organismu</a:t>
            </a:r>
            <a:br>
              <a:rPr lang="cs-CZ" sz="1400" b="1" dirty="0">
                <a:solidFill>
                  <a:srgbClr val="40BAD2"/>
                </a:solidFill>
              </a:rPr>
            </a:br>
            <a:r>
              <a:rPr lang="el-GR" sz="1400" b="1" dirty="0">
                <a:solidFill>
                  <a:srgbClr val="40BAD2"/>
                </a:solidFill>
              </a:rPr>
              <a:t>β-</a:t>
            </a:r>
            <a:r>
              <a:rPr lang="cs-CZ" sz="1400" b="1" dirty="0">
                <a:solidFill>
                  <a:srgbClr val="40BAD2"/>
                </a:solidFill>
              </a:rPr>
              <a:t>alanin, bikarbonát sodný a citrát sodný</a:t>
            </a:r>
          </a:p>
          <a:p>
            <a:pPr algn="ctr"/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5DC32A-2B5D-4EB9-BB4B-C5F7E0F7C872}"/>
              </a:ext>
            </a:extLst>
          </p:cNvPr>
          <p:cNvSpPr txBox="1"/>
          <p:nvPr/>
        </p:nvSpPr>
        <p:spPr>
          <a:xfrm>
            <a:off x="0" y="6069182"/>
            <a:ext cx="646523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Pruscino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(2008) - Effects of Sodium Bicarbonate, Caffeine and Their Combination on Repeated Swimming Performance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McNaughton (2008) - Ergogenic effects of sodium bicarbonate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641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ktin.cz/obrazky/thumb/4494.jpeg?width=415&amp;height=300&amp;trim=0">
            <a:extLst>
              <a:ext uri="{FF2B5EF4-FFF2-40B4-BE49-F238E27FC236}">
                <a16:creationId xmlns:a16="http://schemas.microsoft.com/office/drawing/2014/main" id="{F5DE3013-A691-4EB9-9BEA-83922F7AF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4" b="12405"/>
          <a:stretch/>
        </p:blipFill>
        <p:spPr bwMode="auto">
          <a:xfrm>
            <a:off x="6409673" y="5887414"/>
            <a:ext cx="2736304" cy="9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Navýšení zásob energetických substrátů pro anaerobní metabolismus – </a:t>
            </a:r>
            <a:r>
              <a:rPr lang="cs-CZ" b="1" dirty="0" err="1"/>
              <a:t>kreatinfosfát</a:t>
            </a:r>
            <a:r>
              <a:rPr lang="cs-CZ" dirty="0"/>
              <a:t>.</a:t>
            </a:r>
          </a:p>
          <a:p>
            <a:r>
              <a:rPr lang="cs-CZ" dirty="0"/>
              <a:t>Více druhů:</a:t>
            </a:r>
          </a:p>
          <a:p>
            <a:pPr lvl="1"/>
            <a:r>
              <a:rPr lang="cs-CZ" b="1" dirty="0"/>
              <a:t>kreatin monohydrát </a:t>
            </a:r>
            <a:r>
              <a:rPr lang="cs-CZ" dirty="0"/>
              <a:t>(čistý kreatin bez jakéhokoliv přídavku)</a:t>
            </a:r>
          </a:p>
          <a:p>
            <a:pPr lvl="1"/>
            <a:r>
              <a:rPr lang="cs-CZ" dirty="0" err="1"/>
              <a:t>kre-alkalyn</a:t>
            </a:r>
            <a:r>
              <a:rPr lang="cs-CZ" dirty="0"/>
              <a:t> (kreatin monohydrát s přidávanou jedlou sodou)</a:t>
            </a:r>
          </a:p>
          <a:p>
            <a:pPr lvl="1"/>
            <a:r>
              <a:rPr lang="cs-CZ" dirty="0"/>
              <a:t>kreatin </a:t>
            </a:r>
            <a:r>
              <a:rPr lang="cs-CZ" dirty="0" err="1"/>
              <a:t>ethyl</a:t>
            </a:r>
            <a:r>
              <a:rPr lang="cs-CZ" dirty="0"/>
              <a:t> ester (kreatin vyráběný reakcí s ethanolem)</a:t>
            </a:r>
          </a:p>
          <a:p>
            <a:r>
              <a:rPr lang="cs-CZ" b="1" dirty="0"/>
              <a:t>Potřeba chronického dávkování:</a:t>
            </a:r>
          </a:p>
          <a:p>
            <a:pPr lvl="1"/>
            <a:r>
              <a:rPr lang="cs-CZ" dirty="0"/>
              <a:t>7 dní 4x5 g/den</a:t>
            </a:r>
          </a:p>
          <a:p>
            <a:pPr lvl="1"/>
            <a:r>
              <a:rPr lang="cs-CZ" dirty="0"/>
              <a:t>4 týdny 5 g/den – lze ještě rozdělit na více menších</a:t>
            </a:r>
          </a:p>
          <a:p>
            <a:pPr lvl="1"/>
            <a:r>
              <a:rPr lang="cs-CZ" dirty="0"/>
              <a:t>Společně s monosacharidy – glukóza, maltodextrin.</a:t>
            </a:r>
          </a:p>
          <a:p>
            <a:r>
              <a:rPr lang="cs-CZ" dirty="0"/>
              <a:t>Vazba </a:t>
            </a:r>
            <a:r>
              <a:rPr lang="cs-CZ" dirty="0" err="1"/>
              <a:t>kreatinfosfátu</a:t>
            </a:r>
            <a:r>
              <a:rPr lang="cs-CZ" dirty="0"/>
              <a:t> na vodu – zvětšení objemu svalů.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podporující krátkodobou výkonnost</a:t>
            </a:r>
          </a:p>
          <a:p>
            <a:pPr algn="ctr"/>
            <a:r>
              <a:rPr lang="cs-CZ" sz="1400" b="1" dirty="0">
                <a:solidFill>
                  <a:srgbClr val="40BAD2"/>
                </a:solidFill>
              </a:rPr>
              <a:t>Kreatin</a:t>
            </a:r>
            <a:endParaRPr lang="cs-CZ" sz="1400" dirty="0">
              <a:solidFill>
                <a:srgbClr val="40BAD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EE1866-3E6C-4A79-B07C-910A938F54AA}"/>
              </a:ext>
            </a:extLst>
          </p:cNvPr>
          <p:cNvSpPr txBox="1"/>
          <p:nvPr/>
        </p:nvSpPr>
        <p:spPr>
          <a:xfrm>
            <a:off x="0" y="6358098"/>
            <a:ext cx="774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Barber (2013) - Effects of Combined Creatine and Sodium Bicarbonate Supplementation on Repeated Sprint Performance in Trained Men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9317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Shrnutí</a:t>
            </a:r>
          </a:p>
        </p:txBody>
      </p:sp>
      <p:pic>
        <p:nvPicPr>
          <p:cNvPr id="9" name="Obrázek 8" descr="Obsah obrázku ořech, ovoce, obloha, interiér&#10;&#10;Popis vygenerován s velmi vysokou mírou spolehlivosti">
            <a:extLst>
              <a:ext uri="{FF2B5EF4-FFF2-40B4-BE49-F238E27FC236}">
                <a16:creationId xmlns:a16="http://schemas.microsoft.com/office/drawing/2014/main" id="{93E7241D-0D81-4D40-84E8-D1544A896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24820"/>
            <a:ext cx="1062251" cy="7966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149745-E480-49D4-970A-632A6E757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" y="2858208"/>
            <a:ext cx="1121511" cy="1121511"/>
          </a:xfrm>
          <a:prstGeom prst="rect">
            <a:avLst/>
          </a:prstGeom>
        </p:spPr>
      </p:pic>
      <p:pic>
        <p:nvPicPr>
          <p:cNvPr id="12" name="Obrázek 11" descr="Obsah obrázku interiér, láhev, stůl, vsedě&#10;&#10;Popis vygenerován s vysokou mírou spolehlivosti">
            <a:extLst>
              <a:ext uri="{FF2B5EF4-FFF2-40B4-BE49-F238E27FC236}">
                <a16:creationId xmlns:a16="http://schemas.microsoft.com/office/drawing/2014/main" id="{8BF347AD-E2AB-45CE-B6BC-6EE40BBFF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3" y="4068579"/>
            <a:ext cx="766380" cy="1376645"/>
          </a:xfrm>
          <a:prstGeom prst="rect">
            <a:avLst/>
          </a:prstGeom>
        </p:spPr>
      </p:pic>
      <p:pic>
        <p:nvPicPr>
          <p:cNvPr id="13" name="Obrázek 12" descr="Obsah obrázku věc, hygienické potřeby, láhev&#10;&#10;Popis vygenerován s velmi vysokou mírou spolehlivosti">
            <a:extLst>
              <a:ext uri="{FF2B5EF4-FFF2-40B4-BE49-F238E27FC236}">
                <a16:creationId xmlns:a16="http://schemas.microsoft.com/office/drawing/2014/main" id="{6D55C23B-1E0F-4550-9A73-B2381E46A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701" r="31100" b="1701"/>
          <a:stretch/>
        </p:blipFill>
        <p:spPr>
          <a:xfrm>
            <a:off x="539552" y="1628800"/>
            <a:ext cx="428403" cy="1094810"/>
          </a:xfrm>
          <a:prstGeom prst="rect">
            <a:avLst/>
          </a:prstGeom>
        </p:spPr>
      </p:pic>
      <p:pic>
        <p:nvPicPr>
          <p:cNvPr id="15" name="Obrázek 14" descr="Obsah obrázku interiér, vsedě&#10;&#10;Popis vygenerován s vysokou mírou spolehlivosti">
            <a:extLst>
              <a:ext uri="{FF2B5EF4-FFF2-40B4-BE49-F238E27FC236}">
                <a16:creationId xmlns:a16="http://schemas.microsoft.com/office/drawing/2014/main" id="{83ABE5F1-8D43-46A8-9943-C05EBA462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4" y="5315533"/>
            <a:ext cx="872456" cy="156719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FEF8709-2C09-45CD-8F97-E023CB4ED482}"/>
              </a:ext>
            </a:extLst>
          </p:cNvPr>
          <p:cNvCxnSpPr>
            <a:cxnSpLocks/>
          </p:cNvCxnSpPr>
          <p:nvPr/>
        </p:nvCxnSpPr>
        <p:spPr>
          <a:xfrm>
            <a:off x="175418" y="1521508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072EB333-A9F6-45C2-8F25-6837862FD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1310"/>
            <a:ext cx="1173110" cy="1227020"/>
          </a:xfrm>
          <a:prstGeom prst="rect">
            <a:avLst/>
          </a:prstGeom>
        </p:spPr>
      </p:pic>
      <p:pic>
        <p:nvPicPr>
          <p:cNvPr id="17" name="Obrázek 16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0A6D20F7-1B4B-4316-9096-5827AD3E0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2883496"/>
            <a:ext cx="1798790" cy="1199568"/>
          </a:xfrm>
          <a:prstGeom prst="rect">
            <a:avLst/>
          </a:prstGeom>
        </p:spPr>
      </p:pic>
      <p:pic>
        <p:nvPicPr>
          <p:cNvPr id="18" name="Obrázek 17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C9DEF3FD-3A9B-45EB-A37C-932AFC24BA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98" y="5499634"/>
            <a:ext cx="1798790" cy="119898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34B0E5F-092C-4BF9-AB91-FE42C6674FB3}"/>
              </a:ext>
            </a:extLst>
          </p:cNvPr>
          <p:cNvSpPr txBox="1"/>
          <p:nvPr/>
        </p:nvSpPr>
        <p:spPr>
          <a:xfrm>
            <a:off x="1907704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1-3 mg/kg TH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3A73A76-D7F6-46EB-8A64-C1A3E1D5BCD6}"/>
              </a:ext>
            </a:extLst>
          </p:cNvPr>
          <p:cNvSpPr txBox="1"/>
          <p:nvPr/>
        </p:nvSpPr>
        <p:spPr>
          <a:xfrm>
            <a:off x="1907704" y="31644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0,3 g/kg TH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6D7C370-1F38-4FF9-BD78-BB826A62C161}"/>
              </a:ext>
            </a:extLst>
          </p:cNvPr>
          <p:cNvSpPr txBox="1"/>
          <p:nvPr/>
        </p:nvSpPr>
        <p:spPr>
          <a:xfrm>
            <a:off x="1907704" y="45722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 g/den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E417173-1620-49D1-BB25-443B9D2370C0}"/>
              </a:ext>
            </a:extLst>
          </p:cNvPr>
          <p:cNvSpPr txBox="1"/>
          <p:nvPr/>
        </p:nvSpPr>
        <p:spPr>
          <a:xfrm>
            <a:off x="1925285" y="198876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400-800 mg/den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19D2CC0-96B1-47DF-A377-CA974B9E7ED8}"/>
              </a:ext>
            </a:extLst>
          </p:cNvPr>
          <p:cNvSpPr txBox="1"/>
          <p:nvPr/>
        </p:nvSpPr>
        <p:spPr>
          <a:xfrm>
            <a:off x="1907704" y="5914462"/>
            <a:ext cx="242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4x5 g/den 7 dní a poté</a:t>
            </a:r>
          </a:p>
          <a:p>
            <a:r>
              <a:rPr lang="cs-CZ" dirty="0"/>
              <a:t>5 g/den 3-4 týdny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74E2CF7-640B-4FA3-BFDB-31239B12FABA}"/>
              </a:ext>
            </a:extLst>
          </p:cNvPr>
          <p:cNvSpPr txBox="1"/>
          <p:nvPr/>
        </p:nvSpPr>
        <p:spPr>
          <a:xfrm>
            <a:off x="4334569" y="9094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60 min před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5B9A166-417D-41BD-8021-E26A2EAA3652}"/>
              </a:ext>
            </a:extLst>
          </p:cNvPr>
          <p:cNvSpPr txBox="1"/>
          <p:nvPr/>
        </p:nvSpPr>
        <p:spPr>
          <a:xfrm>
            <a:off x="4360560" y="3095797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9D1268D-B7F8-4A4C-B091-375ECB20E4A7}"/>
              </a:ext>
            </a:extLst>
          </p:cNvPr>
          <p:cNvSpPr txBox="1"/>
          <p:nvPr/>
        </p:nvSpPr>
        <p:spPr>
          <a:xfrm>
            <a:off x="4334569" y="4572235"/>
            <a:ext cx="246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6 týdnů před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B05DF94-03D1-4B66-95D9-829FCBDCD80B}"/>
              </a:ext>
            </a:extLst>
          </p:cNvPr>
          <p:cNvSpPr txBox="1"/>
          <p:nvPr/>
        </p:nvSpPr>
        <p:spPr>
          <a:xfrm>
            <a:off x="4334568" y="5914462"/>
            <a:ext cx="239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Chronicky 1+4 (5) před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F0144ED-FA8D-4210-9F9D-50F01753ABAD}"/>
              </a:ext>
            </a:extLst>
          </p:cNvPr>
          <p:cNvSpPr txBox="1"/>
          <p:nvPr/>
        </p:nvSpPr>
        <p:spPr>
          <a:xfrm>
            <a:off x="4378141" y="1856537"/>
            <a:ext cx="246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Akutně 3 hod před</a:t>
            </a:r>
          </a:p>
          <a:p>
            <a:r>
              <a:rPr lang="cs-CZ" dirty="0"/>
              <a:t>Chronicky po dobu 5 dní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D7B79E09-FF28-44D8-A770-61FF5CEBFE42}"/>
              </a:ext>
            </a:extLst>
          </p:cNvPr>
          <p:cNvCxnSpPr>
            <a:cxnSpLocks/>
          </p:cNvCxnSpPr>
          <p:nvPr/>
        </p:nvCxnSpPr>
        <p:spPr>
          <a:xfrm>
            <a:off x="352983" y="5315533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8468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Rybí olej – omega-3 mastné kyseliny</a:t>
            </a:r>
          </a:p>
          <a:p>
            <a:pPr lvl="1"/>
            <a:r>
              <a:rPr lang="cs-CZ" dirty="0"/>
              <a:t>EPA a DHA je ve výživě člověka obecně málo.</a:t>
            </a:r>
          </a:p>
          <a:p>
            <a:pPr lvl="1"/>
            <a:r>
              <a:rPr lang="cs-CZ" dirty="0"/>
              <a:t>Jejich pravidelné doplňování konzumací vhodných potravin je vhodné v prevenci kardiovaskulárních a metabolických onemocnění.</a:t>
            </a:r>
          </a:p>
          <a:p>
            <a:pPr lvl="1"/>
            <a:r>
              <a:rPr lang="cs-CZ" dirty="0"/>
              <a:t>Suplementace 1,8-4 g/den</a:t>
            </a:r>
          </a:p>
          <a:p>
            <a:pPr lvl="1"/>
            <a:r>
              <a:rPr lang="cs-CZ" dirty="0"/>
              <a:t>Bez vlivu na výkonnost.</a:t>
            </a:r>
          </a:p>
          <a:p>
            <a:pPr lvl="2"/>
            <a:r>
              <a:rPr lang="cs-CZ" dirty="0"/>
              <a:t>Bylo pouze prokázáno zlepšení u sportovců, kteří trpí na astma nebo </a:t>
            </a:r>
            <a:r>
              <a:rPr lang="cs-CZ" dirty="0" err="1"/>
              <a:t>pozátěžový</a:t>
            </a:r>
            <a:r>
              <a:rPr lang="cs-CZ" dirty="0"/>
              <a:t> bronchospasmus.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A5841E-423C-49E7-8407-BB3E087B5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1" y="3900190"/>
            <a:ext cx="2850902" cy="19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634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Glukosamin a kloubní výživa</a:t>
            </a:r>
          </a:p>
          <a:p>
            <a:pPr lvl="1"/>
            <a:r>
              <a:rPr lang="cs-CZ" b="1" dirty="0"/>
              <a:t>Nebyl zjištěn přímý vliv na zdraví kloubů </a:t>
            </a:r>
            <a:r>
              <a:rPr lang="cs-CZ" dirty="0"/>
              <a:t>a pozitivní vliv v prevenci artrózy či její léčby studiemi.</a:t>
            </a:r>
          </a:p>
          <a:p>
            <a:pPr lvl="1"/>
            <a:r>
              <a:rPr lang="cs-CZ" dirty="0"/>
              <a:t>Na kvalitu chrupavek má zásadní vliv dostatečný přísun zejména </a:t>
            </a:r>
            <a:r>
              <a:rPr lang="cs-CZ" b="1" dirty="0"/>
              <a:t>vitaminu C a bílkovin </a:t>
            </a:r>
            <a:r>
              <a:rPr lang="cs-CZ" dirty="0"/>
              <a:t>potřebných pro syntézu kolagenu.</a:t>
            </a:r>
          </a:p>
          <a:p>
            <a:pPr lvl="1"/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Bernhardt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Joint health: What degree of evidence is necessary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to support health claims for food supplements,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taking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glucosamine as an example?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Henrotin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(2013) –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Physiological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effects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oral glukosamine on joint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health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current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status and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consensus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on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future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research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priorities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pic>
        <p:nvPicPr>
          <p:cNvPr id="6" name="Obrázek 5" descr="Obsah obrázku interiér, nástroj&#10;&#10;Popis vygenerován s vysokou mírou spolehlivosti">
            <a:extLst>
              <a:ext uri="{FF2B5EF4-FFF2-40B4-BE49-F238E27FC236}">
                <a16:creationId xmlns:a16="http://schemas.microsoft.com/office/drawing/2014/main" id="{C73A571E-7219-4919-AF2C-DFAF38247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9562"/>
            <a:ext cx="1374126" cy="30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331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dort, čokoláda, rostlina, kousek&#10;&#10;Popis vygenerován s velmi vysokou mírou spolehlivosti">
            <a:extLst>
              <a:ext uri="{FF2B5EF4-FFF2-40B4-BE49-F238E27FC236}">
                <a16:creationId xmlns:a16="http://schemas.microsoft.com/office/drawing/2014/main" id="{DCE19445-B7A3-4279-94C9-540C066BA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7" y="5484271"/>
            <a:ext cx="1239498" cy="12570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265D5F-5B87-412A-BEA6-BE35D58FE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84984"/>
            <a:ext cx="1630941" cy="24464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/>
              <a:t>Vitamin D</a:t>
            </a:r>
          </a:p>
          <a:p>
            <a:pPr lvl="1"/>
            <a:r>
              <a:rPr lang="cs-CZ" dirty="0"/>
              <a:t>Dle WHO dosáhne na </a:t>
            </a:r>
            <a:r>
              <a:rPr lang="cs-CZ" b="1" dirty="0"/>
              <a:t>požadované limity DDD vitaminu D pouze velmi malé procento</a:t>
            </a:r>
            <a:r>
              <a:rPr lang="cs-CZ" dirty="0"/>
              <a:t> západní populace.</a:t>
            </a:r>
          </a:p>
          <a:p>
            <a:pPr lvl="1"/>
            <a:r>
              <a:rPr lang="cs-CZ" dirty="0"/>
              <a:t>Sedavé zaměstnání v kanceláři či obecně v uzavřených prostorách. Sportovci trénující v halách.</a:t>
            </a:r>
          </a:p>
          <a:p>
            <a:pPr lvl="1"/>
            <a:r>
              <a:rPr lang="cs-CZ" dirty="0"/>
              <a:t>Nejkvalitnějším zdrojem sluneční záření a mořské ryby.</a:t>
            </a:r>
          </a:p>
          <a:p>
            <a:pPr lvl="1"/>
            <a:r>
              <a:rPr lang="cs-CZ" dirty="0"/>
              <a:t>Suplementace je problematická – nekvalitní DS.</a:t>
            </a:r>
          </a:p>
          <a:p>
            <a:pPr lvl="1"/>
            <a:r>
              <a:rPr lang="cs-CZ" b="1" dirty="0" err="1"/>
              <a:t>Vigantol</a:t>
            </a:r>
            <a:r>
              <a:rPr lang="cs-CZ" b="1" dirty="0"/>
              <a:t> – na předpis.</a:t>
            </a:r>
          </a:p>
          <a:p>
            <a:r>
              <a:rPr lang="cs-CZ" dirty="0"/>
              <a:t>Probiotika</a:t>
            </a:r>
          </a:p>
          <a:p>
            <a:pPr lvl="1"/>
            <a:r>
              <a:rPr lang="cs-CZ" b="1" dirty="0"/>
              <a:t>Mikrobiota</a:t>
            </a:r>
            <a:r>
              <a:rPr lang="cs-CZ" dirty="0"/>
              <a:t> a její vliv na zdraví </a:t>
            </a:r>
          </a:p>
          <a:p>
            <a:pPr marL="502920" lvl="1" indent="0">
              <a:buNone/>
            </a:pPr>
            <a:r>
              <a:rPr lang="cs-CZ" dirty="0"/>
              <a:t>– v poslední době se jedná o velice </a:t>
            </a:r>
          </a:p>
          <a:p>
            <a:pPr marL="502920" lvl="1" indent="0">
              <a:buNone/>
            </a:pPr>
            <a:r>
              <a:rPr lang="cs-CZ" dirty="0"/>
              <a:t>aktuální téma.</a:t>
            </a:r>
          </a:p>
          <a:p>
            <a:pPr lvl="1"/>
            <a:r>
              <a:rPr lang="cs-CZ" dirty="0"/>
              <a:t>V případě nedostatku probiotických </a:t>
            </a:r>
          </a:p>
          <a:p>
            <a:pPr marL="502920" lvl="1" indent="0">
              <a:buNone/>
            </a:pPr>
            <a:r>
              <a:rPr lang="cs-CZ" dirty="0"/>
              <a:t>kultur ve stravě je suplementace na místě:</a:t>
            </a:r>
          </a:p>
          <a:p>
            <a:pPr lvl="2"/>
            <a:r>
              <a:rPr lang="cs-CZ" dirty="0"/>
              <a:t>Rozpustná vláknina – </a:t>
            </a:r>
            <a:r>
              <a:rPr lang="cs-CZ" dirty="0" err="1"/>
              <a:t>psyllium</a:t>
            </a:r>
            <a:r>
              <a:rPr lang="cs-CZ" dirty="0"/>
              <a:t>, inulin, </a:t>
            </a:r>
            <a:r>
              <a:rPr lang="cs-CZ" dirty="0" err="1"/>
              <a:t>galaktooligosacharidy</a:t>
            </a:r>
            <a:r>
              <a:rPr lang="cs-CZ" dirty="0"/>
              <a:t> atd.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</p:spTree>
    <p:extLst>
      <p:ext uri="{BB962C8B-B14F-4D97-AF65-F5344CB8AC3E}">
        <p14:creationId xmlns:p14="http://schemas.microsoft.com/office/powerpoint/2010/main" val="205801808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83088"/>
            <a:ext cx="2542964" cy="460118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951" y="972656"/>
            <a:ext cx="5486400" cy="5552688"/>
          </a:xfrm>
        </p:spPr>
        <p:txBody>
          <a:bodyPr anchor="t">
            <a:normAutofit/>
          </a:bodyPr>
          <a:lstStyle/>
          <a:p>
            <a:r>
              <a:rPr lang="cs-CZ" dirty="0" err="1"/>
              <a:t>Glukany</a:t>
            </a:r>
            <a:endParaRPr lang="cs-CZ" dirty="0"/>
          </a:p>
          <a:p>
            <a:pPr lvl="1"/>
            <a:r>
              <a:rPr lang="cs-CZ" dirty="0"/>
              <a:t>Látky vyskytující se ve vyšších koncentracích v houbách.</a:t>
            </a:r>
          </a:p>
          <a:p>
            <a:pPr lvl="1"/>
            <a:r>
              <a:rPr lang="cs-CZ" b="1" dirty="0"/>
              <a:t>Mají </a:t>
            </a:r>
            <a:r>
              <a:rPr lang="cs-CZ" b="1" dirty="0" err="1"/>
              <a:t>imunostimulační</a:t>
            </a:r>
            <a:r>
              <a:rPr lang="cs-CZ" b="1" dirty="0"/>
              <a:t> efekt.</a:t>
            </a:r>
          </a:p>
          <a:p>
            <a:pPr lvl="1"/>
            <a:r>
              <a:rPr lang="cs-CZ" dirty="0"/>
              <a:t>Vzhledem k tomu, že se jedná o rostlinnou bioaktivní látku, je těžké určit DDD.</a:t>
            </a:r>
          </a:p>
          <a:p>
            <a:r>
              <a:rPr lang="cs-CZ" dirty="0"/>
              <a:t>Komplex dietárních nukleotidů, peptidů, esenciálních aminokyselin, vitaminů a minerálních látek</a:t>
            </a:r>
          </a:p>
          <a:p>
            <a:pPr lvl="1"/>
            <a:r>
              <a:rPr lang="cs-CZ" dirty="0"/>
              <a:t>Československý výrobní patent pro komplex látek s </a:t>
            </a:r>
            <a:r>
              <a:rPr lang="cs-CZ" b="1" dirty="0" err="1"/>
              <a:t>imunostimulačním</a:t>
            </a:r>
            <a:r>
              <a:rPr lang="cs-CZ" b="1" dirty="0"/>
              <a:t> efektem</a:t>
            </a:r>
            <a:r>
              <a:rPr lang="cs-CZ" dirty="0"/>
              <a:t>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A2865D-A14A-4CC8-A178-F56A2E6D5E86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Suplementy se zdravotním efektem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16352-FC41-4EFF-9AE7-8CF6540ABDD7}"/>
              </a:ext>
            </a:extLst>
          </p:cNvPr>
          <p:cNvSpPr txBox="1"/>
          <p:nvPr/>
        </p:nvSpPr>
        <p:spPr>
          <a:xfrm>
            <a:off x="0" y="6069182"/>
            <a:ext cx="719940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Ruthes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(2014) -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d-Glucans from edible mushrooms: A review on the extraction, purification and chemical characterization approaches</a:t>
            </a:r>
            <a:endParaRPr lang="cs-CZ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Mikrobiologický ústav Akademie věd ČR</a:t>
            </a:r>
          </a:p>
        </p:txBody>
      </p:sp>
      <p:pic>
        <p:nvPicPr>
          <p:cNvPr id="8" name="Obrázek 7" descr="Obsah obrázku jídlo, interiér&#10;&#10;Popis vygenerován s velmi vysokou mírou spolehlivosti">
            <a:extLst>
              <a:ext uri="{FF2B5EF4-FFF2-40B4-BE49-F238E27FC236}">
                <a16:creationId xmlns:a16="http://schemas.microsoft.com/office/drawing/2014/main" id="{8C9851E9-EBC9-4B0F-B2B2-84EE281B9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877" r="26375"/>
          <a:stretch/>
        </p:blipFill>
        <p:spPr>
          <a:xfrm>
            <a:off x="6660232" y="3976846"/>
            <a:ext cx="1588624" cy="20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94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-99392"/>
            <a:ext cx="5486400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200" dirty="0"/>
              <a:t>Nutriční podpora sportovce před, během a po výkonu.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</p:txBody>
      </p:sp>
      <p:pic>
        <p:nvPicPr>
          <p:cNvPr id="6" name="Obrázek 5" descr="Obsah obrázku tráva, exteriér, osoba, obloha&#10;&#10;Popis vygenerován s velmi vysokou mírou spolehlivosti">
            <a:extLst>
              <a:ext uri="{FF2B5EF4-FFF2-40B4-BE49-F238E27FC236}">
                <a16:creationId xmlns:a16="http://schemas.microsoft.com/office/drawing/2014/main" id="{7693524E-AF48-44A5-B385-7C4D8421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83" y="3933056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323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 descr="Obsah obrázku jídlo, stůl&#10;&#10;Popis vygenerován s velmi vysokou mírou spolehlivosti">
            <a:extLst>
              <a:ext uri="{FF2B5EF4-FFF2-40B4-BE49-F238E27FC236}">
                <a16:creationId xmlns:a16="http://schemas.microsoft.com/office/drawing/2014/main" id="{76402502-F89A-4093-B318-0F0FC598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138"/>
          <a:stretch/>
        </p:blipFill>
        <p:spPr>
          <a:xfrm>
            <a:off x="802385" y="484633"/>
            <a:ext cx="7819487" cy="355675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5BFB062B-0086-49D6-B8FA-CEF43461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7" y="4590661"/>
            <a:ext cx="7565788" cy="106569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4200" i="1"/>
              <a:t>„Doplňky stravy jsou pouze doplňkem, nikoli náhradou.“</a:t>
            </a:r>
          </a:p>
        </p:txBody>
      </p:sp>
    </p:spTree>
    <p:extLst>
      <p:ext uri="{BB962C8B-B14F-4D97-AF65-F5344CB8AC3E}">
        <p14:creationId xmlns:p14="http://schemas.microsoft.com/office/powerpoint/2010/main" val="28136388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Sportovní gely</a:t>
            </a:r>
          </a:p>
          <a:p>
            <a:pPr lvl="1"/>
            <a:r>
              <a:rPr lang="cs-CZ" dirty="0"/>
              <a:t>20-30 g S</a:t>
            </a:r>
          </a:p>
          <a:p>
            <a:pPr lvl="1"/>
            <a:r>
              <a:rPr lang="cs-CZ" dirty="0"/>
              <a:t>50-90 g balení</a:t>
            </a:r>
          </a:p>
          <a:p>
            <a:pPr lvl="1"/>
            <a:r>
              <a:rPr lang="cs-CZ" dirty="0"/>
              <a:t>20-75,- Kč</a:t>
            </a:r>
          </a:p>
          <a:p>
            <a:pPr lvl="1"/>
            <a:r>
              <a:rPr lang="cs-CZ" dirty="0"/>
              <a:t>Kombinace S</a:t>
            </a:r>
          </a:p>
          <a:p>
            <a:pPr lvl="1"/>
            <a:r>
              <a:rPr lang="cs-CZ" dirty="0"/>
              <a:t>Často v kombinaci s kofeinem a dalšími látkami (beta-alanin, </a:t>
            </a:r>
            <a:r>
              <a:rPr lang="cs-CZ" dirty="0" err="1"/>
              <a:t>taurin</a:t>
            </a:r>
            <a:r>
              <a:rPr lang="cs-CZ" dirty="0"/>
              <a:t> atp.)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Sacharidové doplňky</a:t>
            </a:r>
          </a:p>
        </p:txBody>
      </p:sp>
      <p:pic>
        <p:nvPicPr>
          <p:cNvPr id="6" name="Obrázek 5" descr="Obsah obrázku věc&#10;&#10;Popis vygenerován s vysokou mírou spolehlivosti">
            <a:extLst>
              <a:ext uri="{FF2B5EF4-FFF2-40B4-BE49-F238E27FC236}">
                <a16:creationId xmlns:a16="http://schemas.microsoft.com/office/drawing/2014/main" id="{CC5F4320-B59F-4A16-8AC8-5494B3FA7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49" y="4003047"/>
            <a:ext cx="1321779" cy="1981701"/>
          </a:xfrm>
          <a:prstGeom prst="rect">
            <a:avLst/>
          </a:prstGeom>
        </p:spPr>
      </p:pic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7F2035E6-9FD0-4559-A757-8143AEDA4922}"/>
              </a:ext>
            </a:extLst>
          </p:cNvPr>
          <p:cNvSpPr txBox="1">
            <a:spLocks/>
          </p:cNvSpPr>
          <p:nvPr/>
        </p:nvSpPr>
        <p:spPr>
          <a:xfrm>
            <a:off x="4554252" y="3164701"/>
            <a:ext cx="4180275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Ovocné kapsičky</a:t>
            </a:r>
          </a:p>
          <a:p>
            <a:pPr lvl="1"/>
            <a:r>
              <a:rPr lang="cs-CZ" dirty="0"/>
              <a:t>10-19 g S/100 g</a:t>
            </a:r>
          </a:p>
          <a:p>
            <a:pPr lvl="1"/>
            <a:r>
              <a:rPr lang="cs-CZ" dirty="0"/>
              <a:t>100-120 g balení</a:t>
            </a:r>
          </a:p>
          <a:p>
            <a:pPr lvl="1"/>
            <a:r>
              <a:rPr lang="cs-CZ" dirty="0"/>
              <a:t>20,- Kč</a:t>
            </a:r>
          </a:p>
          <a:p>
            <a:pPr lvl="1"/>
            <a:r>
              <a:rPr lang="cs-CZ" dirty="0"/>
              <a:t>Vysoký obsah vody, vitaminů a minerálních látek.</a:t>
            </a:r>
          </a:p>
          <a:p>
            <a:pPr lvl="1"/>
            <a:r>
              <a:rPr lang="cs-CZ" dirty="0"/>
              <a:t>Přírodní varianta, která taktéž obsahuje kombinaci S.</a:t>
            </a:r>
          </a:p>
          <a:p>
            <a:pPr lvl="1"/>
            <a:r>
              <a:rPr lang="cs-CZ" dirty="0"/>
              <a:t>Doslazená varianta je vhodnější pro dlouhodobou vytrvalost.</a:t>
            </a:r>
          </a:p>
          <a:p>
            <a:pPr marL="0" indent="0">
              <a:buFont typeface="Wingdings 2" pitchFamily="18" charset="2"/>
              <a:buNone/>
            </a:pPr>
            <a:endParaRPr lang="cs-CZ" dirty="0"/>
          </a:p>
        </p:txBody>
      </p:sp>
      <p:pic>
        <p:nvPicPr>
          <p:cNvPr id="7" name="Obrázek 6" descr="Obsah obrázku láhev, interiér&#10;&#10;Popis vygenerován s vysokou mírou spolehlivosti">
            <a:extLst>
              <a:ext uri="{FF2B5EF4-FFF2-40B4-BE49-F238E27FC236}">
                <a16:creationId xmlns:a16="http://schemas.microsoft.com/office/drawing/2014/main" id="{E765E383-15AE-403D-AF01-0781D7ACA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19761"/>
          <a:stretch/>
        </p:blipFill>
        <p:spPr>
          <a:xfrm>
            <a:off x="6300192" y="708951"/>
            <a:ext cx="984436" cy="15865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FE1ADB-82A5-4864-B46A-7EAFA5E44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19" y="4257156"/>
            <a:ext cx="1055913" cy="17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Sacharidové doplňky</a:t>
            </a:r>
          </a:p>
        </p:txBody>
      </p:sp>
      <p:pic>
        <p:nvPicPr>
          <p:cNvPr id="14" name="Zástupný symbol pro obsah 13" descr="Obsah obrázku interiér, stůl, jídlo&#10;&#10;Popis vygenerován s vysokou mírou spolehlivosti">
            <a:extLst>
              <a:ext uri="{FF2B5EF4-FFF2-40B4-BE49-F238E27FC236}">
                <a16:creationId xmlns:a16="http://schemas.microsoft.com/office/drawing/2014/main" id="{706A1DF8-3688-4266-8219-54320BE86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57" y="2484103"/>
            <a:ext cx="1847528" cy="1847528"/>
          </a:xfrm>
        </p:spPr>
      </p:pic>
      <p:pic>
        <p:nvPicPr>
          <p:cNvPr id="1026" name="Picture 2" descr="Build Your Own Order">
            <a:extLst>
              <a:ext uri="{FF2B5EF4-FFF2-40B4-BE49-F238E27FC236}">
                <a16:creationId xmlns:a16="http://schemas.microsoft.com/office/drawing/2014/main" id="{10F24924-1536-4AD6-9129-6888522D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3897"/>
            <a:ext cx="4762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CAE265DA-2AF7-4AF0-9B46-629A7CF6EBAE}"/>
              </a:ext>
            </a:extLst>
          </p:cNvPr>
          <p:cNvSpPr txBox="1">
            <a:spLocks/>
          </p:cNvSpPr>
          <p:nvPr/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Sportovní gely</a:t>
            </a:r>
          </a:p>
          <a:p>
            <a:pPr lvl="1"/>
            <a:r>
              <a:rPr lang="cs-CZ" dirty="0"/>
              <a:t>10-22 g S</a:t>
            </a:r>
          </a:p>
          <a:p>
            <a:pPr lvl="1"/>
            <a:r>
              <a:rPr lang="cs-CZ" dirty="0"/>
              <a:t>Do 50 g balení</a:t>
            </a:r>
          </a:p>
          <a:p>
            <a:pPr lvl="1"/>
            <a:r>
              <a:rPr lang="cs-CZ" dirty="0"/>
              <a:t>cca 60,- Kč</a:t>
            </a:r>
          </a:p>
          <a:p>
            <a:pPr lvl="1"/>
            <a:r>
              <a:rPr lang="cs-CZ" dirty="0"/>
              <a:t>Přírodní zdroje S a dalších </a:t>
            </a:r>
            <a:r>
              <a:rPr lang="cs-CZ" dirty="0" err="1"/>
              <a:t>makroživin</a:t>
            </a:r>
            <a:endParaRPr lang="cs-CZ" dirty="0"/>
          </a:p>
          <a:p>
            <a:pPr lvl="1"/>
            <a:r>
              <a:rPr lang="cs-CZ" dirty="0"/>
              <a:t>Vhodná přírodní alternativa</a:t>
            </a:r>
          </a:p>
          <a:p>
            <a:pPr marL="0" indent="0">
              <a:buFont typeface="Wingdings 2" pitchFamily="18" charset="2"/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17EC4C-CBFB-4F7D-8DF3-EE95C4FED32C}"/>
              </a:ext>
            </a:extLst>
          </p:cNvPr>
          <p:cNvSpPr txBox="1"/>
          <p:nvPr/>
        </p:nvSpPr>
        <p:spPr>
          <a:xfrm>
            <a:off x="-23036" y="6669360"/>
            <a:ext cx="44935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https://humagel.com/collections/frontpage/products/build-your-own-order</a:t>
            </a:r>
          </a:p>
        </p:txBody>
      </p:sp>
    </p:spTree>
    <p:extLst>
      <p:ext uri="{BB962C8B-B14F-4D97-AF65-F5344CB8AC3E}">
        <p14:creationId xmlns:p14="http://schemas.microsoft.com/office/powerpoint/2010/main" val="197895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ygienické potřeby, jídlo&#10;&#10;Popis vygenerován s vysokou mírou spolehlivosti">
            <a:extLst>
              <a:ext uri="{FF2B5EF4-FFF2-40B4-BE49-F238E27FC236}">
                <a16:creationId xmlns:a16="http://schemas.microsoft.com/office/drawing/2014/main" id="{B91F812C-3BBF-4A44-BEC2-86063443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5" y="0"/>
            <a:ext cx="2022525" cy="11379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558481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b="1" dirty="0"/>
              <a:t>Stimulace proteosyntézy (tvorba bílkovin):</a:t>
            </a:r>
          </a:p>
          <a:p>
            <a:pPr lvl="2"/>
            <a:r>
              <a:rPr lang="cs-CZ" dirty="0"/>
              <a:t>2-3 g leucinu</a:t>
            </a:r>
          </a:p>
          <a:p>
            <a:pPr lvl="2"/>
            <a:r>
              <a:rPr lang="cs-CZ" dirty="0"/>
              <a:t>8-10 g EAK</a:t>
            </a:r>
          </a:p>
          <a:p>
            <a:pPr lvl="2"/>
            <a:r>
              <a:rPr lang="cs-CZ" dirty="0"/>
              <a:t>20-25 g živočišné B (až 40 g rostlinné B)</a:t>
            </a:r>
          </a:p>
          <a:p>
            <a:pPr lvl="1"/>
            <a:r>
              <a:rPr lang="cs-CZ" dirty="0"/>
              <a:t>Syrovátková bílkovina</a:t>
            </a:r>
          </a:p>
          <a:p>
            <a:pPr lvl="2"/>
            <a:r>
              <a:rPr lang="cs-CZ" dirty="0"/>
              <a:t>Vedlejší produkt zpracování sýrů.</a:t>
            </a:r>
          </a:p>
          <a:p>
            <a:pPr lvl="2"/>
            <a:r>
              <a:rPr lang="cs-CZ" dirty="0"/>
              <a:t>Syrovátkový koncentrát (80 g B/100 g)</a:t>
            </a:r>
          </a:p>
          <a:p>
            <a:pPr lvl="2"/>
            <a:r>
              <a:rPr lang="cs-CZ" dirty="0"/>
              <a:t>Syrovátkový izolát – zbavený většiny laktózy a tuků (90 g B/100 g)</a:t>
            </a:r>
          </a:p>
          <a:p>
            <a:pPr lvl="2"/>
            <a:r>
              <a:rPr lang="cs-CZ" dirty="0"/>
              <a:t>Syrovátkový hydrolyzát – čistá syrovátková bílkovina, enzymaticky </a:t>
            </a:r>
            <a:r>
              <a:rPr lang="cs-CZ" dirty="0" err="1"/>
              <a:t>předštěpená</a:t>
            </a:r>
            <a:r>
              <a:rPr lang="cs-CZ" dirty="0"/>
              <a:t> – nejlepší vstřebatelnost.</a:t>
            </a:r>
          </a:p>
          <a:p>
            <a:pPr lvl="2"/>
            <a:r>
              <a:rPr lang="cs-CZ" b="1" dirty="0"/>
              <a:t>Nejideálnější pro fázi časné regenerace </a:t>
            </a:r>
            <a:r>
              <a:rPr lang="cs-CZ" dirty="0"/>
              <a:t>(plně vstřebatelná do 2 hodin od požití).</a:t>
            </a:r>
          </a:p>
          <a:p>
            <a:pPr lvl="1"/>
            <a:r>
              <a:rPr lang="cs-CZ" dirty="0" err="1"/>
              <a:t>Kaseinová</a:t>
            </a:r>
            <a:r>
              <a:rPr lang="cs-CZ" dirty="0"/>
              <a:t> bílkovina</a:t>
            </a:r>
          </a:p>
          <a:p>
            <a:pPr lvl="2"/>
            <a:r>
              <a:rPr lang="cs-CZ" dirty="0"/>
              <a:t>Micelární kasein</a:t>
            </a:r>
          </a:p>
          <a:p>
            <a:pPr lvl="2"/>
            <a:r>
              <a:rPr lang="cs-CZ" dirty="0"/>
              <a:t>Hydrolyzovaný kasein</a:t>
            </a:r>
          </a:p>
          <a:p>
            <a:pPr lvl="2"/>
            <a:r>
              <a:rPr lang="cs-CZ" dirty="0"/>
              <a:t>Pomalejší vstřebatelnost (vhodný jako podpora regenerace v delším časovém odstupu od výkonu).</a:t>
            </a:r>
          </a:p>
          <a:p>
            <a:pPr lvl="2"/>
            <a:r>
              <a:rPr lang="cs-CZ" b="1" dirty="0"/>
              <a:t>Podpora regenerace přes noc.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8714233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Vaječná bílkovina</a:t>
            </a:r>
          </a:p>
          <a:p>
            <a:pPr lvl="2"/>
            <a:r>
              <a:rPr lang="cs-CZ" dirty="0"/>
              <a:t>Albumin </a:t>
            </a:r>
            <a:r>
              <a:rPr lang="cs-CZ" b="1" dirty="0"/>
              <a:t>– referenční bílkovina</a:t>
            </a:r>
          </a:p>
          <a:p>
            <a:pPr lvl="2"/>
            <a:r>
              <a:rPr lang="cs-CZ" dirty="0"/>
              <a:t>Vysoká využitelnost, ale pomalejší vstřebatelnost.</a:t>
            </a:r>
          </a:p>
          <a:p>
            <a:pPr lvl="1"/>
            <a:r>
              <a:rPr lang="cs-CZ" dirty="0"/>
              <a:t>Hovězí bílkovina</a:t>
            </a:r>
          </a:p>
          <a:p>
            <a:pPr lvl="2"/>
            <a:r>
              <a:rPr lang="cs-CZ" dirty="0"/>
              <a:t>Není vhodná ve fázi časné regenerace.</a:t>
            </a:r>
          </a:p>
          <a:p>
            <a:pPr lvl="2"/>
            <a:r>
              <a:rPr lang="cs-CZ" dirty="0"/>
              <a:t>Vysoká využitelnost, ale velice náročná na vstřebatelnost.</a:t>
            </a:r>
          </a:p>
          <a:p>
            <a:pPr lvl="2"/>
            <a:r>
              <a:rPr lang="cs-CZ" dirty="0"/>
              <a:t>Ideální formou klasického jídla 1 hod a více po výkonu.</a:t>
            </a:r>
          </a:p>
          <a:p>
            <a:pPr lvl="2"/>
            <a:r>
              <a:rPr lang="cs-CZ" b="1" dirty="0"/>
              <a:t>Vysoký obsah AMK typických pro pojivovou tkáň.</a:t>
            </a:r>
          </a:p>
          <a:p>
            <a:pPr lvl="1"/>
            <a:r>
              <a:rPr lang="cs-CZ" dirty="0"/>
              <a:t>Kuřecí </a:t>
            </a:r>
            <a:r>
              <a:rPr lang="cs-CZ" dirty="0" err="1"/>
              <a:t>bílovina</a:t>
            </a:r>
            <a:endParaRPr lang="cs-CZ" dirty="0"/>
          </a:p>
          <a:p>
            <a:pPr lvl="2"/>
            <a:r>
              <a:rPr lang="cs-CZ" dirty="0"/>
              <a:t>Vysoká využitelnost, ale opět náročnější na vstřebatelnost.</a:t>
            </a:r>
          </a:p>
          <a:p>
            <a:pPr lvl="2"/>
            <a:r>
              <a:rPr lang="cs-CZ" dirty="0"/>
              <a:t>Forma suplementu je novinkou na trhu.</a:t>
            </a:r>
          </a:p>
          <a:p>
            <a:pPr lvl="2"/>
            <a:r>
              <a:rPr lang="cs-CZ" dirty="0"/>
              <a:t>Příchuť?</a:t>
            </a:r>
          </a:p>
          <a:p>
            <a:pPr lvl="2"/>
            <a:r>
              <a:rPr lang="cs-CZ" dirty="0"/>
              <a:t>Syrovátka X Kuřecí protein</a:t>
            </a:r>
          </a:p>
          <a:p>
            <a:pPr lvl="2"/>
            <a:r>
              <a:rPr lang="cs-CZ" b="1" dirty="0"/>
              <a:t>0,3 </a:t>
            </a:r>
            <a:r>
              <a:rPr lang="cs-CZ" b="1" dirty="0" err="1"/>
              <a:t>kč</a:t>
            </a:r>
            <a:r>
              <a:rPr lang="cs-CZ" b="1" dirty="0"/>
              <a:t>/g X 6 </a:t>
            </a:r>
            <a:r>
              <a:rPr lang="cs-CZ" b="1" dirty="0" err="1"/>
              <a:t>kč</a:t>
            </a:r>
            <a:r>
              <a:rPr lang="cs-CZ" b="1" dirty="0"/>
              <a:t>/g</a:t>
            </a:r>
          </a:p>
          <a:p>
            <a:pPr lvl="2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pic>
        <p:nvPicPr>
          <p:cNvPr id="10" name="Obrázek 9" descr="Obsah obrázku interiér, láhev, vsedě&#10;&#10;Popis vygenerován s vysokou mírou spolehlivosti">
            <a:extLst>
              <a:ext uri="{FF2B5EF4-FFF2-40B4-BE49-F238E27FC236}">
                <a16:creationId xmlns:a16="http://schemas.microsoft.com/office/drawing/2014/main" id="{8D55A33E-C8FE-4E95-93A3-90B526B8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20" y="4355354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765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06CF004A-1722-4234-A0EF-7630CC4B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764704"/>
            <a:ext cx="6457950" cy="54578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DD5853B-E60B-4419-94E0-7B3FE3EEDE89}"/>
              </a:ext>
            </a:extLst>
          </p:cNvPr>
          <p:cNvSpPr/>
          <p:nvPr/>
        </p:nvSpPr>
        <p:spPr>
          <a:xfrm>
            <a:off x="2627784" y="5941889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984AA41-AB61-468C-96BE-4E1710AB5743}"/>
              </a:ext>
            </a:extLst>
          </p:cNvPr>
          <p:cNvSpPr/>
          <p:nvPr/>
        </p:nvSpPr>
        <p:spPr>
          <a:xfrm>
            <a:off x="2623487" y="3429000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8B3F742-4DE6-472F-99A0-878552989246}"/>
              </a:ext>
            </a:extLst>
          </p:cNvPr>
          <p:cNvSpPr/>
          <p:nvPr/>
        </p:nvSpPr>
        <p:spPr>
          <a:xfrm>
            <a:off x="2623487" y="479715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4A1FBEA-95A4-4BEA-B547-D43C4AA85098}"/>
              </a:ext>
            </a:extLst>
          </p:cNvPr>
          <p:cNvCxnSpPr/>
          <p:nvPr/>
        </p:nvCxnSpPr>
        <p:spPr>
          <a:xfrm>
            <a:off x="3775615" y="364502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73452EA-1DA2-479D-AAB5-42FE2AAA6559}"/>
              </a:ext>
            </a:extLst>
          </p:cNvPr>
          <p:cNvCxnSpPr/>
          <p:nvPr/>
        </p:nvCxnSpPr>
        <p:spPr>
          <a:xfrm>
            <a:off x="3741455" y="5013176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20FC8C18-F3DF-417F-80FC-839A41CCA792}"/>
              </a:ext>
            </a:extLst>
          </p:cNvPr>
          <p:cNvCxnSpPr/>
          <p:nvPr/>
        </p:nvCxnSpPr>
        <p:spPr>
          <a:xfrm>
            <a:off x="3741455" y="6165304"/>
            <a:ext cx="5188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F39F83-E6D2-439F-A78D-0F95FDCCFE88}"/>
              </a:ext>
            </a:extLst>
          </p:cNvPr>
          <p:cNvSpPr txBox="1"/>
          <p:nvPr/>
        </p:nvSpPr>
        <p:spPr>
          <a:xfrm rot="20410139">
            <a:off x="4539429" y="4010064"/>
            <a:ext cx="4197303" cy="64633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Aminokyseliny typické pro pojivovou tkáň </a:t>
            </a:r>
          </a:p>
          <a:p>
            <a:r>
              <a:rPr lang="cs-CZ" dirty="0"/>
              <a:t>– chrupavky, šlachy a vazy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4C3EC3A-0C3F-42EC-9367-E092E68E1F36}"/>
              </a:ext>
            </a:extLst>
          </p:cNvPr>
          <p:cNvSpPr txBox="1"/>
          <p:nvPr/>
        </p:nvSpPr>
        <p:spPr>
          <a:xfrm>
            <a:off x="-23036" y="6669360"/>
            <a:ext cx="8988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Zdroj: </a:t>
            </a:r>
            <a:r>
              <a:rPr lang="cs-CZ" sz="10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Detzel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(2016) -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Comparison of the Amino Acid and Peptide Composition and Postprandial Response of Beef, Chicken, and Whey Protein Nutritional Preparations</a:t>
            </a:r>
            <a:r>
              <a:rPr lang="cs-CZ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26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8572D-1802-478F-BF82-6DF0E162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2555775" cy="4860913"/>
          </a:xfrm>
        </p:spPr>
        <p:txBody>
          <a:bodyPr anchor="t">
            <a:normAutofit/>
          </a:bodyPr>
          <a:lstStyle/>
          <a:p>
            <a:r>
              <a:rPr lang="cs-CZ" sz="2800" dirty="0"/>
              <a:t>Kategorizace a charakteristika vybraných DS jakožto součást sportovní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Proteinové přípravky</a:t>
            </a:r>
          </a:p>
          <a:p>
            <a:pPr lvl="1"/>
            <a:r>
              <a:rPr lang="cs-CZ" dirty="0"/>
              <a:t>Rostlinné bílkoviny</a:t>
            </a:r>
          </a:p>
          <a:p>
            <a:pPr lvl="2"/>
            <a:r>
              <a:rPr lang="cs-CZ" dirty="0"/>
              <a:t>Nejlepší variantou je </a:t>
            </a:r>
            <a:r>
              <a:rPr lang="cs-CZ" b="1" dirty="0"/>
              <a:t>sójový a konopný protein </a:t>
            </a:r>
            <a:r>
              <a:rPr lang="cs-CZ" dirty="0"/>
              <a:t>u nichž je doporučována dávka až 40 g</a:t>
            </a:r>
          </a:p>
          <a:p>
            <a:pPr lvl="2"/>
            <a:r>
              <a:rPr lang="cs-CZ" dirty="0"/>
              <a:t>Nicméně ani v dávce 40 g se neprokázala taková využitelnost a vstřebatelnost jako u syrovátky.</a:t>
            </a:r>
          </a:p>
          <a:p>
            <a:pPr lvl="2"/>
            <a:endParaRPr lang="cs-CZ" dirty="0"/>
          </a:p>
          <a:p>
            <a:r>
              <a:rPr lang="cs-CZ" dirty="0"/>
              <a:t>Výzkumy poukazují na vhodnost kombinovat bílkoviny v podpoře proteosyntézy:</a:t>
            </a:r>
          </a:p>
          <a:p>
            <a:pPr marL="0" indent="0">
              <a:buNone/>
            </a:pPr>
            <a:r>
              <a:rPr lang="cs-CZ" sz="1300" dirty="0" err="1"/>
              <a:t>Butteiger</a:t>
            </a:r>
            <a:r>
              <a:rPr lang="cs-CZ" sz="1300" dirty="0"/>
              <a:t>, D., Cope, M., </a:t>
            </a:r>
            <a:r>
              <a:rPr lang="cs-CZ" sz="1300" dirty="0" err="1"/>
              <a:t>Liu</a:t>
            </a:r>
            <a:r>
              <a:rPr lang="cs-CZ" sz="1300" dirty="0"/>
              <a:t>, P., </a:t>
            </a:r>
            <a:r>
              <a:rPr lang="cs-CZ" sz="1300" dirty="0" err="1"/>
              <a:t>Mukherjea</a:t>
            </a:r>
            <a:r>
              <a:rPr lang="cs-CZ" sz="1300" dirty="0"/>
              <a:t>, R., </a:t>
            </a:r>
            <a:r>
              <a:rPr lang="cs-CZ" sz="1300" dirty="0" err="1"/>
              <a:t>Volpi</a:t>
            </a:r>
            <a:r>
              <a:rPr lang="cs-CZ" sz="1300" dirty="0"/>
              <a:t>, E., </a:t>
            </a:r>
            <a:r>
              <a:rPr lang="cs-CZ" sz="1300" dirty="0" err="1"/>
              <a:t>Rasmussen</a:t>
            </a:r>
            <a:r>
              <a:rPr lang="cs-CZ" sz="1300" dirty="0"/>
              <a:t>, B., &amp;  Krul,  E.  (2013).  A  </a:t>
            </a:r>
            <a:r>
              <a:rPr lang="cs-CZ" sz="1300" dirty="0" err="1"/>
              <a:t>soy</a:t>
            </a:r>
            <a:r>
              <a:rPr lang="cs-CZ" sz="1300" dirty="0"/>
              <a:t>,  </a:t>
            </a:r>
            <a:r>
              <a:rPr lang="cs-CZ" sz="1300" dirty="0" err="1"/>
              <a:t>whey</a:t>
            </a:r>
            <a:r>
              <a:rPr lang="cs-CZ" sz="1300" dirty="0"/>
              <a:t>  and  </a:t>
            </a:r>
            <a:r>
              <a:rPr lang="cs-CZ" sz="1300" dirty="0" err="1"/>
              <a:t>caseinate</a:t>
            </a:r>
            <a:r>
              <a:rPr lang="cs-CZ" sz="1300" dirty="0"/>
              <a:t>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extends</a:t>
            </a:r>
            <a:r>
              <a:rPr lang="cs-CZ" sz="1300" dirty="0"/>
              <a:t>  </a:t>
            </a:r>
            <a:r>
              <a:rPr lang="cs-CZ" sz="1300" dirty="0" err="1"/>
              <a:t>postprandial</a:t>
            </a:r>
            <a:r>
              <a:rPr lang="cs-CZ" sz="1300" dirty="0"/>
              <a:t> 56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 in rats1,2. </a:t>
            </a:r>
            <a:r>
              <a:rPr lang="cs-CZ" sz="1300" dirty="0" err="1"/>
              <a:t>Clinical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 (Edinburgh, Scotland).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 M.  J.,  </a:t>
            </a:r>
            <a:r>
              <a:rPr lang="cs-CZ" sz="1300" dirty="0" err="1"/>
              <a:t>Timmerman</a:t>
            </a:r>
            <a:r>
              <a:rPr lang="cs-CZ" sz="1300" dirty="0"/>
              <a:t>, K.  L.,  ...  </a:t>
            </a:r>
            <a:r>
              <a:rPr lang="cs-CZ" sz="1300" dirty="0" err="1"/>
              <a:t>Rasmussen</a:t>
            </a:r>
            <a:r>
              <a:rPr lang="cs-CZ" sz="1300" dirty="0"/>
              <a:t>,  B.  B.  (2013). Protein  </a:t>
            </a:r>
            <a:r>
              <a:rPr lang="cs-CZ" sz="1300" dirty="0" err="1"/>
              <a:t>blend</a:t>
            </a:r>
            <a:r>
              <a:rPr lang="cs-CZ" sz="1300" dirty="0"/>
              <a:t>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following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 </a:t>
            </a:r>
            <a:r>
              <a:rPr lang="cs-CZ" sz="1300" dirty="0" err="1"/>
              <a:t>promotes</a:t>
            </a:r>
            <a:r>
              <a:rPr lang="cs-CZ" sz="1300" dirty="0"/>
              <a:t>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 protein </a:t>
            </a:r>
            <a:r>
              <a:rPr lang="cs-CZ" sz="1300" dirty="0" err="1"/>
              <a:t>synthesis</a:t>
            </a:r>
            <a:r>
              <a:rPr lang="cs-CZ" sz="1300" dirty="0"/>
              <a:t>. </a:t>
            </a:r>
            <a:r>
              <a:rPr lang="cs-CZ" sz="1300" dirty="0" err="1"/>
              <a:t>The</a:t>
            </a:r>
            <a:r>
              <a:rPr lang="cs-CZ" sz="1300" dirty="0"/>
              <a:t>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Nutrition</a:t>
            </a:r>
            <a:r>
              <a:rPr lang="cs-CZ" sz="1300" dirty="0"/>
              <a:t>. </a:t>
            </a:r>
          </a:p>
          <a:p>
            <a:pPr marL="0" indent="0">
              <a:buNone/>
            </a:pPr>
            <a:r>
              <a:rPr lang="cs-CZ" sz="1300" dirty="0" err="1"/>
              <a:t>Reidy</a:t>
            </a:r>
            <a:r>
              <a:rPr lang="cs-CZ" sz="1300" dirty="0"/>
              <a:t>,  P.  T.,  </a:t>
            </a:r>
            <a:r>
              <a:rPr lang="cs-CZ" sz="1300" dirty="0" err="1"/>
              <a:t>Walker</a:t>
            </a:r>
            <a:r>
              <a:rPr lang="cs-CZ" sz="1300" dirty="0"/>
              <a:t>,  D.  K.,  </a:t>
            </a:r>
            <a:r>
              <a:rPr lang="cs-CZ" sz="1300" dirty="0" err="1"/>
              <a:t>Dickinson</a:t>
            </a:r>
            <a:r>
              <a:rPr lang="cs-CZ" sz="1300" dirty="0"/>
              <a:t>,  J.  M.,  </a:t>
            </a:r>
            <a:r>
              <a:rPr lang="cs-CZ" sz="1300" dirty="0" err="1"/>
              <a:t>Gundermann</a:t>
            </a:r>
            <a:r>
              <a:rPr lang="cs-CZ" sz="1300" dirty="0"/>
              <a:t>,  D.  M., Drummond, M. J., </a:t>
            </a:r>
            <a:r>
              <a:rPr lang="cs-CZ" sz="1300" dirty="0" err="1"/>
              <a:t>Timmerman</a:t>
            </a:r>
            <a:r>
              <a:rPr lang="cs-CZ" sz="1300" dirty="0"/>
              <a:t>, K. L., ... </a:t>
            </a:r>
            <a:r>
              <a:rPr lang="cs-CZ" sz="1300" dirty="0" err="1"/>
              <a:t>Rasmussen</a:t>
            </a:r>
            <a:r>
              <a:rPr lang="cs-CZ" sz="1300" dirty="0"/>
              <a:t>, B. B. (2014). </a:t>
            </a:r>
            <a:r>
              <a:rPr lang="cs-CZ" sz="1300" dirty="0" err="1"/>
              <a:t>Soy-dairy</a:t>
            </a:r>
            <a:r>
              <a:rPr lang="cs-CZ" sz="1300" dirty="0"/>
              <a:t>  protein  </a:t>
            </a:r>
            <a:r>
              <a:rPr lang="cs-CZ" sz="1300" dirty="0" err="1"/>
              <a:t>blend</a:t>
            </a:r>
            <a:r>
              <a:rPr lang="cs-CZ" sz="1300" dirty="0"/>
              <a:t>  and  </a:t>
            </a:r>
            <a:r>
              <a:rPr lang="cs-CZ" sz="1300" dirty="0" err="1"/>
              <a:t>whey</a:t>
            </a:r>
            <a:r>
              <a:rPr lang="cs-CZ" sz="1300" dirty="0"/>
              <a:t>  protein  </a:t>
            </a:r>
            <a:r>
              <a:rPr lang="cs-CZ" sz="1300" dirty="0" err="1"/>
              <a:t>ingestion</a:t>
            </a:r>
            <a:r>
              <a:rPr lang="cs-CZ" sz="1300" dirty="0"/>
              <a:t>  </a:t>
            </a:r>
            <a:r>
              <a:rPr lang="cs-CZ" sz="1300" dirty="0" err="1"/>
              <a:t>after</a:t>
            </a:r>
            <a:r>
              <a:rPr lang="cs-CZ" sz="1300" dirty="0"/>
              <a:t>  </a:t>
            </a:r>
            <a:r>
              <a:rPr lang="cs-CZ" sz="1300" dirty="0" err="1"/>
              <a:t>resistance</a:t>
            </a:r>
            <a:r>
              <a:rPr lang="cs-CZ" sz="1300" dirty="0"/>
              <a:t>  </a:t>
            </a:r>
            <a:r>
              <a:rPr lang="cs-CZ" sz="1300" dirty="0" err="1"/>
              <a:t>exercise</a:t>
            </a:r>
            <a:r>
              <a:rPr lang="cs-CZ" sz="1300" dirty="0"/>
              <a:t> </a:t>
            </a:r>
            <a:r>
              <a:rPr lang="cs-CZ" sz="1300" dirty="0" err="1"/>
              <a:t>increases</a:t>
            </a:r>
            <a:r>
              <a:rPr lang="cs-CZ" sz="1300" dirty="0"/>
              <a:t>   </a:t>
            </a:r>
            <a:r>
              <a:rPr lang="cs-CZ" sz="1300" dirty="0" err="1"/>
              <a:t>amino</a:t>
            </a:r>
            <a:r>
              <a:rPr lang="cs-CZ" sz="1300" dirty="0"/>
              <a:t>   acid   transport   and   </a:t>
            </a:r>
            <a:r>
              <a:rPr lang="cs-CZ" sz="1300" dirty="0" err="1"/>
              <a:t>transporter</a:t>
            </a:r>
            <a:r>
              <a:rPr lang="cs-CZ" sz="1300" dirty="0"/>
              <a:t>   </a:t>
            </a:r>
            <a:r>
              <a:rPr lang="cs-CZ" sz="1300" dirty="0" err="1"/>
              <a:t>expression</a:t>
            </a:r>
            <a:r>
              <a:rPr lang="cs-CZ" sz="1300" dirty="0"/>
              <a:t>   in   </a:t>
            </a:r>
            <a:r>
              <a:rPr lang="cs-CZ" sz="1300" dirty="0" err="1"/>
              <a:t>human</a:t>
            </a:r>
            <a:r>
              <a:rPr lang="cs-CZ" sz="1300" dirty="0"/>
              <a:t> </a:t>
            </a:r>
            <a:r>
              <a:rPr lang="cs-CZ" sz="1300" dirty="0" err="1"/>
              <a:t>skeletal</a:t>
            </a:r>
            <a:r>
              <a:rPr lang="cs-CZ" sz="1300" dirty="0"/>
              <a:t> </a:t>
            </a:r>
            <a:r>
              <a:rPr lang="cs-CZ" sz="1300" dirty="0" err="1"/>
              <a:t>muscle</a:t>
            </a:r>
            <a:r>
              <a:rPr lang="cs-CZ" sz="1300" dirty="0"/>
              <a:t>. </a:t>
            </a:r>
            <a:r>
              <a:rPr lang="cs-CZ" sz="1300" dirty="0" err="1"/>
              <a:t>Journal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Applied</a:t>
            </a:r>
            <a:r>
              <a:rPr lang="cs-CZ" sz="1300" dirty="0"/>
              <a:t> </a:t>
            </a:r>
            <a:r>
              <a:rPr lang="cs-CZ" sz="1300" dirty="0" err="1"/>
              <a:t>Physiology</a:t>
            </a:r>
            <a:r>
              <a:rPr lang="cs-CZ" sz="1300" dirty="0"/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660B95-1FE5-4B52-B658-D27C985D9F3D}"/>
              </a:ext>
            </a:extLst>
          </p:cNvPr>
          <p:cNvSpPr txBox="1">
            <a:spLocks/>
          </p:cNvSpPr>
          <p:nvPr/>
        </p:nvSpPr>
        <p:spPr>
          <a:xfrm>
            <a:off x="144016" y="116632"/>
            <a:ext cx="8820472" cy="496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40BAD2"/>
                </a:solidFill>
              </a:rPr>
              <a:t>Sportovní potraviny</a:t>
            </a:r>
          </a:p>
          <a:p>
            <a:pPr algn="ctr"/>
            <a:r>
              <a:rPr lang="cs-CZ" sz="1400" dirty="0">
                <a:solidFill>
                  <a:srgbClr val="40BAD2"/>
                </a:solidFill>
              </a:rPr>
              <a:t>Bílkovinové doplňky a EAK</a:t>
            </a:r>
          </a:p>
        </p:txBody>
      </p:sp>
    </p:spTree>
    <p:extLst>
      <p:ext uri="{BB962C8B-B14F-4D97-AF65-F5344CB8AC3E}">
        <p14:creationId xmlns:p14="http://schemas.microsoft.com/office/powerpoint/2010/main" val="2123174227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Citáty">
  <a:themeElements>
    <a:clrScheme name="Vlastní 1">
      <a:dk1>
        <a:sysClr val="windowText" lastClr="000000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1019</TotalTime>
  <Words>2933</Words>
  <Application>Microsoft Office PowerPoint</Application>
  <PresentationFormat>Předvádění na obrazovce (4:3)</PresentationFormat>
  <Paragraphs>408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Corbel</vt:lpstr>
      <vt:lpstr>Corbel (Základní text)</vt:lpstr>
      <vt:lpstr>Trebuchet MS</vt:lpstr>
      <vt:lpstr>Wingdings 2</vt:lpstr>
      <vt:lpstr>Rámeček</vt:lpstr>
      <vt:lpstr>1_Citáty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Suplementace dle typu zatížení Silové a rychlostní výkony</vt:lpstr>
      <vt:lpstr>Suplementace dle typu zatížení Vytrvalostní výkony</vt:lpstr>
      <vt:lpstr>Výživa během vytrvalostního výkonu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Dietní nitráty  (Šťáva z červené řepy)</vt:lpstr>
      <vt:lpstr>Kategorizace a charakteristika vybraných DS jakožto součást sportovní výživy</vt:lpstr>
      <vt:lpstr>Kategorizace a charakteristika vybraných DS jakožto součást sportovní výživy</vt:lpstr>
      <vt:lpstr>Prezentace aplikace PowerPoint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Kategorizace a charakteristika vybraných DS jakožto součást sportovní výživy</vt:lpstr>
      <vt:lpstr>„Doplňky stravy jsou pouze doplňkem, nikoli náhradou.“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kategorie A dle AIS v plavání</dc:title>
  <dc:creator>Tommy</dc:creator>
  <cp:lastModifiedBy>Tomáš Hlinský</cp:lastModifiedBy>
  <cp:revision>118</cp:revision>
  <dcterms:created xsi:type="dcterms:W3CDTF">2016-03-20T08:59:52Z</dcterms:created>
  <dcterms:modified xsi:type="dcterms:W3CDTF">2019-04-17T10:20:13Z</dcterms:modified>
</cp:coreProperties>
</file>