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6" r:id="rId5"/>
    <p:sldId id="267" r:id="rId6"/>
    <p:sldId id="268" r:id="rId7"/>
    <p:sldId id="259" r:id="rId8"/>
    <p:sldId id="262" r:id="rId9"/>
    <p:sldId id="263" r:id="rId10"/>
    <p:sldId id="269" r:id="rId11"/>
    <p:sldId id="270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VrowGb1V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8&amp;v=44131f42dB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548m4LbS4A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fyzioterapie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879838" cy="861420"/>
          </a:xfrm>
        </p:spPr>
        <p:txBody>
          <a:bodyPr>
            <a:normAutofit/>
          </a:bodyPr>
          <a:lstStyle/>
          <a:p>
            <a:r>
              <a:rPr lang="cs-CZ" dirty="0"/>
              <a:t>Fyzioterapie											</a:t>
            </a:r>
            <a:r>
              <a:rPr lang="cs-CZ" dirty="0" smtClean="0"/>
              <a:t>Klára </a:t>
            </a:r>
            <a:r>
              <a:rPr lang="cs-CZ" dirty="0"/>
              <a:t>Šoltés Mertová</a:t>
            </a:r>
            <a:br>
              <a:rPr lang="cs-CZ" dirty="0"/>
            </a:br>
            <a:r>
              <a:rPr lang="cs-CZ" dirty="0"/>
              <a:t>FSPS, muni											</a:t>
            </a:r>
            <a:r>
              <a:rPr lang="cs-CZ" dirty="0" smtClean="0"/>
              <a:t>	</a:t>
            </a:r>
            <a:r>
              <a:rPr lang="cs-CZ" cap="none" dirty="0" smtClean="0"/>
              <a:t>380423@mail.muni.cz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06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Biofeedback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Zaveden pojem v RHO 1969 v Kalifornii</a:t>
            </a:r>
          </a:p>
          <a:p>
            <a:r>
              <a:rPr lang="cs-CZ" dirty="0" smtClean="0"/>
              <a:t>„zpětná vazba“ </a:t>
            </a:r>
          </a:p>
          <a:p>
            <a:r>
              <a:rPr lang="cs-CZ" dirty="0" smtClean="0"/>
              <a:t>Vnímatelné signály akustické nebo vizuelní</a:t>
            </a:r>
          </a:p>
          <a:p>
            <a:r>
              <a:rPr lang="cs-CZ" dirty="0" smtClean="0"/>
              <a:t>Kontrola nevědomých fcí., autonomních tělesných fcí. A ztracených tělesných funkcí</a:t>
            </a:r>
          </a:p>
          <a:p>
            <a:r>
              <a:rPr lang="cs-CZ" dirty="0" smtClean="0"/>
              <a:t>„reprogramování“ mozku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www.youtube.com/watch?v=3zVrowGb1VM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49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Alexandrova technika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Australský herec a recitátor Frederick Matthias ALEXANDER</a:t>
            </a:r>
          </a:p>
          <a:p>
            <a:r>
              <a:rPr lang="cs-CZ" dirty="0" smtClean="0"/>
              <a:t>Přírodně-vědecký koncept</a:t>
            </a:r>
          </a:p>
          <a:p>
            <a:r>
              <a:rPr lang="cs-CZ" dirty="0" smtClean="0"/>
              <a:t>Vychází z postavení hlavy oproti trupu a funkčních schopností vnitřních org.</a:t>
            </a:r>
            <a:endParaRPr lang="cs-CZ" dirty="0"/>
          </a:p>
        </p:txBody>
      </p:sp>
      <p:pic>
        <p:nvPicPr>
          <p:cNvPr id="2050" name="Picture 2" descr="VÃ½sledek obrÃ¡zku pro alexandrova techni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66" y="2060575"/>
            <a:ext cx="5334142" cy="35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0453" y="5625439"/>
            <a:ext cx="31710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http://www.alexandrovatechnikapraha.com/</a:t>
            </a:r>
          </a:p>
        </p:txBody>
      </p:sp>
    </p:spTree>
    <p:extLst>
      <p:ext uri="{BB962C8B-B14F-4D97-AF65-F5344CB8AC3E}">
        <p14:creationId xmlns:p14="http://schemas.microsoft.com/office/powerpoint/2010/main" val="321868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Dornova metoda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Dieter Dorn</a:t>
            </a:r>
          </a:p>
          <a:p>
            <a:r>
              <a:rPr lang="cs-CZ" dirty="0" smtClean="0"/>
              <a:t>Jemná manuální terapie</a:t>
            </a:r>
          </a:p>
          <a:p>
            <a:r>
              <a:rPr lang="cs-CZ" dirty="0" smtClean="0"/>
              <a:t>Využivá jemného tlaku </a:t>
            </a:r>
          </a:p>
          <a:p>
            <a:r>
              <a:rPr lang="cs-CZ" dirty="0" smtClean="0"/>
              <a:t>Náprava daných struktur za pomocí pohybu</a:t>
            </a:r>
            <a:endParaRPr lang="cs-CZ" dirty="0"/>
          </a:p>
        </p:txBody>
      </p:sp>
      <p:pic>
        <p:nvPicPr>
          <p:cNvPr id="3074" name="Picture 2" descr="VÃ½sledek obrÃ¡zku pro dornova meto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1" y="1853248"/>
            <a:ext cx="5567507" cy="37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20681" y="5610007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http://www.dogopedie.cz/clanek/dornova-metoda-pro-psy</a:t>
            </a:r>
          </a:p>
        </p:txBody>
      </p:sp>
    </p:spTree>
    <p:extLst>
      <p:ext uri="{BB962C8B-B14F-4D97-AF65-F5344CB8AC3E}">
        <p14:creationId xmlns:p14="http://schemas.microsoft.com/office/powerpoint/2010/main" val="93349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Bazální 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0" y="1827862"/>
            <a:ext cx="7231805" cy="4832997"/>
          </a:xfrm>
        </p:spPr>
        <p:txBody>
          <a:bodyPr>
            <a:normAutofit/>
          </a:bodyPr>
          <a:lstStyle/>
          <a:p>
            <a:r>
              <a:rPr lang="cs-CZ" dirty="0"/>
              <a:t>Bazální stimulace® je vědecký pedagogicko-ošetřovatelský koncept podporující vnímání, komunikaci a pohybové schopnosti člověka</a:t>
            </a:r>
            <a:r>
              <a:rPr lang="cs-CZ" dirty="0" smtClean="0"/>
              <a:t>.</a:t>
            </a:r>
          </a:p>
          <a:p>
            <a:r>
              <a:rPr lang="cs-CZ" dirty="0"/>
              <a:t>Předpokladem </a:t>
            </a:r>
            <a:r>
              <a:rPr lang="cs-CZ" dirty="0" smtClean="0"/>
              <a:t>je </a:t>
            </a:r>
            <a:r>
              <a:rPr lang="cs-CZ" dirty="0"/>
              <a:t>práce s autobiografií </a:t>
            </a:r>
            <a:r>
              <a:rPr lang="cs-CZ" dirty="0" smtClean="0"/>
              <a:t>klienta </a:t>
            </a:r>
          </a:p>
          <a:p>
            <a:r>
              <a:rPr lang="cs-CZ" dirty="0"/>
              <a:t>I</a:t>
            </a:r>
            <a:r>
              <a:rPr lang="cs-CZ" dirty="0" smtClean="0"/>
              <a:t>ntegrace příbuzných </a:t>
            </a:r>
            <a:r>
              <a:rPr lang="cs-CZ" dirty="0"/>
              <a:t>do ošetřovatelského </a:t>
            </a:r>
            <a:r>
              <a:rPr lang="cs-CZ" dirty="0" smtClean="0"/>
              <a:t>procesu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Stimulace 	vnímání </a:t>
            </a:r>
            <a:r>
              <a:rPr lang="cs-CZ" dirty="0"/>
              <a:t>tělesného </a:t>
            </a:r>
            <a:r>
              <a:rPr lang="cs-CZ" dirty="0" smtClean="0"/>
              <a:t>schématu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vestibulární stimulaci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vibrační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taktilně-haptickou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chuťovou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optickou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auditivní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olfaktorickou</a:t>
            </a:r>
            <a:endParaRPr lang="cs-CZ" dirty="0"/>
          </a:p>
        </p:txBody>
      </p:sp>
      <p:pic>
        <p:nvPicPr>
          <p:cNvPr id="1026" name="Picture 2" descr="VÃ½sledek obrÃ¡zku pro bazÃ¡lnÃ­ stimul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37" y="1827862"/>
            <a:ext cx="3150393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80337" y="6028387"/>
            <a:ext cx="32528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http://www.onhb.cz/article.asp?nArticleID=154</a:t>
            </a:r>
          </a:p>
        </p:txBody>
      </p:sp>
    </p:spTree>
    <p:extLst>
      <p:ext uri="{BB962C8B-B14F-4D97-AF65-F5344CB8AC3E}">
        <p14:creationId xmlns:p14="http://schemas.microsoft.com/office/powerpoint/2010/main" val="423076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68" y="339958"/>
            <a:ext cx="8313141" cy="1325563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92914" y="1590732"/>
            <a:ext cx="9964444" cy="45080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PALAŠČÁKOVÁ ŠPRINGROVÁ, Ingrid. Funkce - diagnostika - terapie hlubokého stabilizačního systému. 1. vyd. Čelákovice: Rehaspring, 2010. 67 s. ISBN 9788025477366. info</a:t>
            </a:r>
          </a:p>
          <a:p>
            <a:r>
              <a:rPr lang="cs-CZ" dirty="0"/>
              <a:t>HOLUBÁŘOVÁ, Jiřina a Dagmar PAVLŮ. Proprioceptivní neuromuskulární facilitace. 1. vyd. Praha: Univerzita Karlova v Praze, nakladatelství Karolinum, 2007. 116 s. ISBN 9788024612942. info</a:t>
            </a:r>
          </a:p>
          <a:p>
            <a:r>
              <a:rPr lang="cs-CZ" dirty="0"/>
              <a:t>PAVLŮ, Dagmar. Cvičení s Thera-Bandem se zřetelem ke konceptu dle Brüggera. Vyd. 1. Brno: CERM akademické nakladatelství, 2004. 99 s. ISBN 807204334X. info</a:t>
            </a:r>
          </a:p>
          <a:p>
            <a:r>
              <a:rPr lang="cs-CZ" dirty="0"/>
              <a:t>HAMBRECHT, Katja a Irene GERSTNER-MÜHLECK. Bodytrainer : overball : cvičíme s malým míčem. Translated by Jan Rajmon. Vyd. 1. Praha: Ivo Železný, 2003. 131 s. ISBN 8023738135. info</a:t>
            </a:r>
          </a:p>
          <a:p>
            <a:r>
              <a:rPr lang="cs-CZ" dirty="0"/>
              <a:t>Speciální fyzioterapeutické koncepty a metody. Edited by Dagmar Pavlů. 2. opr. vyd. Brno: Akademické nakladatelství CERM, 2003. 239 s. ISBN 8072043129. info</a:t>
            </a:r>
          </a:p>
          <a:p>
            <a:r>
              <a:rPr lang="cs-CZ" dirty="0"/>
              <a:t>PAVLŮ, Dagmar. Speciální fyzioterapeutické koncepty a metody. 1. vyd. Brno: Akademické nakladatelství CERM, 2002. 239 s. ISBN 8072042661. info</a:t>
            </a:r>
          </a:p>
          <a:p>
            <a:r>
              <a:rPr lang="cs-CZ" dirty="0"/>
              <a:t>ROCK, Carmen-Manuela. Agisticko-excentrické kontrakční postupy k ovlivnění funkčních poruch pohybového aparátu. Translated by Dagmar Pavlů. 1. vyd. Brno: CERM akademické nakladatelství, 2000. 144 s. ISBN 3905407019. info</a:t>
            </a:r>
          </a:p>
        </p:txBody>
      </p:sp>
    </p:spTree>
    <p:extLst>
      <p:ext uri="{BB962C8B-B14F-4D97-AF65-F5344CB8AC3E}">
        <p14:creationId xmlns:p14="http://schemas.microsoft.com/office/powerpoint/2010/main" val="32297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Diagnosticko-terapeutický koncept</a:t>
            </a:r>
          </a:p>
          <a:p>
            <a:r>
              <a:rPr lang="cs-CZ" dirty="0" smtClean="0"/>
              <a:t>Ideální vývoj CNS predikuje ideální hybnost</a:t>
            </a:r>
          </a:p>
          <a:p>
            <a:r>
              <a:rPr lang="cs-CZ" dirty="0" smtClean="0"/>
              <a:t>Fyziologická norma pro pohyb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5020888"/>
            <a:ext cx="3273376" cy="853064"/>
          </a:xfrm>
        </p:spPr>
        <p:txBody>
          <a:bodyPr/>
          <a:lstStyle/>
          <a:p>
            <a:r>
              <a:rPr lang="cs-CZ" dirty="0" smtClean="0"/>
              <a:t>„PRAŽSKÁ ŠKOLA“</a:t>
            </a:r>
            <a:endParaRPr lang="cs-CZ" dirty="0"/>
          </a:p>
        </p:txBody>
      </p:sp>
      <p:pic>
        <p:nvPicPr>
          <p:cNvPr id="1026" name="Picture 2" descr="VÃ½sledek obrÃ¡zku pro dynamickÃ¡ neuromuskulÃ¡rnÃ­ stabiliz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02" y="2527273"/>
            <a:ext cx="3635838" cy="37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2226" y="6256337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https://www.fyziosportys.cz/l/veronika-peterkova-absolvovala-kurz-dynamicke-neuromuskularni-stabilizace-pod-odbornou-garanci-prof-kolare/</a:t>
            </a:r>
          </a:p>
        </p:txBody>
      </p:sp>
    </p:spTree>
    <p:extLst>
      <p:ext uri="{BB962C8B-B14F-4D97-AF65-F5344CB8AC3E}">
        <p14:creationId xmlns:p14="http://schemas.microsoft.com/office/powerpoint/2010/main" val="20262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prof. MUDr. Karel Lewit, DrSc. 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VÃ½sledek obrÃ¡zku pro PROF. MUDR. KAREL LEWIT DRSC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22" y="1495096"/>
            <a:ext cx="3825548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9722" y="5829199"/>
            <a:ext cx="3825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https://www.prolekare.cz/casopisy/rehabilitace-fyzikalni-lekarstvi/2015-1/opustil-nas-prof-mudr-karel-lewit-drsc-25-4-1916-3-10-2014-51516</a:t>
            </a:r>
          </a:p>
        </p:txBody>
      </p:sp>
    </p:spTree>
    <p:extLst>
      <p:ext uri="{BB962C8B-B14F-4D97-AF65-F5344CB8AC3E}">
        <p14:creationId xmlns:p14="http://schemas.microsoft.com/office/powerpoint/2010/main" val="15500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prof. </a:t>
            </a:r>
            <a:r>
              <a:rPr lang="cs-CZ" cap="all" dirty="0" smtClean="0"/>
              <a:t>MUD</a:t>
            </a:r>
            <a:r>
              <a:rPr lang="cs-CZ" dirty="0" smtClean="0"/>
              <a:t>r. Václav Vojta </a:t>
            </a:r>
            <a:r>
              <a:rPr lang="cs-CZ" cap="all" dirty="0" smtClean="0"/>
              <a:t>D</a:t>
            </a:r>
            <a:r>
              <a:rPr lang="cs-CZ" dirty="0" smtClean="0"/>
              <a:t>r</a:t>
            </a:r>
            <a:r>
              <a:rPr lang="cs-CZ" cap="all" dirty="0" smtClean="0"/>
              <a:t>S</a:t>
            </a:r>
            <a:r>
              <a:rPr lang="cs-CZ" dirty="0" smtClean="0"/>
              <a:t>c</a:t>
            </a:r>
            <a:r>
              <a:rPr lang="cs-CZ" cap="all" dirty="0" smtClean="0"/>
              <a:t>.</a:t>
            </a:r>
            <a:r>
              <a:rPr lang="cs-CZ" cap="all" dirty="0"/>
              <a:t/>
            </a:r>
            <a:br>
              <a:rPr lang="cs-CZ" cap="all" dirty="0"/>
            </a:br>
            <a:endParaRPr lang="cs-CZ" dirty="0"/>
          </a:p>
        </p:txBody>
      </p:sp>
      <p:pic>
        <p:nvPicPr>
          <p:cNvPr id="2050" name="Picture 2" descr="VÃ½sledek obrÃ¡zku pro PROF. MUDR. VÃCLAV VOJTA DRSC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32" y="1420985"/>
            <a:ext cx="3087986" cy="4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4432" y="6103907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https://www.serialzone.cz/osobnost/vaclav-vojta/vyroky/</a:t>
            </a:r>
          </a:p>
        </p:txBody>
      </p:sp>
    </p:spTree>
    <p:extLst>
      <p:ext uri="{BB962C8B-B14F-4D97-AF65-F5344CB8AC3E}">
        <p14:creationId xmlns:p14="http://schemas.microsoft.com/office/powerpoint/2010/main" val="397798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doc. MUDr. František Véle, CSc.</a:t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 descr="VÃ½sledek obrÃ¡zku pro DOC. MUDR. FRANTIÅ EK VÃLE CS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38" y="1473047"/>
            <a:ext cx="3250015" cy="4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7238" y="5909927"/>
            <a:ext cx="3349574" cy="588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https://www.zsf.jcu.cz/cs/zemrel-doc-mudr-frantisek-vele-csc-vyznamny-cesky-neurolog-neurofyziolog-a-pedagog</a:t>
            </a:r>
          </a:p>
        </p:txBody>
      </p:sp>
    </p:spTree>
    <p:extLst>
      <p:ext uri="{BB962C8B-B14F-4D97-AF65-F5344CB8AC3E}">
        <p14:creationId xmlns:p14="http://schemas.microsoft.com/office/powerpoint/2010/main" val="4804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Prof. MUDr. Vladimír Janda, DrSc.</a:t>
            </a:r>
            <a:br>
              <a:rPr lang="pt-BR" dirty="0"/>
            </a:br>
            <a:endParaRPr lang="cs-CZ" dirty="0"/>
          </a:p>
        </p:txBody>
      </p:sp>
      <p:pic>
        <p:nvPicPr>
          <p:cNvPr id="4098" name="Picture 2" descr="VÃ½sledek obrÃ¡zku pro PROF. MUDR. VLADIMÃR JANDA DRSC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4" y="1520739"/>
            <a:ext cx="3072464" cy="44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8228" y="5992790"/>
            <a:ext cx="31011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https://www.prolekare.cz/casopisy/rehabilitace-fyzikalni-lekarstvi/2013-2/prof-mudr-vladimir-janda-drsc-85-vyroci-narozeni-41345</a:t>
            </a:r>
          </a:p>
        </p:txBody>
      </p:sp>
    </p:spTree>
    <p:extLst>
      <p:ext uri="{BB962C8B-B14F-4D97-AF65-F5344CB8AC3E}">
        <p14:creationId xmlns:p14="http://schemas.microsoft.com/office/powerpoint/2010/main" val="98029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Pražská škola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58053" cy="4195481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www.youtube.com/watch?time_continue=8&amp;v=44131f42dBo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Neurodevelopmental Treatment NDT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958508" cy="4195763"/>
          </a:xfrm>
        </p:spPr>
        <p:txBody>
          <a:bodyPr/>
          <a:lstStyle/>
          <a:p>
            <a:r>
              <a:rPr lang="cs-CZ" dirty="0" smtClean="0"/>
              <a:t>Berta Bobath a Dr. Karel Bobath</a:t>
            </a:r>
          </a:p>
          <a:p>
            <a:endParaRPr lang="cs-CZ" dirty="0"/>
          </a:p>
          <a:p>
            <a:r>
              <a:rPr lang="cs-CZ" dirty="0" smtClean="0"/>
              <a:t>Abnormální svalový tonus</a:t>
            </a:r>
          </a:p>
          <a:p>
            <a:r>
              <a:rPr lang="cs-CZ" dirty="0" smtClean="0"/>
              <a:t>Přítomnost nižších tonických reflexů</a:t>
            </a:r>
          </a:p>
          <a:p>
            <a:r>
              <a:rPr lang="cs-CZ" dirty="0" smtClean="0"/>
              <a:t>Porucha reciproční inervace</a:t>
            </a:r>
          </a:p>
          <a:p>
            <a:r>
              <a:rPr lang="cs-CZ" dirty="0" smtClean="0"/>
              <a:t>Výskyt asociovaných reakcí</a:t>
            </a:r>
          </a:p>
        </p:txBody>
      </p:sp>
      <p:pic>
        <p:nvPicPr>
          <p:cNvPr id="5122" name="Picture 2" descr="VÃ½sledek obrÃ¡zku pro manÅ¾elÃ© bobatho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76" y="2060574"/>
            <a:ext cx="2633609" cy="36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Feldenkreis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773950" cy="4195763"/>
          </a:xfrm>
        </p:spPr>
        <p:txBody>
          <a:bodyPr/>
          <a:lstStyle/>
          <a:p>
            <a:r>
              <a:rPr lang="cs-CZ" dirty="0" smtClean="0"/>
              <a:t>Psychosomatickým přístupem</a:t>
            </a:r>
          </a:p>
          <a:p>
            <a:r>
              <a:rPr lang="cs-CZ" dirty="0" smtClean="0"/>
              <a:t>Primárním prostředkem UČENÍ</a:t>
            </a:r>
          </a:p>
          <a:p>
            <a:r>
              <a:rPr lang="cs-CZ" dirty="0" smtClean="0"/>
              <a:t>Předpoklad NS a transformace zažitých vzorců</a:t>
            </a:r>
          </a:p>
          <a:p>
            <a:r>
              <a:rPr lang="cs-CZ" dirty="0" smtClean="0"/>
              <a:t>Znovu vytváří zkušenosti s pohybem</a:t>
            </a:r>
          </a:p>
          <a:p>
            <a:r>
              <a:rPr lang="cs-CZ" dirty="0" smtClean="0"/>
              <a:t>Dvě formy učení: 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kupinové cvičení (Awareness Through Movement)</a:t>
            </a:r>
          </a:p>
          <a:p>
            <a:pPr lvl="2"/>
            <a:r>
              <a:rPr lang="cs-CZ" dirty="0" smtClean="0"/>
              <a:t>Funkční integrace (Functional Integration) – kinestetický dialog</a:t>
            </a:r>
          </a:p>
          <a:p>
            <a:r>
              <a:rPr lang="cs-CZ" dirty="0" smtClean="0"/>
              <a:t>Petra Oswaldová		Feldekreis dech a hlas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https://www.youtube.com/watch?v=548m4LbS4A4</a:t>
            </a:r>
            <a:endParaRPr lang="cs-CZ" dirty="0"/>
          </a:p>
          <a:p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SouvisejÃ­cÃ­ obrÃ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00" y="1525646"/>
            <a:ext cx="3194858" cy="45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2569</TotalTime>
  <Words>486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Úvod do fyzioterapie II</vt:lpstr>
      <vt:lpstr>DNS</vt:lpstr>
      <vt:lpstr>prof. MUDr. Karel Lewit, DrSc.  </vt:lpstr>
      <vt:lpstr>prof. MUDr. Václav Vojta DrSc. </vt:lpstr>
      <vt:lpstr>doc. MUDr. František Véle, CSc. </vt:lpstr>
      <vt:lpstr>Prof. MUDr. Vladimír Janda, DrSc. </vt:lpstr>
      <vt:lpstr>Pražská škola</vt:lpstr>
      <vt:lpstr>Neurodevelopmental Treatment NDT</vt:lpstr>
      <vt:lpstr>Feldenkreis </vt:lpstr>
      <vt:lpstr>Biofeedback</vt:lpstr>
      <vt:lpstr>Alexandrova technika</vt:lpstr>
      <vt:lpstr>Dornova metoda</vt:lpstr>
      <vt:lpstr>Bazální stimulace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fyzioterapie II</dc:title>
  <dc:creator>Klára Mertová</dc:creator>
  <cp:lastModifiedBy>Klára Mertová</cp:lastModifiedBy>
  <cp:revision>19</cp:revision>
  <dcterms:created xsi:type="dcterms:W3CDTF">2019-03-12T07:57:50Z</dcterms:created>
  <dcterms:modified xsi:type="dcterms:W3CDTF">2019-04-28T10:34:18Z</dcterms:modified>
</cp:coreProperties>
</file>