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2" r:id="rId7"/>
    <p:sldId id="264" r:id="rId8"/>
    <p:sldId id="268" r:id="rId9"/>
    <p:sldId id="267" r:id="rId10"/>
    <p:sldId id="263" r:id="rId11"/>
    <p:sldId id="265" r:id="rId12"/>
    <p:sldId id="270" r:id="rId13"/>
    <p:sldId id="26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2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evypustdusi.cz/2018/11/05/relaxacni-techniky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vypustdusi.cz/2018/10/22/jak-na-lepsi-spanek/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rylandarttherapy.org/about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://www.harmonicearth.org/event/gong-meditation-with-alarra_2018-01-25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ennscents.com/holistic-aromatherapy/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hyperlink" Target="https://www.saloniris.com/massage-therapist-softwar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NGqvzUx24Y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aQZyDZwKYY" TargetMode="External"/><Relationship Id="rId4" Type="http://schemas.openxmlformats.org/officeDocument/2006/relationships/hyperlink" Target="https://www.hopefloatsusa.com/flotation-therapy/about-floati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ernoon.com/rick-and-morty-and-the-meaning-of-life-6640df17e263?gi=dda66771c56d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hacare.cz/2019/03/21/autogenni-trenink-at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kasouckova.cz/products/schultzuv-jacobsonuv-autogenni-trenink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smas.cz/knihy/255710/autogenni-trenink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bchod.portal.cz/psychologie/autogenni-trenink-a-autogenni-terapie/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balovytrener.cz/rubriky/clanky/page/6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line.com/edmund-jacobson-relaxation-productivity-b592ce4e7b9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rivetalk.com/progressive-muscle-relaxation/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smas.cz/knihy/255708/progresivni-svalova-relaxace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portprotebe.cz/p/Publikace-Kompenzacni-cviceni-1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card.cz/meditace-vs-prace-zklidnovani-mysli-muze-byt-kontraproduktivni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 do fyzioterapie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9879838" cy="861420"/>
          </a:xfrm>
        </p:spPr>
        <p:txBody>
          <a:bodyPr>
            <a:normAutofit/>
          </a:bodyPr>
          <a:lstStyle/>
          <a:p>
            <a:r>
              <a:rPr lang="cs-CZ" dirty="0"/>
              <a:t>Fyzioterapie											</a:t>
            </a:r>
            <a:r>
              <a:rPr lang="cs-CZ" dirty="0" smtClean="0"/>
              <a:t>Klára </a:t>
            </a:r>
            <a:r>
              <a:rPr lang="cs-CZ" dirty="0"/>
              <a:t>Šoltés Mertová</a:t>
            </a:r>
            <a:br>
              <a:rPr lang="cs-CZ" dirty="0"/>
            </a:br>
            <a:r>
              <a:rPr lang="cs-CZ" dirty="0"/>
              <a:t>FSPS, muni											</a:t>
            </a:r>
            <a:r>
              <a:rPr lang="cs-CZ" dirty="0" smtClean="0"/>
              <a:t>	</a:t>
            </a:r>
            <a:r>
              <a:rPr lang="cs-CZ" cap="none" dirty="0" smtClean="0"/>
              <a:t>380423@mail.muni.cz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106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evypustdusi.cz/wp-content/uploads/2018/11/Relaxa%C4%8Dn%C3%AD-techniky-683x102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9" y="232226"/>
            <a:ext cx="4295263" cy="643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3248" y="6604084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>
                <a:hlinkClick r:id="rId3"/>
              </a:rPr>
              <a:t>http://nevypustdusi.cz/2018/11/05/relaxacni-techniky/</a:t>
            </a:r>
            <a:endParaRPr lang="cs-CZ" sz="1050" dirty="0"/>
          </a:p>
        </p:txBody>
      </p:sp>
      <p:pic>
        <p:nvPicPr>
          <p:cNvPr id="5124" name="Picture 4" descr="http://nevypustdusi.cz/wp-content/uploads/2018/10/jak-na-lepsi-spanek-683x10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976" y="232225"/>
            <a:ext cx="4295263" cy="643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24088" y="6671976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>
                <a:hlinkClick r:id="rId5"/>
              </a:rPr>
              <a:t>http://nevypustdusi.cz/2018/10/22/jak-na-lepsi-spanek/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66253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VÃ½sledek obrÃ¡zku pro massage thera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77" y="4515424"/>
            <a:ext cx="3191474" cy="21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VÃ½sledek obrÃ¡zku pro art thera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05" y="3973201"/>
            <a:ext cx="4612883" cy="269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Ã½sledek obrÃ¡zku pro gong medit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4" t="9878" r="9529" b="5031"/>
          <a:stretch/>
        </p:blipFill>
        <p:spPr bwMode="auto">
          <a:xfrm>
            <a:off x="3867325" y="1248858"/>
            <a:ext cx="4479722" cy="32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techniky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2764013" cy="4381438"/>
          </a:xfrm>
        </p:spPr>
        <p:txBody>
          <a:bodyPr/>
          <a:lstStyle/>
          <a:p>
            <a:r>
              <a:rPr lang="cs-CZ" dirty="0" smtClean="0"/>
              <a:t>Aromaterapie</a:t>
            </a:r>
          </a:p>
          <a:p>
            <a:r>
              <a:rPr lang="cs-CZ" dirty="0" smtClean="0"/>
              <a:t>Arteterapie</a:t>
            </a:r>
          </a:p>
          <a:p>
            <a:r>
              <a:rPr lang="cs-CZ" dirty="0" smtClean="0"/>
              <a:t>Muzikoterapie</a:t>
            </a:r>
          </a:p>
          <a:p>
            <a:r>
              <a:rPr lang="cs-CZ" dirty="0" smtClean="0"/>
              <a:t>Masáže</a:t>
            </a:r>
          </a:p>
          <a:p>
            <a:r>
              <a:rPr lang="cs-CZ" dirty="0" smtClean="0"/>
              <a:t>Wellnes</a:t>
            </a:r>
          </a:p>
          <a:p>
            <a:r>
              <a:rPr lang="cs-CZ" dirty="0" smtClean="0"/>
              <a:t>...</a:t>
            </a:r>
            <a:endParaRPr lang="cs-CZ" dirty="0"/>
          </a:p>
        </p:txBody>
      </p:sp>
      <p:pic>
        <p:nvPicPr>
          <p:cNvPr id="8194" name="Picture 2" descr="VÃ½sledek obrÃ¡zku pro aromathera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388" y="1339442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13388" y="3882617"/>
            <a:ext cx="32271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>
                <a:hlinkClick r:id="rId6"/>
              </a:rPr>
              <a:t>https://jennscents.com/holistic-aromatherapy/</a:t>
            </a:r>
            <a:endParaRPr lang="cs-CZ" sz="1050" dirty="0"/>
          </a:p>
        </p:txBody>
      </p:sp>
      <p:sp>
        <p:nvSpPr>
          <p:cNvPr id="5" name="Rectangle 4"/>
          <p:cNvSpPr/>
          <p:nvPr/>
        </p:nvSpPr>
        <p:spPr>
          <a:xfrm>
            <a:off x="3867325" y="4515424"/>
            <a:ext cx="447972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>
                <a:hlinkClick r:id="rId7"/>
              </a:rPr>
              <a:t>http://www.harmonicearth.org/event/gong-meditation-with-alarra_2018-01-25/</a:t>
            </a:r>
            <a:endParaRPr lang="cs-CZ" sz="1050" dirty="0"/>
          </a:p>
        </p:txBody>
      </p:sp>
      <p:sp>
        <p:nvSpPr>
          <p:cNvPr id="6" name="Rectangle 5"/>
          <p:cNvSpPr/>
          <p:nvPr/>
        </p:nvSpPr>
        <p:spPr>
          <a:xfrm>
            <a:off x="7700750" y="6606961"/>
            <a:ext cx="30524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>
                <a:hlinkClick r:id="rId8"/>
              </a:rPr>
              <a:t>https://www.marylandarttherapy.org/about</a:t>
            </a:r>
            <a:endParaRPr lang="cs-CZ" sz="1050" dirty="0"/>
          </a:p>
        </p:txBody>
      </p:sp>
      <p:sp>
        <p:nvSpPr>
          <p:cNvPr id="7" name="Rectangle 6"/>
          <p:cNvSpPr/>
          <p:nvPr/>
        </p:nvSpPr>
        <p:spPr>
          <a:xfrm>
            <a:off x="3487947" y="6599039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>
                <a:hlinkClick r:id="rId9"/>
              </a:rPr>
              <a:t>https://www.saloniris.com/massage-therapist-software/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41396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atic.wixstatic.com/media/033cee_da77f12537b442da8092e71cb0dfe490~mv2.png/v1/fill/w_690,h_386,al_c,usm_0.66_1.00_0.01/033cee_da77f12537b442da8092e71cb0dfe490~m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72" y="1853248"/>
            <a:ext cx="10405234" cy="58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FLOAT THERAPY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www.youtube.com/watch?v=rNGqvzUx24Y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www.hopefloatsusa.com/flotation-therapy/about-floating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5"/>
              </a:rPr>
              <a:t>https://www.youtube.com/watch?v=BaQZyDZwKYY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320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Ã½sledek obrÃ¡zku pro rick and morty meditat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" y="467118"/>
            <a:ext cx="10315542" cy="57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2972" y="6245433"/>
            <a:ext cx="95438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>
                <a:hlinkClick r:id="rId3"/>
              </a:rPr>
              <a:t>https://hackernoon.com/rick-and-morty-and-the-meaning-of-life-6640df17e263?gi=dda66771c56d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901478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CHINMOY. </a:t>
            </a:r>
            <a:r>
              <a:rPr lang="cs-CZ" i="1" dirty="0"/>
              <a:t>Zahrada duše: ponaučení o žití v míru, štěstí a harmonii</a:t>
            </a:r>
            <a:r>
              <a:rPr lang="cs-CZ" dirty="0"/>
              <a:t>. 3. vyd. Zlín: Madal Bal, 2008. ISBN 978-80-86581-44-6.</a:t>
            </a:r>
            <a:endParaRPr lang="cs-CZ" dirty="0" smtClean="0"/>
          </a:p>
          <a:p>
            <a:r>
              <a:rPr lang="cs-CZ" dirty="0" smtClean="0"/>
              <a:t>Speciální </a:t>
            </a:r>
            <a:r>
              <a:rPr lang="cs-CZ" dirty="0"/>
              <a:t>fyzioterapeutické koncepty a metody. Edited by Dagmar Pavlů. 2. opr. vyd. Brno: Akademické nakladatelství CERM, 2003. 239 s. ISBN 8072043129. info</a:t>
            </a:r>
          </a:p>
          <a:p>
            <a:r>
              <a:rPr lang="cs-CZ" dirty="0"/>
              <a:t>PAVLŮ, Dagmar. Speciální fyzioterapeutické koncepty a metody. 1. vyd. Brno: Akademické nakladatelství CERM, 2002. 239 s. ISBN 8072042661. </a:t>
            </a:r>
            <a:r>
              <a:rPr lang="cs-CZ" dirty="0" smtClean="0"/>
              <a:t>info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20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Ã½sledek obrÃ¡zku pro psychosomat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58" y="2052918"/>
            <a:ext cx="47625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Psychosomatika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010552" cy="4581525"/>
          </a:xfrm>
        </p:spPr>
        <p:txBody>
          <a:bodyPr/>
          <a:lstStyle/>
          <a:p>
            <a:r>
              <a:rPr lang="cs-CZ" dirty="0"/>
              <a:t>Podstatou psychosomatické péče je celostní (holistický) pohled na zdraví člověka. </a:t>
            </a:r>
            <a:endParaRPr lang="cs-CZ" dirty="0" smtClean="0"/>
          </a:p>
          <a:p>
            <a:r>
              <a:rPr lang="cs-CZ" dirty="0" smtClean="0"/>
              <a:t>Zabývá se </a:t>
            </a:r>
            <a:r>
              <a:rPr lang="cs-CZ" dirty="0"/>
              <a:t>souvislostmi mezi stavy </a:t>
            </a:r>
            <a:endParaRPr lang="cs-CZ" dirty="0" smtClean="0"/>
          </a:p>
          <a:p>
            <a:pPr lvl="1"/>
            <a:r>
              <a:rPr lang="cs-CZ" dirty="0" smtClean="0"/>
              <a:t>těla </a:t>
            </a:r>
            <a:r>
              <a:rPr lang="cs-CZ" dirty="0"/>
              <a:t>(soma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duše </a:t>
            </a:r>
            <a:r>
              <a:rPr lang="cs-CZ" dirty="0"/>
              <a:t>(psyché) </a:t>
            </a:r>
          </a:p>
          <a:p>
            <a:pPr lvl="1"/>
            <a:r>
              <a:rPr lang="cs-CZ" dirty="0" smtClean="0"/>
              <a:t>vlivy </a:t>
            </a:r>
            <a:r>
              <a:rPr lang="cs-CZ" dirty="0"/>
              <a:t>životního </a:t>
            </a:r>
            <a:r>
              <a:rPr lang="cs-CZ" dirty="0" smtClean="0"/>
              <a:t>prostředí</a:t>
            </a:r>
          </a:p>
          <a:p>
            <a:r>
              <a:rPr lang="cs-CZ" dirty="0" smtClean="0"/>
              <a:t>Starosti</a:t>
            </a:r>
            <a:r>
              <a:rPr lang="cs-CZ" dirty="0"/>
              <a:t>, s nimiž si hlava neví rady, tělo často řeší nemocí (somatizace</a:t>
            </a:r>
            <a:r>
              <a:rPr lang="cs-CZ" dirty="0" smtClean="0"/>
              <a:t>)</a:t>
            </a:r>
          </a:p>
          <a:p>
            <a:r>
              <a:rPr lang="cs-CZ" dirty="0" smtClean="0"/>
              <a:t>Cílem </a:t>
            </a:r>
            <a:r>
              <a:rPr lang="cs-CZ" dirty="0"/>
              <a:t>léčby je najít zdroj obtíží a obnovit rovnováhu.</a:t>
            </a:r>
          </a:p>
        </p:txBody>
      </p:sp>
    </p:spTree>
    <p:extLst>
      <p:ext uri="{BB962C8B-B14F-4D97-AF65-F5344CB8AC3E}">
        <p14:creationId xmlns:p14="http://schemas.microsoft.com/office/powerpoint/2010/main" val="389399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Autogenní trénink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Johannes </a:t>
            </a:r>
            <a:r>
              <a:rPr lang="de-DE" dirty="0" smtClean="0"/>
              <a:t>Heinrich </a:t>
            </a:r>
            <a:r>
              <a:rPr lang="de-DE" dirty="0"/>
              <a:t>Schultz (1884 – 1970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cs-CZ" dirty="0"/>
              <a:t>Relaxační tréninková psychoterapeutická metoda</a:t>
            </a:r>
            <a:endParaRPr lang="cs-CZ" dirty="0" smtClean="0"/>
          </a:p>
          <a:p>
            <a:r>
              <a:rPr lang="cs-CZ" dirty="0" smtClean="0"/>
              <a:t>Využívá sugesce </a:t>
            </a:r>
          </a:p>
          <a:p>
            <a:r>
              <a:rPr lang="cs-CZ" dirty="0" smtClean="0"/>
              <a:t>Navození </a:t>
            </a:r>
            <a:r>
              <a:rPr lang="cs-CZ" dirty="0"/>
              <a:t>určitých tělesných </a:t>
            </a:r>
            <a:r>
              <a:rPr lang="cs-CZ" dirty="0" smtClean="0"/>
              <a:t>stavů</a:t>
            </a:r>
          </a:p>
          <a:p>
            <a:r>
              <a:rPr lang="cs-CZ" dirty="0" smtClean="0"/>
              <a:t>Cílem = relaxace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287" y="1998007"/>
            <a:ext cx="27051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52287" y="6358219"/>
            <a:ext cx="25642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>
                <a:hlinkClick r:id="rId3"/>
              </a:rPr>
              <a:t>https://rehacare.cz/2019/03/21/autogenni-trenink-at/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244734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 pocitů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tíhy </a:t>
            </a:r>
            <a:r>
              <a:rPr lang="cs-CZ" dirty="0"/>
              <a:t>v končetinách,</a:t>
            </a:r>
          </a:p>
          <a:p>
            <a:r>
              <a:rPr lang="cs-CZ" dirty="0"/>
              <a:t>tepla v končetinách,</a:t>
            </a:r>
          </a:p>
          <a:p>
            <a:r>
              <a:rPr lang="cs-CZ" dirty="0"/>
              <a:t>klidného dechu,</a:t>
            </a:r>
          </a:p>
          <a:p>
            <a:r>
              <a:rPr lang="cs-CZ" dirty="0"/>
              <a:t>pravidelné srdeční činnosti,</a:t>
            </a:r>
          </a:p>
          <a:p>
            <a:r>
              <a:rPr lang="cs-CZ" dirty="0"/>
              <a:t>pocitu tepla v nadbřišku,</a:t>
            </a:r>
          </a:p>
          <a:p>
            <a:r>
              <a:rPr lang="cs-CZ" dirty="0"/>
              <a:t>chladného čela.</a:t>
            </a:r>
          </a:p>
          <a:p>
            <a:endParaRPr lang="cs-CZ" dirty="0"/>
          </a:p>
        </p:txBody>
      </p:sp>
      <p:pic>
        <p:nvPicPr>
          <p:cNvPr id="1026" name="Picture 2" descr="VÃ½sledek obrÃ¡zku pro autogennÃ­ tren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08" y="1605468"/>
            <a:ext cx="4642929" cy="464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06708" y="6248399"/>
            <a:ext cx="46429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>
                <a:hlinkClick r:id="rId3"/>
              </a:rPr>
              <a:t>http://www.monikasouckova.cz/products/schultzuv-jacobsonuv-autogenni-trenink/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291087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obalky.kosmas.cz/ArticleCovers/255/710_b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37" y="334978"/>
            <a:ext cx="4182013" cy="610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60037" y="6458128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>
                <a:hlinkClick r:id="rId3"/>
              </a:rPr>
              <a:t>https://www.kosmas.cz/knihy/255710/autogenni-trenink/</a:t>
            </a:r>
            <a:endParaRPr lang="cs-CZ" sz="1050" dirty="0"/>
          </a:p>
        </p:txBody>
      </p:sp>
      <p:pic>
        <p:nvPicPr>
          <p:cNvPr id="4103" name="Picture 7" descr="VÃ½sledek obrÃ¡zku pro AutogennÃ­ trÃ©nink a autogennÃ­ terapie Veronika VÃ­chovÃ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05" y="334979"/>
            <a:ext cx="4264770" cy="610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9692" y="6442048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>
                <a:hlinkClick r:id="rId5"/>
              </a:rPr>
              <a:t>https://obchod.portal.cz/psychologie/autogenni-trenink-a-autogenni-terapie/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403748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Autogenní trénink se </a:t>
            </a:r>
            <a:r>
              <a:rPr lang="cs-CZ" dirty="0" smtClean="0"/>
              <a:t>používá u: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809216" cy="4280770"/>
          </a:xfrm>
        </p:spPr>
        <p:txBody>
          <a:bodyPr/>
          <a:lstStyle/>
          <a:p>
            <a:r>
              <a:rPr lang="cs-CZ" dirty="0" smtClean="0"/>
              <a:t>Neurózy</a:t>
            </a:r>
          </a:p>
          <a:p>
            <a:r>
              <a:rPr lang="cs-CZ" dirty="0" smtClean="0"/>
              <a:t>Toxikomanie</a:t>
            </a:r>
          </a:p>
          <a:p>
            <a:r>
              <a:rPr lang="cs-CZ" dirty="0"/>
              <a:t>P</a:t>
            </a:r>
            <a:r>
              <a:rPr lang="cs-CZ" dirty="0" smtClean="0"/>
              <a:t>sychosomatické poruchy</a:t>
            </a:r>
          </a:p>
          <a:p>
            <a:r>
              <a:rPr lang="cs-CZ" dirty="0"/>
              <a:t>Z</a:t>
            </a:r>
            <a:r>
              <a:rPr lang="cs-CZ" dirty="0" smtClean="0"/>
              <a:t>ávislosti </a:t>
            </a:r>
            <a:r>
              <a:rPr lang="cs-CZ" dirty="0"/>
              <a:t>na </a:t>
            </a:r>
            <a:r>
              <a:rPr lang="cs-CZ" dirty="0" smtClean="0"/>
              <a:t>drogách</a:t>
            </a:r>
          </a:p>
          <a:p>
            <a:r>
              <a:rPr lang="cs-CZ" dirty="0" smtClean="0"/>
              <a:t>...</a:t>
            </a:r>
          </a:p>
        </p:txBody>
      </p:sp>
      <p:pic>
        <p:nvPicPr>
          <p:cNvPr id="3074" name="Picture 2" descr="VÃ½sledek obrÃ¡zku pro autogennÃ­ tren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91" y="1853248"/>
            <a:ext cx="5012043" cy="39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86591" y="5869864"/>
            <a:ext cx="418610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>
                <a:hlinkClick r:id="rId3"/>
              </a:rPr>
              <a:t>http://www.florbalovytrener.cz/rubriky/clanky/page/6/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88711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Jacobsonova progresivní svalová relaxace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572615" cy="4607941"/>
          </a:xfrm>
        </p:spPr>
        <p:txBody>
          <a:bodyPr/>
          <a:lstStyle/>
          <a:p>
            <a:r>
              <a:rPr lang="cs-CZ" dirty="0" smtClean="0"/>
              <a:t>Americký </a:t>
            </a:r>
            <a:r>
              <a:rPr lang="cs-CZ" dirty="0"/>
              <a:t>lékař a fyziolog Edmund </a:t>
            </a:r>
            <a:r>
              <a:rPr lang="cs-CZ" dirty="0" smtClean="0"/>
              <a:t>Jacobson</a:t>
            </a:r>
          </a:p>
          <a:p>
            <a:r>
              <a:rPr lang="cs-CZ" dirty="0"/>
              <a:t>Podstatou je uvědomovat si a rozlišovat jemné rozdíly v napětí svalů</a:t>
            </a:r>
          </a:p>
        </p:txBody>
      </p:sp>
      <p:pic>
        <p:nvPicPr>
          <p:cNvPr id="7170" name="Picture 2" descr="VÃ½sledek obrÃ¡zku pro Edmund Jacob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340" y="2052918"/>
            <a:ext cx="3250356" cy="415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59340" y="6245361"/>
            <a:ext cx="32503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>
                <a:hlinkClick r:id="rId3"/>
              </a:rPr>
              <a:t>https://timeline.com/edmund-jacobson-relaxation-productivity-b592ce4e7b9f</a:t>
            </a:r>
            <a:endParaRPr lang="cs-CZ" sz="1050" dirty="0"/>
          </a:p>
        </p:txBody>
      </p:sp>
      <p:pic>
        <p:nvPicPr>
          <p:cNvPr id="7172" name="Picture 4" descr="VÃ½sledek obrÃ¡zku pro jacobson relaxation thera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3337231"/>
            <a:ext cx="6392252" cy="319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03312" y="6548258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>
                <a:hlinkClick r:id="rId5"/>
              </a:rPr>
              <a:t>https://www.thrivetalk.com/progressive-muscle-relaxation/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9268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ek obrÃ¡zku pro ProgresivnÃ­ svalovÃ¡ relaxace: Jak se zbavit stresu pomocÃ­ klasickÃ½ch i novÃ½ch cviÄenÃ­ podle Jacobsona Adalbert Olschewski Nakladatel: PoznÃ¡nÃ­ 201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t="301" r="16858" b="430"/>
          <a:stretch/>
        </p:blipFill>
        <p:spPr bwMode="auto">
          <a:xfrm>
            <a:off x="453005" y="327171"/>
            <a:ext cx="4077050" cy="60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3005" y="6436264"/>
            <a:ext cx="40770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>
                <a:hlinkClick r:id="rId3"/>
              </a:rPr>
              <a:t>https://www.kosmas.cz/knihy/255708/progresivni-svalova-relaxace/</a:t>
            </a:r>
            <a:endParaRPr lang="cs-CZ" sz="1050" dirty="0"/>
          </a:p>
        </p:txBody>
      </p:sp>
      <p:pic>
        <p:nvPicPr>
          <p:cNvPr id="6148" name="Picture 4" descr="http://www.sportprotebe.cz/imgs/products/Grada/1377_Publikace_Kompenzacni_cviceni_main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87" y="327171"/>
            <a:ext cx="4225305" cy="60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0087" y="6436264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>
                <a:hlinkClick r:id="rId5"/>
              </a:rPr>
              <a:t>http://www.sportprotebe.cz/p/Publikace-Kompenzacni-cviceni-1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7410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Ã½sledek obrÃ¡zku pro medit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77" y="1853248"/>
            <a:ext cx="5716719" cy="3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Meditace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614163" cy="4565996"/>
          </a:xfrm>
        </p:spPr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ůzné </a:t>
            </a:r>
            <a:r>
              <a:rPr lang="cs-CZ" dirty="0"/>
              <a:t>praktiky prohlubování </a:t>
            </a:r>
            <a:r>
              <a:rPr lang="cs-CZ" dirty="0" smtClean="0"/>
              <a:t>soustředění</a:t>
            </a:r>
          </a:p>
          <a:p>
            <a:r>
              <a:rPr lang="cs-CZ" dirty="0"/>
              <a:t>D</a:t>
            </a:r>
            <a:r>
              <a:rPr lang="cs-CZ" dirty="0" smtClean="0"/>
              <a:t>osažení </a:t>
            </a:r>
            <a:r>
              <a:rPr lang="cs-CZ" dirty="0"/>
              <a:t>změněného stavu </a:t>
            </a:r>
            <a:r>
              <a:rPr lang="cs-CZ" dirty="0" smtClean="0"/>
              <a:t>vědomí</a:t>
            </a:r>
          </a:p>
          <a:p>
            <a:r>
              <a:rPr lang="cs-CZ" dirty="0" smtClean="0"/>
              <a:t>Cílem:</a:t>
            </a:r>
          </a:p>
          <a:p>
            <a:pPr lvl="1"/>
            <a:r>
              <a:rPr lang="cs-CZ" dirty="0" smtClean="0"/>
              <a:t>kultivace </a:t>
            </a:r>
            <a:r>
              <a:rPr lang="cs-CZ" dirty="0"/>
              <a:t>mysli (její </a:t>
            </a:r>
            <a:r>
              <a:rPr lang="cs-CZ" dirty="0" smtClean="0"/>
              <a:t>zklidnění)</a:t>
            </a:r>
          </a:p>
          <a:p>
            <a:pPr lvl="1"/>
            <a:r>
              <a:rPr lang="cs-CZ" dirty="0" smtClean="0"/>
              <a:t>získání </a:t>
            </a:r>
            <a:r>
              <a:rPr lang="cs-CZ" dirty="0"/>
              <a:t>vhledu (ať už do smyslu lidské existence a vesmíru nebo do osobních </a:t>
            </a:r>
            <a:r>
              <a:rPr lang="cs-CZ" dirty="0" smtClean="0"/>
              <a:t>záležitostí)</a:t>
            </a:r>
          </a:p>
          <a:p>
            <a:endParaRPr lang="cs-CZ" dirty="0"/>
          </a:p>
        </p:txBody>
      </p:sp>
      <p:sp>
        <p:nvSpPr>
          <p:cNvPr id="4" name="Rectangle 3"/>
          <p:cNvSpPr/>
          <p:nvPr/>
        </p:nvSpPr>
        <p:spPr>
          <a:xfrm>
            <a:off x="5868477" y="5666051"/>
            <a:ext cx="571671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>
                <a:hlinkClick r:id="rId3"/>
              </a:rPr>
              <a:t>https://www.alacard.cz/meditace-vs-prace-zklidnovani-mysli-muze-byt-kontraproduktivni/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750708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185</TotalTime>
  <Words>264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Úvod do fyzioterapie II</vt:lpstr>
      <vt:lpstr>Psychosomatika</vt:lpstr>
      <vt:lpstr>Autogenní trénink</vt:lpstr>
      <vt:lpstr>6 pocitů</vt:lpstr>
      <vt:lpstr>PowerPoint Presentation</vt:lpstr>
      <vt:lpstr>Autogenní trénink se používá u:</vt:lpstr>
      <vt:lpstr>Jacobsonova progresivní svalová relaxace</vt:lpstr>
      <vt:lpstr>PowerPoint Presentation</vt:lpstr>
      <vt:lpstr>Meditace</vt:lpstr>
      <vt:lpstr>PowerPoint Presentation</vt:lpstr>
      <vt:lpstr>Další techniky</vt:lpstr>
      <vt:lpstr>FLOAT THERAPY </vt:lpstr>
      <vt:lpstr>PowerPoint Presentation</vt:lpstr>
      <vt:lpstr>Doporučená 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fyzioterapie II</dc:title>
  <dc:creator>Klára Mertová</dc:creator>
  <cp:lastModifiedBy>Klára Mertová</cp:lastModifiedBy>
  <cp:revision>11</cp:revision>
  <dcterms:created xsi:type="dcterms:W3CDTF">2019-05-05T08:26:25Z</dcterms:created>
  <dcterms:modified xsi:type="dcterms:W3CDTF">2019-05-07T05:43:56Z</dcterms:modified>
</cp:coreProperties>
</file>