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29"/>
  </p:notesMasterIdLst>
  <p:handoutMasterIdLst>
    <p:handoutMasterId r:id="rId30"/>
  </p:handoutMasterIdLst>
  <p:sldIdLst>
    <p:sldId id="265" r:id="rId5"/>
    <p:sldId id="266" r:id="rId6"/>
    <p:sldId id="270" r:id="rId7"/>
    <p:sldId id="271" r:id="rId8"/>
    <p:sldId id="272" r:id="rId9"/>
    <p:sldId id="273" r:id="rId10"/>
    <p:sldId id="292" r:id="rId11"/>
    <p:sldId id="274" r:id="rId12"/>
    <p:sldId id="284" r:id="rId13"/>
    <p:sldId id="276" r:id="rId14"/>
    <p:sldId id="275" r:id="rId15"/>
    <p:sldId id="277" r:id="rId16"/>
    <p:sldId id="278" r:id="rId17"/>
    <p:sldId id="280" r:id="rId18"/>
    <p:sldId id="279" r:id="rId19"/>
    <p:sldId id="281" r:id="rId20"/>
    <p:sldId id="293" r:id="rId21"/>
    <p:sldId id="294" r:id="rId22"/>
    <p:sldId id="286" r:id="rId23"/>
    <p:sldId id="290" r:id="rId24"/>
    <p:sldId id="289" r:id="rId25"/>
    <p:sldId id="295" r:id="rId26"/>
    <p:sldId id="285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6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0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68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380423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z7TKzkvcXw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VwEaymT-jfk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38GXcRKSw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BGpVWhNfKRg&amp;list=PLZ2o_V70nKdk_K_OjdsFgdDl46Of3203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7_HnA2bRQ0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gz_HB6Ce0_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561" y="1602296"/>
            <a:ext cx="9194335" cy="21224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 do fyzioterapie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561" y="4454555"/>
            <a:ext cx="10377180" cy="1254152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Fyzioterapie												Klára Šoltés Mertová</a:t>
            </a:r>
            <a:br>
              <a:rPr lang="cs-CZ" dirty="0" smtClean="0"/>
            </a:br>
            <a:r>
              <a:rPr lang="cs-CZ" dirty="0" smtClean="0"/>
              <a:t>FSPS, muni													</a:t>
            </a:r>
            <a:r>
              <a:rPr lang="cs-CZ" sz="1800" u="sng" cap="none" dirty="0" smtClean="0">
                <a:hlinkClick r:id="rId2"/>
              </a:rPr>
              <a:t>380423@mail.muni.cz</a:t>
            </a:r>
            <a:endParaRPr lang="en-US" sz="1800" u="sng" cap="none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Balanční pomůcky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VÃ½sledek obrÃ¡zku pro bosu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r="1615" b="14952"/>
          <a:stretch/>
        </p:blipFill>
        <p:spPr bwMode="auto">
          <a:xfrm>
            <a:off x="6303760" y="1399242"/>
            <a:ext cx="4132673" cy="29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balanÄnÃ­ podloÅ¾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8269" r="6406" b="8128"/>
          <a:stretch/>
        </p:blipFill>
        <p:spPr bwMode="auto">
          <a:xfrm>
            <a:off x="6303760" y="4234226"/>
            <a:ext cx="5216278" cy="25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ek obrÃ¡zku pro balanÄnÃ­ podloÅ¾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4620" r="2730" b="15310"/>
          <a:stretch/>
        </p:blipFill>
        <p:spPr bwMode="auto">
          <a:xfrm>
            <a:off x="756404" y="1399242"/>
            <a:ext cx="5090154" cy="27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uvisejÃ­cÃ­ obrÃ¡ze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18101" r="9078" b="13393"/>
          <a:stretch/>
        </p:blipFill>
        <p:spPr bwMode="auto">
          <a:xfrm>
            <a:off x="756405" y="4179671"/>
            <a:ext cx="5090154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Posturomed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430002" cy="4195763"/>
          </a:xfrm>
        </p:spPr>
        <p:txBody>
          <a:bodyPr/>
          <a:lstStyle/>
          <a:p>
            <a:r>
              <a:rPr lang="cs-CZ" dirty="0" smtClean="0"/>
              <a:t>1993-95 </a:t>
            </a:r>
          </a:p>
          <a:p>
            <a:r>
              <a:rPr lang="cs-CZ" dirty="0" smtClean="0"/>
              <a:t>MUDr</a:t>
            </a:r>
            <a:r>
              <a:rPr lang="cs-CZ" dirty="0"/>
              <a:t>. Eugen </a:t>
            </a:r>
            <a:r>
              <a:rPr lang="cs-CZ" dirty="0" smtClean="0"/>
              <a:t>Rašev </a:t>
            </a:r>
            <a:r>
              <a:rPr lang="cs-CZ" dirty="0"/>
              <a:t>ve spolupráci s katedrou rehabilitace FTVS Univerzity Karlovy v Praze a firmou </a:t>
            </a:r>
            <a:r>
              <a:rPr lang="cs-CZ" dirty="0" smtClean="0"/>
              <a:t>Haider-Bioswing.</a:t>
            </a:r>
          </a:p>
          <a:p>
            <a:r>
              <a:rPr lang="cs-CZ" dirty="0" smtClean="0"/>
              <a:t>Posturální stabilita</a:t>
            </a:r>
            <a:endParaRPr lang="cs-CZ" dirty="0"/>
          </a:p>
        </p:txBody>
      </p:sp>
      <p:pic>
        <p:nvPicPr>
          <p:cNvPr id="5122" name="Picture 2" descr="VÃ½sledek obrÃ¡zku pro posturo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08" y="1590894"/>
            <a:ext cx="33337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01475" cy="1400530"/>
          </a:xfrm>
        </p:spPr>
        <p:txBody>
          <a:bodyPr/>
          <a:lstStyle/>
          <a:p>
            <a:r>
              <a:rPr lang="en-US" dirty="0" err="1"/>
              <a:t>NeuroCom</a:t>
            </a:r>
            <a:r>
              <a:rPr lang="en-US" dirty="0"/>
              <a:t> </a:t>
            </a:r>
            <a:r>
              <a:rPr lang="en-US" dirty="0" err="1"/>
              <a:t>Equitest</a:t>
            </a:r>
            <a:r>
              <a:rPr lang="en-US" dirty="0"/>
              <a:t> </a:t>
            </a:r>
            <a:r>
              <a:rPr lang="en-US" dirty="0" err="1"/>
              <a:t>Computerised</a:t>
            </a:r>
            <a:r>
              <a:rPr lang="en-US" dirty="0"/>
              <a:t> Dynamic </a:t>
            </a:r>
            <a:r>
              <a:rPr lang="en-US" dirty="0" err="1"/>
              <a:t>Posturography</a:t>
            </a:r>
            <a:endParaRPr lang="cs-CZ" dirty="0"/>
          </a:p>
        </p:txBody>
      </p:sp>
      <p:pic>
        <p:nvPicPr>
          <p:cNvPr id="7170" name="Picture 2" descr="NeuroCom Equitest Computerised Dynamic Posturograp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67" y="2048868"/>
            <a:ext cx="4708303" cy="39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uvisejÃ­cÃ­ obrÃ¡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2" y="2048868"/>
            <a:ext cx="5124066" cy="39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Dermato-neuromuskulární </a:t>
            </a:r>
            <a:r>
              <a:rPr lang="cs-CZ" dirty="0"/>
              <a:t>terapie dle Kenny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096978" cy="4195763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dravotní sestra irského původu, pracovala  v Austrálii</a:t>
            </a:r>
          </a:p>
          <a:p>
            <a:r>
              <a:rPr lang="cs-CZ" dirty="0"/>
              <a:t>l</a:t>
            </a:r>
            <a:r>
              <a:rPr lang="cs-CZ" dirty="0" smtClean="0"/>
              <a:t>éčba poliomyelitis anterior acuta</a:t>
            </a:r>
          </a:p>
          <a:p>
            <a:r>
              <a:rPr lang="cs-CZ" dirty="0"/>
              <a:t>p</a:t>
            </a:r>
            <a:r>
              <a:rPr lang="cs-CZ" dirty="0" smtClean="0"/>
              <a:t>ozornost věnovala skoro ..všem etážím pohyb. </a:t>
            </a:r>
            <a:r>
              <a:rPr lang="cs-CZ" dirty="0"/>
              <a:t>s</a:t>
            </a:r>
            <a:r>
              <a:rPr lang="cs-CZ" dirty="0" smtClean="0"/>
              <a:t>ys.</a:t>
            </a:r>
          </a:p>
          <a:p>
            <a:r>
              <a:rPr lang="cs-CZ" dirty="0"/>
              <a:t>j</a:t>
            </a:r>
            <a:r>
              <a:rPr lang="cs-CZ" dirty="0" smtClean="0"/>
              <a:t>ejím cílem byl trénink koordinace ne až tak sv. </a:t>
            </a:r>
            <a:r>
              <a:rPr lang="cs-CZ" dirty="0"/>
              <a:t>s</a:t>
            </a:r>
            <a:r>
              <a:rPr lang="cs-CZ" dirty="0" smtClean="0"/>
              <a:t>íla</a:t>
            </a:r>
          </a:p>
          <a:p>
            <a:r>
              <a:rPr lang="cs-CZ" dirty="0"/>
              <a:t>p</a:t>
            </a:r>
            <a:r>
              <a:rPr lang="cs-CZ" dirty="0" smtClean="0"/>
              <a:t>ojem „svalový spasmus“, „alieance“</a:t>
            </a:r>
          </a:p>
          <a:p>
            <a:r>
              <a:rPr lang="cs-CZ" dirty="0"/>
              <a:t>v</a:t>
            </a:r>
            <a:r>
              <a:rPr lang="cs-CZ" dirty="0" smtClean="0"/>
              <a:t> současné době - periferní parezy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Photo of Elizabeth Kenny in formal attire as a military nur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69" y="1853248"/>
            <a:ext cx="3127761" cy="4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21736" cy="4195763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plikace v závislosti na stadiu onem.</a:t>
            </a:r>
          </a:p>
          <a:p>
            <a:pPr marL="0" indent="0">
              <a:buNone/>
            </a:pPr>
            <a:r>
              <a:rPr lang="cs-CZ" dirty="0" smtClean="0"/>
              <a:t>	1. klid</a:t>
            </a:r>
          </a:p>
          <a:p>
            <a:pPr marL="0" indent="0">
              <a:buNone/>
            </a:pPr>
            <a:r>
              <a:rPr lang="cs-CZ" dirty="0" smtClean="0"/>
              <a:t>	2. dlahování</a:t>
            </a:r>
          </a:p>
          <a:p>
            <a:pPr marL="0" indent="0">
              <a:buNone/>
            </a:pPr>
            <a:r>
              <a:rPr lang="cs-CZ" dirty="0" smtClean="0"/>
              <a:t>	3. horké zábaly</a:t>
            </a:r>
          </a:p>
          <a:p>
            <a:pPr marL="0" indent="0">
              <a:buNone/>
            </a:pPr>
            <a:r>
              <a:rPr lang="cs-CZ" dirty="0" smtClean="0"/>
              <a:t>	4. manuální protahování</a:t>
            </a:r>
          </a:p>
          <a:p>
            <a:pPr marL="0" indent="0">
              <a:buNone/>
            </a:pPr>
            <a:r>
              <a:rPr lang="cs-CZ" dirty="0" smtClean="0"/>
              <a:t>	5. polohování</a:t>
            </a:r>
          </a:p>
          <a:p>
            <a:pPr marL="0" indent="0">
              <a:buNone/>
            </a:pPr>
            <a:r>
              <a:rPr lang="cs-CZ" dirty="0" smtClean="0"/>
              <a:t>	6. stimulace	- pasivní natažení svalu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- přibližování úponů svalu rychlými, chvějivými pohyby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- opětovné pasivní natažení svalu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3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Proprioceptivní neuromuskulární facilitace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317695" cy="4195763"/>
          </a:xfrm>
        </p:spPr>
        <p:txBody>
          <a:bodyPr/>
          <a:lstStyle/>
          <a:p>
            <a:r>
              <a:rPr lang="cs-CZ" dirty="0" smtClean="0"/>
              <a:t>Dr. Herman Kabat </a:t>
            </a:r>
          </a:p>
          <a:p>
            <a:r>
              <a:rPr lang="cs-CZ" dirty="0" smtClean="0"/>
              <a:t>Fyzio Margaret Knottová a Dorothy Vossová</a:t>
            </a:r>
          </a:p>
          <a:p>
            <a:r>
              <a:rPr lang="cs-CZ" dirty="0" smtClean="0"/>
              <a:t>Neurofyziologická podstata PNF</a:t>
            </a:r>
          </a:p>
          <a:p>
            <a:r>
              <a:rPr lang="cs-CZ" dirty="0" smtClean="0"/>
              <a:t>Podpora a urychlení odpovědi nervosvalového aparátu</a:t>
            </a:r>
          </a:p>
          <a:p>
            <a:r>
              <a:rPr lang="cs-CZ" dirty="0" smtClean="0"/>
              <a:t>Facilitační postupy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www.youtube.com/watch?v=mz7TKzkvcXw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0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Vojtova metoda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356211" cy="4195763"/>
          </a:xfrm>
        </p:spPr>
        <p:txBody>
          <a:bodyPr/>
          <a:lstStyle/>
          <a:p>
            <a:r>
              <a:rPr lang="cs-CZ" dirty="0" smtClean="0"/>
              <a:t>Český neurolog Václav Vojta</a:t>
            </a:r>
          </a:p>
          <a:p>
            <a:r>
              <a:rPr lang="cs-CZ" dirty="0" smtClean="0"/>
              <a:t>50. léta 20. století</a:t>
            </a:r>
          </a:p>
          <a:p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www.youtube.com/watch?v=VwEaymT-jfk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VÃ½sledek obrÃ¡zku pro vÃ¡clav voj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15" y="1393959"/>
            <a:ext cx="4395788" cy="29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jta.com/images/umdrehen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1" y="359789"/>
            <a:ext cx="6793802" cy="32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ojta.com/images/umdrehe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3" y="3263461"/>
            <a:ext cx="5031281" cy="32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331" y="368916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https://www.vojta.com/en/the-vojta-principle/vojta-therapy/fundamentals</a:t>
            </a:r>
          </a:p>
        </p:txBody>
      </p:sp>
    </p:spTree>
    <p:extLst>
      <p:ext uri="{BB962C8B-B14F-4D97-AF65-F5344CB8AC3E}">
        <p14:creationId xmlns:p14="http://schemas.microsoft.com/office/powerpoint/2010/main" val="8212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9175" y="446812"/>
            <a:ext cx="9349224" cy="5796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175" y="627410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file:///C:/Users/Kl%C3%A1rka/Documents/FSPS/vojta%20guide.pdf</a:t>
            </a:r>
          </a:p>
        </p:txBody>
      </p:sp>
    </p:spTree>
    <p:extLst>
      <p:ext uri="{BB962C8B-B14F-4D97-AF65-F5344CB8AC3E}">
        <p14:creationId xmlns:p14="http://schemas.microsoft.com/office/powerpoint/2010/main" val="24861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podle R. Brunkowové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299037" cy="4195763"/>
          </a:xfrm>
        </p:spPr>
        <p:txBody>
          <a:bodyPr/>
          <a:lstStyle/>
          <a:p>
            <a:r>
              <a:rPr lang="cs-CZ" dirty="0" smtClean="0"/>
              <a:t>Princip spočívá v závislosti motorické aktivity na postavení aker vzhledem k trupu a hlavě</a:t>
            </a:r>
          </a:p>
          <a:p>
            <a:r>
              <a:rPr lang="cs-CZ" dirty="0" smtClean="0"/>
              <a:t>Cílená na aktivaci diagonálních svalových řetězců</a:t>
            </a:r>
          </a:p>
          <a:p>
            <a:r>
              <a:rPr lang="cs-CZ" dirty="0" smtClean="0"/>
              <a:t>Terapeutickým prostředkem: „vzpěrná cvičení“</a:t>
            </a:r>
          </a:p>
          <a:p>
            <a:r>
              <a:rPr lang="cs-CZ" dirty="0" smtClean="0"/>
              <a:t>Určitým způsobem výchází z vývojové kineziologie</a:t>
            </a:r>
          </a:p>
          <a:p>
            <a:endParaRPr lang="cs-CZ" dirty="0"/>
          </a:p>
          <a:p>
            <a:r>
              <a:rPr lang="cs-CZ" dirty="0" smtClean="0"/>
              <a:t>Rozpracováno: PhDr. Ingrid Palaščáková Špringrová, Ph.D.</a:t>
            </a:r>
          </a:p>
          <a:p>
            <a:r>
              <a:rPr lang="cs-CZ" dirty="0" smtClean="0"/>
              <a:t>ACT Akrální koaktivační terapie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www.youtube.com/watch?v=I38GXcRKSwM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7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55359" y="214837"/>
            <a:ext cx="4663929" cy="1325563"/>
          </a:xfrm>
        </p:spPr>
        <p:txBody>
          <a:bodyPr/>
          <a:lstStyle/>
          <a:p>
            <a:r>
              <a:rPr lang="cs-CZ" dirty="0" smtClean="0"/>
              <a:t>Cílem předmětu: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22789" y="1476462"/>
            <a:ext cx="10431011" cy="496628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je ucelený přehled speciálních fyzioterapeutických konceptů a </a:t>
            </a:r>
            <a:r>
              <a:rPr lang="cs-CZ" dirty="0" smtClean="0"/>
              <a:t>metod</a:t>
            </a:r>
          </a:p>
          <a:p>
            <a:pPr marL="0" lvl="0" indent="0">
              <a:buNone/>
            </a:pPr>
            <a:endParaRPr lang="en-US" dirty="0"/>
          </a:p>
          <a:p>
            <a:pPr lvl="2"/>
            <a:r>
              <a:rPr lang="cs-CZ" dirty="0" smtClean="0"/>
              <a:t>Úvod </a:t>
            </a:r>
            <a:r>
              <a:rPr lang="cs-CZ" dirty="0"/>
              <a:t>do senzomotorických </a:t>
            </a:r>
            <a:r>
              <a:rPr lang="cs-CZ" dirty="0" smtClean="0"/>
              <a:t>cvičení</a:t>
            </a:r>
          </a:p>
          <a:p>
            <a:pPr lvl="2"/>
            <a:r>
              <a:rPr lang="cs-CZ" dirty="0"/>
              <a:t>Úvod do dermatoneuromuskulární terapie dle </a:t>
            </a:r>
            <a:r>
              <a:rPr lang="cs-CZ" dirty="0" smtClean="0"/>
              <a:t>Kenny</a:t>
            </a:r>
          </a:p>
          <a:p>
            <a:pPr lvl="2"/>
            <a:r>
              <a:rPr lang="cs-CZ" dirty="0"/>
              <a:t>Proprioceptivní neuromuskulární facilitace (PNF</a:t>
            </a:r>
            <a:r>
              <a:rPr lang="cs-CZ" dirty="0" smtClean="0"/>
              <a:t>)</a:t>
            </a:r>
          </a:p>
          <a:p>
            <a:pPr lvl="2"/>
            <a:r>
              <a:rPr lang="cs-CZ" dirty="0"/>
              <a:t>Úvod do Vojtovy </a:t>
            </a:r>
            <a:r>
              <a:rPr lang="cs-CZ" dirty="0" smtClean="0"/>
              <a:t>metody</a:t>
            </a:r>
          </a:p>
          <a:p>
            <a:pPr lvl="2"/>
            <a:r>
              <a:rPr lang="cs-CZ" dirty="0"/>
              <a:t>Úvod k metodě Brügger, Brunkow, Brunnström, </a:t>
            </a:r>
            <a:r>
              <a:rPr lang="cs-CZ" dirty="0" smtClean="0"/>
              <a:t>Klapp</a:t>
            </a:r>
          </a:p>
          <a:p>
            <a:pPr lvl="2"/>
            <a:r>
              <a:rPr lang="cs-CZ" dirty="0"/>
              <a:t>Úvod do Dynamické neuromuskulární stabilizace (DNS dle Koláře) </a:t>
            </a:r>
            <a:endParaRPr lang="cs-CZ" dirty="0" smtClean="0"/>
          </a:p>
          <a:p>
            <a:pPr lvl="2"/>
            <a:r>
              <a:rPr lang="cs-CZ" dirty="0"/>
              <a:t>Úvod ke konceptu Bobath (NDT</a:t>
            </a:r>
            <a:r>
              <a:rPr lang="cs-CZ" dirty="0" smtClean="0"/>
              <a:t>)</a:t>
            </a:r>
          </a:p>
          <a:p>
            <a:pPr lvl="2"/>
            <a:r>
              <a:rPr lang="cs-CZ" dirty="0"/>
              <a:t>Úvod k Maitland konceptu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podle Brunnströmové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555837" cy="4195763"/>
          </a:xfrm>
        </p:spPr>
        <p:txBody>
          <a:bodyPr/>
          <a:lstStyle/>
          <a:p>
            <a:r>
              <a:rPr lang="cs-CZ" dirty="0" smtClean="0"/>
              <a:t>Metoda pro hemiplegické a hemiparetické dospělé pacienty</a:t>
            </a:r>
          </a:p>
          <a:p>
            <a:r>
              <a:rPr lang="cs-CZ" dirty="0" smtClean="0"/>
              <a:t>Hodnocení motorických funkcí: škály a formuláře</a:t>
            </a:r>
          </a:p>
          <a:p>
            <a:r>
              <a:rPr lang="cs-CZ" dirty="0" smtClean="0"/>
              <a:t>Synkineze - facilitace volní hybnosti</a:t>
            </a:r>
          </a:p>
          <a:p>
            <a:r>
              <a:rPr lang="cs-CZ" dirty="0" smtClean="0"/>
              <a:t>6 stádií/stupňů pohybové rehabilitace hemiplegiků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http://1.bp.blogspot.com/-J7nsMDhcHko/T8pS3fYeFvI/AAAAAAAACDA/ktdFrQcLSho/s1600/signe+brunnstro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77" y="2060575"/>
            <a:ext cx="3148201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02834" y="6255916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http://el-fisioterapeuta.blogspot.com/2015/07/introduccion-que-es-el-metodo-brunnstrom.html</a:t>
            </a:r>
          </a:p>
        </p:txBody>
      </p:sp>
    </p:spTree>
    <p:extLst>
      <p:ext uri="{BB962C8B-B14F-4D97-AF65-F5344CB8AC3E}">
        <p14:creationId xmlns:p14="http://schemas.microsoft.com/office/powerpoint/2010/main" val="34962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Brüggerův koncept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7193400" cy="4195763"/>
          </a:xfrm>
        </p:spPr>
        <p:txBody>
          <a:bodyPr/>
          <a:lstStyle/>
          <a:p>
            <a:r>
              <a:rPr lang="cs-CZ" dirty="0" smtClean="0"/>
              <a:t>Diagnostický a terapeutický koncept</a:t>
            </a:r>
          </a:p>
          <a:p>
            <a:r>
              <a:rPr lang="cs-CZ" dirty="0" smtClean="0"/>
              <a:t>Definoval nociceptivní somatomotorický blokující efekt NSB</a:t>
            </a:r>
          </a:p>
          <a:p>
            <a:r>
              <a:rPr lang="cs-CZ" dirty="0" smtClean="0"/>
              <a:t>Diagnostika: ohodnocení patologických aferentních vlivů</a:t>
            </a:r>
          </a:p>
          <a:p>
            <a:r>
              <a:rPr lang="cs-CZ" dirty="0" smtClean="0"/>
              <a:t>Terapie:	korekce držení těla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přípravná opatření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pasivní terapeutické postupy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aktivní terapeutické postupy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endParaRPr lang="cs-CZ" dirty="0"/>
          </a:p>
        </p:txBody>
      </p:sp>
      <p:pic>
        <p:nvPicPr>
          <p:cNvPr id="4098" name="Picture 2" descr="http://neu.ergonic.ch/wp-content/uploads/2015/05/brg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46" y="2060575"/>
            <a:ext cx="2520696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ek obrÃ¡zku pro brugger konce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30" y="294064"/>
            <a:ext cx="4524181" cy="5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2106" y="619204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http://m2thek.blogspot.com/2013/01/monday-moves-brugger-cog-wheel.html</a:t>
            </a:r>
          </a:p>
        </p:txBody>
      </p:sp>
      <p:pic>
        <p:nvPicPr>
          <p:cNvPr id="3078" name="Picture 6" descr="http://2.bp.blogspot.com/-GElo-ongheY/UQa-sTJDonI/AAAAAAAAC90/L_BuVjZiNnc/s1600/brugger+cog+wheel+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8" y="294065"/>
            <a:ext cx="4272437" cy="58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Klappovo lezení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7445070" cy="4195763"/>
          </a:xfrm>
        </p:spPr>
        <p:txBody>
          <a:bodyPr/>
          <a:lstStyle/>
          <a:p>
            <a:r>
              <a:rPr lang="cs-CZ" dirty="0" smtClean="0"/>
              <a:t>Německý ortoped Rudolf Klapp</a:t>
            </a:r>
          </a:p>
          <a:p>
            <a:r>
              <a:rPr lang="cs-CZ" dirty="0" smtClean="0"/>
              <a:t>Základní myšlenka: terapie vadného držení těla  u dětí </a:t>
            </a:r>
          </a:p>
          <a:p>
            <a:r>
              <a:rPr lang="cs-CZ" dirty="0" smtClean="0"/>
              <a:t>Určeno pro idiopatické skoliózy, zlepšení posturální stability</a:t>
            </a:r>
          </a:p>
          <a:p>
            <a:r>
              <a:rPr lang="cs-CZ" dirty="0" smtClean="0"/>
              <a:t>Lokomoce v kvadrupedální pozici</a:t>
            </a:r>
          </a:p>
          <a:p>
            <a:r>
              <a:rPr lang="cs-CZ" dirty="0" smtClean="0"/>
              <a:t>Dva typy lezení	skřížené (C-foremní skoliozy)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mimochodné (S-foremní skoliozy)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www.youtube.com/watch?v=BGpVWhNfKRg&amp;list=PLZ2o_V70nKdk_K_OjdsFgdDl46Of3203f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Lklap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30" y="2060575"/>
            <a:ext cx="2424099" cy="28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468" y="339958"/>
            <a:ext cx="8313141" cy="1325563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92914" y="1590732"/>
            <a:ext cx="9964444" cy="45080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PALAŠČÁKOVÁ ŠPRINGROVÁ, Ingrid. Funkce - diagnostika - terapie hlubokého stabilizačního systému. 1. vyd. Čelákovice: Rehaspring, 2010. 67 s. ISBN 9788025477366. info</a:t>
            </a:r>
          </a:p>
          <a:p>
            <a:r>
              <a:rPr lang="cs-CZ" dirty="0"/>
              <a:t>HOLUBÁŘOVÁ, Jiřina a Dagmar PAVLŮ. Proprioceptivní neuromuskulární facilitace. 1. vyd. Praha: Univerzita Karlova v Praze, nakladatelství Karolinum, 2007. 116 s. ISBN 9788024612942. info</a:t>
            </a:r>
          </a:p>
          <a:p>
            <a:r>
              <a:rPr lang="cs-CZ" dirty="0"/>
              <a:t>PAVLŮ, Dagmar. Cvičení s Thera-Bandem se zřetelem ke konceptu dle Brüggera. Vyd. 1. Brno: CERM akademické nakladatelství, 2004. 99 s. ISBN 807204334X. info</a:t>
            </a:r>
          </a:p>
          <a:p>
            <a:r>
              <a:rPr lang="cs-CZ" dirty="0"/>
              <a:t>HAMBRECHT, Katja a Irene GERSTNER-MÜHLECK. Bodytrainer : overball : cvičíme s malým míčem. Translated by Jan Rajmon. Vyd. 1. Praha: Ivo Železný, 2003. 131 s. ISBN 8023738135. info</a:t>
            </a:r>
          </a:p>
          <a:p>
            <a:r>
              <a:rPr lang="cs-CZ" dirty="0"/>
              <a:t>Speciální fyzioterapeutické koncepty a metody. Edited by Dagmar Pavlů. 2. opr. vyd. Brno: Akademické nakladatelství CERM, 2003. 239 s. ISBN 8072043129. info</a:t>
            </a:r>
          </a:p>
          <a:p>
            <a:r>
              <a:rPr lang="cs-CZ" dirty="0"/>
              <a:t>PAVLŮ, Dagmar. Speciální fyzioterapeutické koncepty a metody. 1. vyd. Brno: Akademické nakladatelství CERM, 2002. 239 s. ISBN 8072042661. info</a:t>
            </a:r>
          </a:p>
          <a:p>
            <a:r>
              <a:rPr lang="cs-CZ" dirty="0"/>
              <a:t>ROCK, Carmen-Manuela. Agisticko-excentrické kontrakční postupy k ovlivnění funkčních poruch pohybového aparátu. Translated by Dagmar Pavlů. 1. vyd. Brno: CERM akademické nakladatelství, 2000. 144 s. ISBN 3905407019. info</a:t>
            </a:r>
          </a:p>
        </p:txBody>
      </p:sp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721803" y="172178"/>
            <a:ext cx="4689096" cy="1325563"/>
          </a:xfrm>
        </p:spPr>
        <p:txBody>
          <a:bodyPr/>
          <a:lstStyle/>
          <a:p>
            <a:r>
              <a:rPr lang="cs-CZ" dirty="0" smtClean="0"/>
              <a:t>Cílem předmětu: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721803" y="1497741"/>
            <a:ext cx="10631997" cy="514634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je ucelený přehled speciálních fyzioterapeutických konceptů a </a:t>
            </a:r>
            <a:r>
              <a:rPr lang="cs-CZ" dirty="0" smtClean="0"/>
              <a:t>metod</a:t>
            </a:r>
          </a:p>
          <a:p>
            <a:pPr marL="0" lvl="0" indent="0">
              <a:buNone/>
            </a:pPr>
            <a:endParaRPr lang="cs-CZ" dirty="0" smtClean="0"/>
          </a:p>
          <a:p>
            <a:pPr lvl="2"/>
            <a:r>
              <a:rPr lang="cs-CZ" dirty="0"/>
              <a:t>Škola </a:t>
            </a:r>
            <a:r>
              <a:rPr lang="cs-CZ" dirty="0" smtClean="0"/>
              <a:t>zad</a:t>
            </a:r>
          </a:p>
          <a:p>
            <a:pPr lvl="2"/>
            <a:r>
              <a:rPr lang="pl-PL" dirty="0"/>
              <a:t>Úvod do terapie dle McKenzieho (MDT) </a:t>
            </a:r>
            <a:endParaRPr lang="pl-PL" dirty="0" smtClean="0"/>
          </a:p>
          <a:p>
            <a:pPr lvl="2"/>
            <a:r>
              <a:rPr lang="cs-CZ" dirty="0"/>
              <a:t>Úvod do konceptu „Spiraldynamik“, SM systém Cvičení </a:t>
            </a:r>
            <a:r>
              <a:rPr lang="cs-CZ" dirty="0" smtClean="0"/>
              <a:t>II</a:t>
            </a:r>
          </a:p>
          <a:p>
            <a:pPr lvl="2"/>
            <a:r>
              <a:rPr lang="cs-CZ" dirty="0"/>
              <a:t>Fyzioterapie v preventivní </a:t>
            </a:r>
            <a:r>
              <a:rPr lang="cs-CZ" dirty="0" smtClean="0"/>
              <a:t>péči</a:t>
            </a:r>
          </a:p>
          <a:p>
            <a:pPr lvl="2"/>
            <a:r>
              <a:rPr lang="cs-CZ" dirty="0"/>
              <a:t>Fyzioterapie v akutní </a:t>
            </a:r>
            <a:r>
              <a:rPr lang="cs-CZ" dirty="0" smtClean="0"/>
              <a:t>péči</a:t>
            </a:r>
          </a:p>
          <a:p>
            <a:pPr lvl="2"/>
            <a:r>
              <a:rPr lang="cs-CZ" dirty="0"/>
              <a:t>Fyzioterapie u chronických </a:t>
            </a:r>
            <a:r>
              <a:rPr lang="cs-CZ" dirty="0" smtClean="0"/>
              <a:t>onemocnění</a:t>
            </a:r>
          </a:p>
          <a:p>
            <a:pPr lvl="2"/>
            <a:r>
              <a:rPr lang="cs-CZ" dirty="0"/>
              <a:t>Fyzioterapie a sport </a:t>
            </a:r>
            <a:r>
              <a:rPr lang="cs-CZ" dirty="0" smtClean="0"/>
              <a:t>handicapovaných</a:t>
            </a:r>
          </a:p>
          <a:p>
            <a:pPr lvl="2"/>
            <a:r>
              <a:rPr lang="cs-CZ" dirty="0" smtClean="0"/>
              <a:t>Relaxační </a:t>
            </a:r>
            <a:r>
              <a:rPr lang="cs-CZ" dirty="0"/>
              <a:t>techniky (Jacobson, Schultz, respirační a jogové techniky) 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099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senzomotoriky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Freeman</a:t>
            </a:r>
          </a:p>
          <a:p>
            <a:r>
              <a:rPr lang="cs-CZ" dirty="0" smtClean="0"/>
              <a:t>Metodika SMS podle Jandy a Vávrové</a:t>
            </a:r>
          </a:p>
          <a:p>
            <a:r>
              <a:rPr lang="cs-CZ" dirty="0" smtClean="0"/>
              <a:t>Propriofoot</a:t>
            </a:r>
          </a:p>
          <a:p>
            <a:r>
              <a:rPr lang="cs-CZ" dirty="0" smtClean="0"/>
              <a:t>Diagnostika a terapie 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Freeman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ng. ortoped a spol. (1931)</a:t>
            </a:r>
          </a:p>
          <a:p>
            <a:r>
              <a:rPr lang="cs-CZ" dirty="0"/>
              <a:t>r</a:t>
            </a:r>
            <a:r>
              <a:rPr lang="cs-CZ" dirty="0" smtClean="0"/>
              <a:t>eedukace a prevence instability hlezenního kloubu</a:t>
            </a:r>
          </a:p>
          <a:p>
            <a:r>
              <a:rPr lang="cs-CZ" dirty="0" smtClean="0"/>
              <a:t>(1940) fyzio. Herveou a Messean s ortopedem Castaigem metodu zdokonalili</a:t>
            </a:r>
          </a:p>
          <a:p>
            <a:r>
              <a:rPr lang="cs-CZ" dirty="0" smtClean="0"/>
              <a:t>funkční instabilita</a:t>
            </a:r>
          </a:p>
          <a:p>
            <a:r>
              <a:rPr lang="cs-CZ" dirty="0" smtClean="0"/>
              <a:t>externí svalově-šlachová instabilita</a:t>
            </a:r>
          </a:p>
          <a:p>
            <a:r>
              <a:rPr lang="cs-CZ" dirty="0"/>
              <a:t>c</a:t>
            </a:r>
            <a:r>
              <a:rPr lang="cs-CZ" dirty="0" smtClean="0"/>
              <a:t>ílem zlepšení propriocepce, koordinace svalové činnosti</a:t>
            </a:r>
          </a:p>
          <a:p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61" y="153106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vÃ¡lcovÃ¡ ÃºseÄ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11" y="4083626"/>
            <a:ext cx="35814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Senzomotorická stimulace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921336" cy="419576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rof. V. Janda a Vávrová (1970)</a:t>
            </a:r>
          </a:p>
          <a:p>
            <a:r>
              <a:rPr lang="cs-CZ" dirty="0"/>
              <a:t>p</a:t>
            </a:r>
            <a:r>
              <a:rPr lang="cs-CZ" dirty="0" smtClean="0"/>
              <a:t>rovázanost aferentních a eferentních inf.</a:t>
            </a:r>
          </a:p>
          <a:p>
            <a:r>
              <a:rPr lang="cs-CZ" dirty="0" smtClean="0"/>
              <a:t>metodika obsahuje soustavu balančních cviků v různě náročných posturálních polohách</a:t>
            </a:r>
          </a:p>
          <a:p>
            <a:r>
              <a:rPr lang="cs-CZ" dirty="0"/>
              <a:t>m</a:t>
            </a:r>
            <a:r>
              <a:rPr lang="cs-CZ" dirty="0" smtClean="0"/>
              <a:t>otorické učení</a:t>
            </a:r>
          </a:p>
          <a:p>
            <a:r>
              <a:rPr lang="cs-CZ" dirty="0" smtClean="0"/>
              <a:t>„malá noha“</a:t>
            </a:r>
          </a:p>
          <a:p>
            <a:r>
              <a:rPr lang="cs-CZ" i="1" dirty="0"/>
              <a:t>c</a:t>
            </a:r>
            <a:r>
              <a:rPr lang="cs-CZ" i="1" dirty="0" smtClean="0"/>
              <a:t>ave</a:t>
            </a:r>
            <a:r>
              <a:rPr lang="cs-CZ" dirty="0" smtClean="0"/>
              <a:t>: tato technika se nepoužívá u pac.  s akut. bol.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4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2148" y="5263575"/>
            <a:ext cx="5097590" cy="718639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www.youtube.com/watch?v=7_HnA2bRQ0M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VÃ½sledek obrÃ¡zku pro balanÄnÃ­ sandÃ¡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64964"/>
            <a:ext cx="6921337" cy="45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6111" y="5263575"/>
            <a:ext cx="25763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http://www.rihove.cz/vyrobky/3.html</a:t>
            </a:r>
          </a:p>
        </p:txBody>
      </p:sp>
    </p:spTree>
    <p:extLst>
      <p:ext uri="{BB962C8B-B14F-4D97-AF65-F5344CB8AC3E}">
        <p14:creationId xmlns:p14="http://schemas.microsoft.com/office/powerpoint/2010/main" val="34428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ropriofoot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901" y="1384183"/>
            <a:ext cx="5394121" cy="4872156"/>
          </a:xfrm>
        </p:spPr>
        <p:txBody>
          <a:bodyPr/>
          <a:lstStyle/>
          <a:p>
            <a:r>
              <a:rPr lang="cs-CZ" dirty="0"/>
              <a:t>Jerome Baicry a Loïc </a:t>
            </a:r>
            <a:r>
              <a:rPr lang="cs-CZ" dirty="0" smtClean="0"/>
              <a:t>Paris autoři</a:t>
            </a:r>
          </a:p>
          <a:p>
            <a:r>
              <a:rPr lang="cs-CZ" dirty="0"/>
              <a:t>http://</a:t>
            </a:r>
            <a:r>
              <a:rPr lang="cs-CZ" dirty="0" smtClean="0"/>
              <a:t>www.propriofoot.com/proprioception-cheville/home.html</a:t>
            </a:r>
          </a:p>
          <a:p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youtu.be/gz_HB6Ce0_k</a:t>
            </a:r>
            <a:endParaRPr lang="cs-CZ" dirty="0" smtClean="0"/>
          </a:p>
          <a:p>
            <a:r>
              <a:rPr lang="fr-FR" dirty="0"/>
              <a:t>BAICRY, J., PARIS, L. </a:t>
            </a:r>
            <a:r>
              <a:rPr lang="fr-FR" dirty="0" err="1"/>
              <a:t>Reeducation</a:t>
            </a:r>
            <a:r>
              <a:rPr lang="fr-FR" dirty="0"/>
              <a:t> de la cheville du pied: du nouveau dans la proprioception. </a:t>
            </a:r>
            <a:r>
              <a:rPr lang="fr-FR" dirty="0" err="1"/>
              <a:t>FMTmag</a:t>
            </a:r>
            <a:r>
              <a:rPr lang="fr-FR" dirty="0"/>
              <a:t> [online]. 2004, č. 70 [</a:t>
            </a:r>
            <a:r>
              <a:rPr lang="fr-FR" dirty="0" err="1"/>
              <a:t>cit</a:t>
            </a:r>
            <a:r>
              <a:rPr lang="fr-FR" dirty="0"/>
              <a:t>. 2013-09-02]. </a:t>
            </a:r>
            <a:r>
              <a:rPr lang="fr-FR" dirty="0" err="1"/>
              <a:t>Dostupné</a:t>
            </a:r>
            <a:r>
              <a:rPr lang="fr-FR" dirty="0"/>
              <a:t> z: http://www.salonreeduca.com/site/FR/FMT_/_Agenda/Archives,C5870,I5873.htm?KM _Session=c412663fc1f3e73430fdc0e89b4dd769</a:t>
            </a:r>
            <a:r>
              <a:rPr lang="fr-FR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VÃ½sledek obrÃ¡zku pro propriofoo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" b="41571"/>
          <a:stretch/>
        </p:blipFill>
        <p:spPr bwMode="auto">
          <a:xfrm>
            <a:off x="6789792" y="1261116"/>
            <a:ext cx="4309132" cy="24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propriofo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r="17309" b="23056"/>
          <a:stretch/>
        </p:blipFill>
        <p:spPr bwMode="auto">
          <a:xfrm>
            <a:off x="6806859" y="3820261"/>
            <a:ext cx="4292065" cy="29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4159" y="5856316"/>
            <a:ext cx="6022982" cy="845438"/>
          </a:xfrm>
        </p:spPr>
        <p:txBody>
          <a:bodyPr/>
          <a:lstStyle/>
          <a:p>
            <a:r>
              <a:rPr lang="cs-CZ" dirty="0"/>
              <a:t>Odkaz: http://rehaspring.cz/prodej/propriofoot.php</a:t>
            </a:r>
          </a:p>
        </p:txBody>
      </p:sp>
      <p:pic>
        <p:nvPicPr>
          <p:cNvPr id="1026" name="Picture 2" descr="PlakÃ¡t â Propriofoot (vizuÃ¡lnÃ­ prÅ¯vodce cviÄenÃ­m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31" y="175881"/>
            <a:ext cx="4568111" cy="65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www.w3.org/XML/1998/namespace"/>
    <ds:schemaRef ds:uri="a4f35948-e619-41b3-aa29-22878b09cfd2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825</TotalTime>
  <Words>746</Words>
  <Application>Microsoft Office PowerPoint</Application>
  <PresentationFormat>Widescreen</PresentationFormat>
  <Paragraphs>134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Úvod do fyzioterapie II</vt:lpstr>
      <vt:lpstr>Cílem předmětu:</vt:lpstr>
      <vt:lpstr>Cílem předmětu:</vt:lpstr>
      <vt:lpstr>Úvod do senzomotoriky</vt:lpstr>
      <vt:lpstr>Freeman</vt:lpstr>
      <vt:lpstr>Senzomotorická stimulace</vt:lpstr>
      <vt:lpstr>PowerPoint Presentation</vt:lpstr>
      <vt:lpstr>Propriofoot</vt:lpstr>
      <vt:lpstr>PowerPoint Presentation</vt:lpstr>
      <vt:lpstr>Balanční pomůcky</vt:lpstr>
      <vt:lpstr>Posturomed</vt:lpstr>
      <vt:lpstr>NeuroCom Equitest Computerised Dynamic Posturography</vt:lpstr>
      <vt:lpstr>Dermato-neuromuskulární terapie dle Kenny</vt:lpstr>
      <vt:lpstr>Terapie</vt:lpstr>
      <vt:lpstr>Proprioceptivní neuromuskulární facilitace</vt:lpstr>
      <vt:lpstr>Vojtova metoda</vt:lpstr>
      <vt:lpstr>PowerPoint Presentation</vt:lpstr>
      <vt:lpstr>PowerPoint Presentation</vt:lpstr>
      <vt:lpstr>Metoda podle R. Brunkowové </vt:lpstr>
      <vt:lpstr>Metoda podle Brunnströmové</vt:lpstr>
      <vt:lpstr>Brüggerův koncept</vt:lpstr>
      <vt:lpstr>PowerPoint Presentation</vt:lpstr>
      <vt:lpstr>Klappovo lezení</vt:lpstr>
      <vt:lpstr>Doporučená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fyzioterapie I</dc:title>
  <dc:creator>Klára Mertová</dc:creator>
  <cp:lastModifiedBy>Klára Mertová</cp:lastModifiedBy>
  <cp:revision>47</cp:revision>
  <dcterms:created xsi:type="dcterms:W3CDTF">2018-12-02T13:23:04Z</dcterms:created>
  <dcterms:modified xsi:type="dcterms:W3CDTF">2019-03-13T13:05:59Z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