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1" r:id="rId8"/>
    <p:sldId id="265" r:id="rId9"/>
    <p:sldId id="262" r:id="rId10"/>
    <p:sldId id="263" r:id="rId11"/>
    <p:sldId id="269" r:id="rId12"/>
    <p:sldId id="270" r:id="rId13"/>
    <p:sldId id="271" r:id="rId14"/>
    <p:sldId id="266" r:id="rId15"/>
    <p:sldId id="267" r:id="rId16"/>
    <p:sldId id="268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26.02.2019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956048"/>
            <a:ext cx="10058400" cy="1143000"/>
          </a:xfrm>
        </p:spPr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Mgr. Martincová </a:t>
            </a:r>
            <a:r>
              <a:rPr lang="cs-CZ" dirty="0" err="1"/>
              <a:t>andrea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7CD71-D94B-40EF-B6D2-76D274A5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metabolismus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524BC-E252-41DA-AF46-46681AA8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6040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množství energie potřebné pro zachování existence organismu</a:t>
            </a:r>
          </a:p>
          <a:p>
            <a:pPr lvl="1"/>
            <a:r>
              <a:rPr lang="cs-CZ" sz="2400" dirty="0"/>
              <a:t>60-75% z CEV</a:t>
            </a:r>
          </a:p>
          <a:p>
            <a:pPr lvl="1"/>
            <a:r>
              <a:rPr lang="cs-CZ" sz="2400" dirty="0"/>
              <a:t>ovlivněn řadou faktorů:</a:t>
            </a:r>
          </a:p>
          <a:p>
            <a:pPr lvl="2"/>
            <a:r>
              <a:rPr lang="cs-CZ" sz="1600" dirty="0"/>
              <a:t>věk -  v mládí je </a:t>
            </a:r>
            <a:r>
              <a:rPr lang="cs-CZ" sz="1600" dirty="0">
                <a:cs typeface="Times New Roman" pitchFamily="18" charset="0"/>
              </a:rPr>
              <a:t>↑, LBM se s věkem ↓ a tím se ↓ BM</a:t>
            </a:r>
            <a:endParaRPr lang="cs-CZ" sz="1600" dirty="0"/>
          </a:p>
          <a:p>
            <a:pPr lvl="2"/>
            <a:r>
              <a:rPr lang="cs-CZ" sz="1600" dirty="0"/>
              <a:t>pohlaví</a:t>
            </a:r>
          </a:p>
          <a:p>
            <a:pPr lvl="2"/>
            <a:r>
              <a:rPr lang="cs-CZ" sz="1600" dirty="0"/>
              <a:t>růst</a:t>
            </a:r>
          </a:p>
          <a:p>
            <a:pPr lvl="2"/>
            <a:r>
              <a:rPr lang="cs-CZ" sz="1600" dirty="0"/>
              <a:t>výška (vysoký, hubený,</a:t>
            </a:r>
            <a:r>
              <a:rPr lang="cs-CZ" sz="1600" dirty="0">
                <a:cs typeface="Times New Roman" pitchFamily="18" charset="0"/>
              </a:rPr>
              <a:t> ↑ BM)</a:t>
            </a:r>
          </a:p>
          <a:p>
            <a:pPr lvl="2"/>
            <a:r>
              <a:rPr lang="cs-CZ" sz="1600" dirty="0"/>
              <a:t>fyzická aktivita - </a:t>
            </a:r>
            <a:r>
              <a:rPr lang="cs-CZ" sz="1600" dirty="0">
                <a:cs typeface="Times New Roman" pitchFamily="18" charset="0"/>
              </a:rPr>
              <a:t>↑ BM</a:t>
            </a:r>
          </a:p>
          <a:p>
            <a:pPr lvl="2"/>
            <a:r>
              <a:rPr lang="cs-CZ" sz="1600" dirty="0"/>
              <a:t>stavba těla</a:t>
            </a:r>
          </a:p>
          <a:p>
            <a:pPr lvl="2"/>
            <a:r>
              <a:rPr lang="cs-CZ" sz="1600" dirty="0"/>
              <a:t>stres</a:t>
            </a:r>
          </a:p>
          <a:p>
            <a:pPr lvl="2"/>
            <a:r>
              <a:rPr lang="cs-CZ" sz="1600" dirty="0"/>
              <a:t>teplota okolí</a:t>
            </a:r>
          </a:p>
          <a:p>
            <a:pPr lvl="2"/>
            <a:r>
              <a:rPr lang="cs-CZ" sz="1600" dirty="0"/>
              <a:t>hladovění</a:t>
            </a:r>
          </a:p>
          <a:p>
            <a:pPr lvl="2"/>
            <a:r>
              <a:rPr lang="cs-CZ" sz="1600" dirty="0"/>
              <a:t>hormony</a:t>
            </a:r>
          </a:p>
        </p:txBody>
      </p:sp>
    </p:spTree>
    <p:extLst>
      <p:ext uri="{BB962C8B-B14F-4D97-AF65-F5344CB8AC3E}">
        <p14:creationId xmlns:p14="http://schemas.microsoft.com/office/powerpoint/2010/main" val="203124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B5630-B4FD-4563-9E15-F109A2ED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bazálního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EABA8-57A2-44A5-951E-162FEE94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KALORIMETRIE</a:t>
            </a:r>
          </a:p>
        </p:txBody>
      </p:sp>
      <p:pic>
        <p:nvPicPr>
          <p:cNvPr id="4" name="Obrázek 3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AAE471E6-EA17-4401-B96B-DB3C8C12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3971764" y="2006231"/>
            <a:ext cx="4248472" cy="43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CDFB9-EB86-4066-A6B0-75B7B823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basálního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F0452-9DB8-452C-BDEE-C299A161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NEPŘÍMÁ KALORIMETRIE</a:t>
            </a:r>
          </a:p>
        </p:txBody>
      </p:sp>
      <p:pic>
        <p:nvPicPr>
          <p:cNvPr id="4" name="Obrázek 3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7D678B4B-A416-4F5A-ABCB-984A668F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94" y="1939776"/>
            <a:ext cx="5825083" cy="4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A2977-DD36-4C22-8B92-F1C70225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basálního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E59BD-3B25-4052-B254-B5C9F63A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5673"/>
            <a:ext cx="10058400" cy="4023360"/>
          </a:xfrm>
        </p:spPr>
        <p:txBody>
          <a:bodyPr/>
          <a:lstStyle/>
          <a:p>
            <a:r>
              <a:rPr lang="cs-CZ" dirty="0"/>
              <a:t>PREDIKTIVNÍ ROVNICE</a:t>
            </a:r>
          </a:p>
          <a:p>
            <a:pPr lvl="1"/>
            <a:r>
              <a:rPr lang="cs-CZ" b="1" dirty="0" err="1"/>
              <a:t>Harris-Benedictova</a:t>
            </a:r>
            <a:r>
              <a:rPr lang="cs-CZ" b="1" dirty="0"/>
              <a:t> rovnice – výpočet BM v kcal: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  <a:p>
            <a:pPr lvl="1"/>
            <a:r>
              <a:rPr lang="cs-CZ" b="1" i="1" dirty="0"/>
              <a:t>Faustův vzorec – výpočet BM v kcal</a:t>
            </a:r>
          </a:p>
          <a:p>
            <a:pPr lvl="1"/>
            <a:endParaRPr lang="cs-CZ" b="1" i="1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74414C1-442A-4507-A4C7-AF49D97F7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99532"/>
              </p:ext>
            </p:extLst>
          </p:nvPr>
        </p:nvGraphicFramePr>
        <p:xfrm>
          <a:off x="1097280" y="268732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40551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2337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muži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66,5 + 13,8*H + 5*V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7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7814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5CE7CAD-BB73-427F-8192-253F2D06F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35009"/>
              </p:ext>
            </p:extLst>
          </p:nvPr>
        </p:nvGraphicFramePr>
        <p:xfrm>
          <a:off x="1097280" y="5137353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68337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5167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  <a:r>
                        <a:rPr lang="cs-CZ" b="1" dirty="0"/>
                        <a:t>*24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H*23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5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9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B1A0D-71C7-463B-865A-DBFBB900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Termický vliv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BE291-892B-4081-ABB1-F1E39A42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zvýšení energetického výdeje po příjmu potravy, které je dáno trávením, vstřebáváním a metabolismem potravy a živin </a:t>
            </a:r>
          </a:p>
          <a:p>
            <a:pPr lvl="1"/>
            <a:r>
              <a:rPr lang="cs-CZ" sz="2400" dirty="0"/>
              <a:t>10% CEV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01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92238-3109-4AC5-819A-448B57BE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26D16-2556-4EAF-B8C9-6DA7945160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cs-CZ" sz="2400" dirty="0"/>
              <a:t>energie potřebná pro zapojení lidské motoriky do činnosti </a:t>
            </a:r>
          </a:p>
          <a:p>
            <a:pPr lvl="1"/>
            <a:r>
              <a:rPr lang="cs-CZ" sz="2400" dirty="0"/>
              <a:t>u sportovců a velmi aktivních lidí tvoří největší podíl na EP</a:t>
            </a:r>
          </a:p>
          <a:p>
            <a:pPr lvl="1"/>
            <a:r>
              <a:rPr lang="cs-CZ" sz="2400" dirty="0"/>
              <a:t>ovlivněna mnoha faktory: druh sval. práce, hmotnost jedince, počet zapojených svalových skupin, intenzita a trvání práce, věk, spotřeba kyslíku 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E2992A-995D-43FB-A71B-8DD9046CA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15EF76-94BA-4E43-85FF-CA977F9E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737360"/>
            <a:ext cx="5792761" cy="3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196D2-8431-40B9-9D50-9557ABD6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74934-A17B-48E7-A3D7-84FF4545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400" dirty="0"/>
              <a:t>nejdůležitější a nejpohotovější zdroj E.</a:t>
            </a:r>
          </a:p>
          <a:p>
            <a:pPr lvl="1"/>
            <a:r>
              <a:rPr lang="cs-CZ" sz="2400" dirty="0"/>
              <a:t>udržování krevní glykémie.</a:t>
            </a:r>
          </a:p>
          <a:p>
            <a:pPr lvl="1"/>
            <a:r>
              <a:rPr lang="cs-CZ" sz="2400" dirty="0"/>
              <a:t>jsou nejrychleji využitelné jakožto E substrát.</a:t>
            </a:r>
          </a:p>
          <a:p>
            <a:pPr lvl="1"/>
            <a:r>
              <a:rPr lang="cs-CZ" sz="2400" dirty="0"/>
              <a:t>potraviny na ně bohaté jsou často zdrojem esenciálních vitaminů.</a:t>
            </a:r>
          </a:p>
          <a:p>
            <a:pPr lvl="1"/>
            <a:r>
              <a:rPr lang="cs-CZ" sz="2400" dirty="0"/>
              <a:t>nestravitelné sacharidy působí příznivě na činnost střev.</a:t>
            </a:r>
          </a:p>
          <a:p>
            <a:pPr lvl="1"/>
            <a:r>
              <a:rPr lang="cs-CZ" sz="2400" dirty="0"/>
              <a:t>6-10g/kg/den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74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361FF-3764-483E-ABF7-A51E634B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3ED0D-7BE0-43AA-80C4-7F88A698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cs-CZ" sz="2400" b="1" dirty="0"/>
              <a:t>Dělení sacharidů: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monosacharidy – glukóza, fruktóza, galaktóza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disacharidy (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trisacharid</a:t>
            </a:r>
            <a:r>
              <a:rPr lang="cs-CZ" sz="2400" dirty="0"/>
              <a:t>) – sacharóza, laktóza, maltóza/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rafinóza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oligosacharidy – 2-10 cukernatých jednotek (maltodextrin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polysacharidy – škrob, vláknina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41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734D2-8BB2-40A8-86F2-20A877D7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30508-7F5F-4AC8-9473-B1320022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- hladina krevní glukózy</a:t>
            </a:r>
          </a:p>
          <a:p>
            <a:pPr marL="388620" indent="-342900">
              <a:buFontTx/>
              <a:buChar char="-"/>
            </a:pPr>
            <a:r>
              <a:rPr lang="cs-CZ" dirty="0"/>
              <a:t>3,3-5,5 </a:t>
            </a:r>
            <a:r>
              <a:rPr lang="cs-CZ" dirty="0" err="1"/>
              <a:t>mmol</a:t>
            </a:r>
            <a:r>
              <a:rPr lang="cs-CZ" dirty="0"/>
              <a:t>/l krve</a:t>
            </a:r>
          </a:p>
          <a:p>
            <a:r>
              <a:rPr lang="cs-CZ" b="1" dirty="0"/>
              <a:t>Glykemický index potravin (GI) 0-100</a:t>
            </a:r>
          </a:p>
          <a:p>
            <a:r>
              <a:rPr lang="cs-CZ" dirty="0"/>
              <a:t>- určuje, jak působí daná potravina na zvýšení hladiny glykémie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AD5EC8-164C-4440-AAF1-2190D4DB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39" y="3916464"/>
            <a:ext cx="2875781" cy="24041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E5F34E-537B-4B2D-9120-6E342748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79" y="1640518"/>
            <a:ext cx="4365570" cy="46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6D339-4048-4803-B230-BA25A7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0CF7A-42A1-4914-9227-4C15FD6D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Glykemická nálož potravin (GN)</a:t>
            </a:r>
          </a:p>
          <a:p>
            <a:r>
              <a:rPr lang="cs-CZ" dirty="0"/>
              <a:t>- vyjadřuje skutečnou reakci glykémie na požití dané potraviny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D75FB6-9515-42B9-9DFB-8CEC7AB5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67809"/>
              </p:ext>
            </p:extLst>
          </p:nvPr>
        </p:nvGraphicFramePr>
        <p:xfrm>
          <a:off x="2797743" y="3685074"/>
          <a:ext cx="835793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79">
                  <a:extLst>
                    <a:ext uri="{9D8B030D-6E8A-4147-A177-3AD203B41FA5}">
                      <a16:colId xmlns:a16="http://schemas.microsoft.com/office/drawing/2014/main" val="396636268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2303425674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1931686642"/>
                    </a:ext>
                  </a:extLst>
                </a:gridCol>
              </a:tblGrid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potraviny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 na 100g potraviny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10253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 vysokou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Pečivo, oplatky, sušenky, čokoláda, buchty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6525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Se střední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Sladké ovoce, pečené brambory, obilné kaše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546153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S nízkou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Zelenina, houby, luštěniny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D5A68-AC78-4FAE-B93F-410D8B79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výživa a k čemu slouží?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1A9CF-7FD4-483B-9B01-7AD5ED319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je vše, co je spojeno se živením jedince nebo populace</a:t>
            </a:r>
          </a:p>
          <a:p>
            <a:pPr lvl="1"/>
            <a:r>
              <a:rPr lang="cs-CZ" sz="2400" dirty="0"/>
              <a:t>rozumíme zajišťování veškerých materiálních a funkčních nároků organismu k udržení růstu, zdraví a výkonnosti a zároveň proces, který vede k požadovanému výsledku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slouží k zisku dostatečného množství energie, stavebních látek, vitaminů, minerálních látek a tekutin pro udržení života</a:t>
            </a:r>
          </a:p>
          <a:p>
            <a:pPr marL="201168" lvl="1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Homeostáza – </a:t>
            </a:r>
            <a:r>
              <a:rPr lang="cs-CZ" sz="2400" i="1" dirty="0">
                <a:solidFill>
                  <a:schemeClr val="tx1"/>
                </a:solidFill>
              </a:rPr>
              <a:t>Soubor fyziologických mechanismů zajišťujících </a:t>
            </a:r>
            <a:r>
              <a:rPr lang="cs-CZ" sz="2400" b="1" i="1" dirty="0">
                <a:solidFill>
                  <a:schemeClr val="tx1"/>
                </a:solidFill>
              </a:rPr>
              <a:t>stálost vnitřních podmínek</a:t>
            </a:r>
            <a:endParaRPr lang="cs-CZ" sz="2400" i="1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04E8F-04FF-44CE-8D2A-EC4ED6F6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</a:t>
            </a:r>
            <a:r>
              <a:rPr lang="cs-CZ" dirty="0" err="1"/>
              <a:t>denzita</a:t>
            </a:r>
            <a:r>
              <a:rPr lang="cs-CZ" dirty="0"/>
              <a:t>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74F96-056F-43B7-9B9B-BFBD3227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585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 </a:t>
            </a:r>
            <a:r>
              <a:rPr lang="cs-CZ" sz="2400" dirty="0"/>
              <a:t>„hustota E ve 100g </a:t>
            </a:r>
            <a:r>
              <a:rPr lang="cs-CZ" sz="2400" dirty="0" err="1"/>
              <a:t>potaviny</a:t>
            </a:r>
            <a:r>
              <a:rPr lang="cs-CZ" sz="2400" dirty="0"/>
              <a:t>“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Nízká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→ větší objem stravy vyšší obsah vody, vlákniny a polysacharidů = </a:t>
            </a:r>
            <a:r>
              <a:rPr lang="cs-CZ" i="1" dirty="0"/>
              <a:t>nízká koncentrace E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/>
              <a:t>                         → delší trávení a tedy postupné uvolňování glukózy do krve → stálejší hladina  			glykémie = delší pocit nasycení</a:t>
            </a:r>
          </a:p>
          <a:p>
            <a:pPr marL="0" indent="0">
              <a:buNone/>
            </a:pPr>
            <a:r>
              <a:rPr lang="cs-CZ" b="1" dirty="0"/>
              <a:t>Vysoká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– vysoká koncentrace 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675EA3-FB19-4C65-843D-45A2D742F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75439"/>
              </p:ext>
            </p:extLst>
          </p:nvPr>
        </p:nvGraphicFramePr>
        <p:xfrm>
          <a:off x="1510981" y="2554688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526866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050165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688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přijatá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5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Celozrnné pečivo s máslem, šunkou a salátem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2200kJ/523kcal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65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B0493-A7E5-47FE-8E8C-417375C4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bilance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1F24C-CF47-4D49-8FCF-633E283C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Andrea\Desktop\EB.png">
            <a:extLst>
              <a:ext uri="{FF2B5EF4-FFF2-40B4-BE49-F238E27FC236}">
                <a16:creationId xmlns:a16="http://schemas.microsoft.com/office/drawing/2014/main" id="{C0C0BFD5-E073-4A5C-B6C3-2995281C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2" y="1845734"/>
            <a:ext cx="7715125" cy="47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2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BFB6B-8BBB-4283-8159-09345B29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příjem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86FA0-85B2-4C14-B93F-1AA7F33D1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 množství energie přijaté stravou (makroživiny - sacharidy, bílkoviny, tuky)</a:t>
            </a:r>
          </a:p>
          <a:p>
            <a:pPr lvl="1"/>
            <a:r>
              <a:rPr lang="cs-CZ" sz="2400" dirty="0"/>
              <a:t> štěpením těchto makroživin vzniká energie, která se ukládá ve formě pro organismus rychle použitelných makroergních vazeb typu adenosintrifosfát (ATP) 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sacharidy – 50-60% CEP </a:t>
            </a:r>
          </a:p>
          <a:p>
            <a:r>
              <a:rPr lang="cs-CZ" sz="2400" dirty="0"/>
              <a:t>bílkoviny – 12-15% CEP </a:t>
            </a:r>
          </a:p>
          <a:p>
            <a:r>
              <a:rPr lang="cs-CZ" sz="2400" dirty="0"/>
              <a:t>tuky – 25-30% CEP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E9F560-8245-4155-A88C-7D9D461C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75" y="3264970"/>
            <a:ext cx="4655171" cy="291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84B91-761D-43EF-AA68-3EB020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5BF21-93FC-488F-8ADA-03FBAB1E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01168" lvl="1" indent="0">
              <a:buNone/>
            </a:pPr>
            <a:r>
              <a:rPr lang="cs-CZ" sz="2400" dirty="0"/>
              <a:t>MAKRONUTRIENTY</a:t>
            </a:r>
          </a:p>
          <a:p>
            <a:pPr lvl="1"/>
            <a:r>
              <a:rPr lang="cs-CZ" sz="2400" dirty="0"/>
              <a:t>sacharidy</a:t>
            </a:r>
          </a:p>
          <a:p>
            <a:pPr lvl="1"/>
            <a:r>
              <a:rPr lang="cs-CZ" sz="2400" dirty="0"/>
              <a:t>tuky </a:t>
            </a:r>
          </a:p>
          <a:p>
            <a:pPr lvl="1"/>
            <a:r>
              <a:rPr lang="cs-CZ" sz="2400" dirty="0"/>
              <a:t>bílkoviny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(alkohol)</a:t>
            </a:r>
          </a:p>
          <a:p>
            <a:pPr lvl="1"/>
            <a:endParaRPr lang="cs-CZ" sz="2400" dirty="0"/>
          </a:p>
          <a:p>
            <a:pPr marL="201168" lvl="1" indent="0">
              <a:buNone/>
            </a:pPr>
            <a:r>
              <a:rPr lang="cs-CZ" sz="2400" dirty="0"/>
              <a:t>MIKRONUTRIENTY</a:t>
            </a:r>
          </a:p>
          <a:p>
            <a:pPr lvl="1"/>
            <a:r>
              <a:rPr lang="cs-CZ" sz="2400" dirty="0"/>
              <a:t>vitamíny</a:t>
            </a:r>
          </a:p>
          <a:p>
            <a:pPr lvl="1"/>
            <a:r>
              <a:rPr lang="cs-CZ" sz="2400" dirty="0"/>
              <a:t>minerální látky</a:t>
            </a:r>
          </a:p>
          <a:p>
            <a:pPr lvl="1"/>
            <a:r>
              <a:rPr lang="cs-CZ" sz="2400" dirty="0"/>
              <a:t>stopové prvky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A4D0CAF-9241-4968-9A39-15444CD761FA}"/>
              </a:ext>
            </a:extLst>
          </p:cNvPr>
          <p:cNvGrpSpPr/>
          <p:nvPr/>
        </p:nvGrpSpPr>
        <p:grpSpPr>
          <a:xfrm>
            <a:off x="6096000" y="1946763"/>
            <a:ext cx="4850895" cy="3821301"/>
            <a:chOff x="3718947" y="2156168"/>
            <a:chExt cx="4053403" cy="2985752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17FA324E-FD61-4786-B564-FDF5EAA9C870}"/>
                </a:ext>
              </a:extLst>
            </p:cNvPr>
            <p:cNvSpPr/>
            <p:nvPr/>
          </p:nvSpPr>
          <p:spPr>
            <a:xfrm>
              <a:off x="4561426" y="21561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BAD8F7B-E609-4606-B1AD-0C24B70C25C0}"/>
                </a:ext>
              </a:extLst>
            </p:cNvPr>
            <p:cNvSpPr txBox="1"/>
            <p:nvPr/>
          </p:nvSpPr>
          <p:spPr>
            <a:xfrm>
              <a:off x="4940252" y="2633302"/>
              <a:ext cx="1525772" cy="553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Poskytují energii</a:t>
              </a:r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63CCB832-9D5A-408F-AE7C-265935596A41}"/>
                </a:ext>
              </a:extLst>
            </p:cNvPr>
            <p:cNvSpPr/>
            <p:nvPr/>
          </p:nvSpPr>
          <p:spPr>
            <a:xfrm>
              <a:off x="3718947" y="32236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2CAEAC92-18D7-45C5-9DBB-0B8D872E1FE2}"/>
                </a:ext>
              </a:extLst>
            </p:cNvPr>
            <p:cNvSpPr txBox="1"/>
            <p:nvPr/>
          </p:nvSpPr>
          <p:spPr>
            <a:xfrm>
              <a:off x="3820614" y="3961838"/>
              <a:ext cx="1834116" cy="553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Regulují metabolismus</a:t>
              </a: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96E3964C-21A8-4AB7-B65C-9A42E1B86057}"/>
                </a:ext>
              </a:extLst>
            </p:cNvPr>
            <p:cNvSpPr/>
            <p:nvPr/>
          </p:nvSpPr>
          <p:spPr>
            <a:xfrm>
              <a:off x="5553063" y="3223668"/>
              <a:ext cx="2186609" cy="191825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9749D9D-DF5A-4391-A10B-41D9CBB52A5B}"/>
                </a:ext>
              </a:extLst>
            </p:cNvPr>
            <p:cNvSpPr txBox="1"/>
            <p:nvPr/>
          </p:nvSpPr>
          <p:spPr>
            <a:xfrm>
              <a:off x="5703138" y="3916039"/>
              <a:ext cx="2069212" cy="79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Podporují růst, výstavbu a regeneraci tkání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9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1A4D1-CF57-4456-8BBC-8C94B888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E7888-0B77-401D-8BAB-BEBE4A59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t"/>
            <a:r>
              <a:rPr lang="cs-CZ" sz="2400" dirty="0"/>
              <a:t>energie – kcal/</a:t>
            </a:r>
            <a:r>
              <a:rPr lang="cs-CZ" sz="2400" dirty="0" err="1"/>
              <a:t>Kj</a:t>
            </a:r>
            <a:endParaRPr lang="cs-CZ" sz="2400" dirty="0"/>
          </a:p>
          <a:p>
            <a:pPr lvl="1" fontAlgn="t"/>
            <a:endParaRPr lang="cs-CZ" sz="2400" dirty="0"/>
          </a:p>
          <a:p>
            <a:pPr lvl="1" fontAlgn="t"/>
            <a:endParaRPr lang="cs-CZ" sz="2400" dirty="0"/>
          </a:p>
          <a:p>
            <a:pPr lvl="1" fontAlgn="t"/>
            <a:endParaRPr lang="cs-CZ" sz="2400" dirty="0"/>
          </a:p>
          <a:p>
            <a:pPr lvl="1" fontAlgn="t"/>
            <a:endParaRPr lang="cs-CZ" sz="2400" dirty="0"/>
          </a:p>
          <a:p>
            <a:pPr marL="201168" lvl="1" indent="0" fontAlgn="t">
              <a:buNone/>
            </a:pPr>
            <a:r>
              <a:rPr lang="cs-CZ" sz="2400" dirty="0"/>
              <a:t>→ úkol č. 2 v pracovních listech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1A9F0CF-157F-4D6A-A099-3A7B60199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6995"/>
              </p:ext>
            </p:extLst>
          </p:nvPr>
        </p:nvGraphicFramePr>
        <p:xfrm>
          <a:off x="2032000" y="268732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591951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1601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1 kcal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4,2 </a:t>
                      </a:r>
                      <a:r>
                        <a:rPr lang="cs-CZ" b="1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2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7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22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DE5D7-B0FA-40CA-91D0-093294B4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příjem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C10D7-6BF0-4EA1-BB82-87B2C609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výživa – makronutrienty</a:t>
            </a:r>
          </a:p>
          <a:p>
            <a:pPr lvl="1"/>
            <a:r>
              <a:rPr lang="cs-CZ" sz="2400" dirty="0"/>
              <a:t>nutriční software – informace o en. příjmu, viz. ukázka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76E338D-A868-42AE-B263-5D4D4641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54470"/>
              </p:ext>
            </p:extLst>
          </p:nvPr>
        </p:nvGraphicFramePr>
        <p:xfrm>
          <a:off x="1390140" y="2889702"/>
          <a:ext cx="9004968" cy="312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656">
                  <a:extLst>
                    <a:ext uri="{9D8B030D-6E8A-4147-A177-3AD203B41FA5}">
                      <a16:colId xmlns:a16="http://schemas.microsoft.com/office/drawing/2014/main" val="134118835"/>
                    </a:ext>
                  </a:extLst>
                </a:gridCol>
                <a:gridCol w="3001656">
                  <a:extLst>
                    <a:ext uri="{9D8B030D-6E8A-4147-A177-3AD203B41FA5}">
                      <a16:colId xmlns:a16="http://schemas.microsoft.com/office/drawing/2014/main" val="1795793388"/>
                    </a:ext>
                  </a:extLst>
                </a:gridCol>
                <a:gridCol w="3001656">
                  <a:extLst>
                    <a:ext uri="{9D8B030D-6E8A-4147-A177-3AD203B41FA5}">
                      <a16:colId xmlns:a16="http://schemas.microsoft.com/office/drawing/2014/main" val="2273216271"/>
                    </a:ext>
                  </a:extLst>
                </a:gridCol>
              </a:tblGrid>
              <a:tr h="625624">
                <a:tc>
                  <a:txBody>
                    <a:bodyPr/>
                    <a:lstStyle/>
                    <a:p>
                      <a:r>
                        <a:rPr lang="cs-CZ" sz="2400" dirty="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kJ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40655"/>
                  </a:ext>
                </a:extLst>
              </a:tr>
              <a:tr h="625624">
                <a:tc>
                  <a:txBody>
                    <a:bodyPr/>
                    <a:lstStyle/>
                    <a:p>
                      <a:r>
                        <a:rPr lang="cs-CZ" sz="2400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2743"/>
                  </a:ext>
                </a:extLst>
              </a:tr>
              <a:tr h="625624">
                <a:tc>
                  <a:txBody>
                    <a:bodyPr/>
                    <a:lstStyle/>
                    <a:p>
                      <a:r>
                        <a:rPr lang="cs-CZ" sz="2400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07381"/>
                  </a:ext>
                </a:extLst>
              </a:tr>
              <a:tr h="625624">
                <a:tc>
                  <a:txBody>
                    <a:bodyPr/>
                    <a:lstStyle/>
                    <a:p>
                      <a:r>
                        <a:rPr lang="cs-CZ" sz="2400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34444"/>
                  </a:ext>
                </a:extLst>
              </a:tr>
              <a:tr h="625624">
                <a:tc>
                  <a:txBody>
                    <a:bodyPr/>
                    <a:lstStyle/>
                    <a:p>
                      <a:r>
                        <a:rPr lang="cs-CZ" sz="2400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7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97D38-1341-4256-8E49-6E7A34DA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4A023-7C6F-42F5-8192-40BDFC3F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porovnání energetické hodnoty u alkoholu">
            <a:extLst>
              <a:ext uri="{FF2B5EF4-FFF2-40B4-BE49-F238E27FC236}">
                <a16:creationId xmlns:a16="http://schemas.microsoft.com/office/drawing/2014/main" id="{C8DCB6A9-4DCE-431B-8E38-5DDE1D13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26" y="946204"/>
            <a:ext cx="6295870" cy="46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9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292A6-8C20-4346-AA4E-598572CE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výdej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EBA34-94C6-4C95-A3CB-AC9C156F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3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Bazální metabolismus – BM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Termický vliv stravy – Dietou indukovaná termogeneze – 10 % E z BM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756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1769</TotalTime>
  <Words>628</Words>
  <Application>Microsoft Office PowerPoint</Application>
  <PresentationFormat>Širokoúhlá obrazovka</PresentationFormat>
  <Paragraphs>156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Retrospektiva</vt:lpstr>
      <vt:lpstr>Základy výživy ve sportu</vt:lpstr>
      <vt:lpstr>Co je to výživa a k čemu slouží?</vt:lpstr>
      <vt:lpstr>Energetická bilance</vt:lpstr>
      <vt:lpstr>Energetický příjem</vt:lpstr>
      <vt:lpstr>Nutrienty</vt:lpstr>
      <vt:lpstr>Energie</vt:lpstr>
      <vt:lpstr>Energetický příjem</vt:lpstr>
      <vt:lpstr>Prezentace aplikace PowerPoint</vt:lpstr>
      <vt:lpstr>Energetický výdej</vt:lpstr>
      <vt:lpstr>Bazální metabolismus</vt:lpstr>
      <vt:lpstr>Výpočet bazálního metabolismu</vt:lpstr>
      <vt:lpstr>Výpočet basálního metabolismu</vt:lpstr>
      <vt:lpstr>Výpočet basálního metabolismu</vt:lpstr>
      <vt:lpstr>Termický vliv stravy</vt:lpstr>
      <vt:lpstr>Fyzická aktivita</vt:lpstr>
      <vt:lpstr>Sacharidy</vt:lpstr>
      <vt:lpstr>sacharidy</vt:lpstr>
      <vt:lpstr>glykémie</vt:lpstr>
      <vt:lpstr>glykémie</vt:lpstr>
      <vt:lpstr>Energetická denzita potravin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STÁŘÍ</dc:title>
  <dc:creator>Anďa Martincová</dc:creator>
  <cp:lastModifiedBy>Anďa Martincová</cp:lastModifiedBy>
  <cp:revision>41</cp:revision>
  <dcterms:created xsi:type="dcterms:W3CDTF">2018-12-11T09:56:18Z</dcterms:created>
  <dcterms:modified xsi:type="dcterms:W3CDTF">2019-02-26T13:06:50Z</dcterms:modified>
</cp:coreProperties>
</file>