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E670D417-5C9B-4779-BAF7-F2F3F3FFEFF4}" type="datetimeFigureOut">
              <a:rPr lang="cs-CZ" smtClean="0"/>
              <a:pPr/>
              <a:t>28.3.2019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24214D-0AE9-4BE8-90BF-7C5605F3404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70D417-5C9B-4779-BAF7-F2F3F3FFEFF4}" type="datetimeFigureOut">
              <a:rPr lang="cs-CZ" smtClean="0"/>
              <a:pPr/>
              <a:t>28.3.2019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24214D-0AE9-4BE8-90BF-7C5605F3404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70D417-5C9B-4779-BAF7-F2F3F3FFEFF4}" type="datetimeFigureOut">
              <a:rPr lang="cs-CZ" smtClean="0"/>
              <a:pPr/>
              <a:t>28.3.2019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24214D-0AE9-4BE8-90BF-7C5605F3404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70D417-5C9B-4779-BAF7-F2F3F3FFEFF4}" type="datetimeFigureOut">
              <a:rPr lang="cs-CZ" smtClean="0"/>
              <a:pPr/>
              <a:t>28.3.2019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24214D-0AE9-4BE8-90BF-7C5605F3404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670D417-5C9B-4779-BAF7-F2F3F3FFEFF4}" type="datetimeFigureOut">
              <a:rPr lang="cs-CZ" smtClean="0"/>
              <a:pPr/>
              <a:t>28.3.2019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24214D-0AE9-4BE8-90BF-7C5605F3404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670D417-5C9B-4779-BAF7-F2F3F3FFEFF4}" type="datetimeFigureOut">
              <a:rPr lang="cs-CZ" smtClean="0"/>
              <a:pPr/>
              <a:t>28.3.2019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24214D-0AE9-4BE8-90BF-7C5605F3404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670D417-5C9B-4779-BAF7-F2F3F3FFEFF4}" type="datetimeFigureOut">
              <a:rPr lang="cs-CZ" smtClean="0"/>
              <a:pPr/>
              <a:t>28.3.2019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D24214D-0AE9-4BE8-90BF-7C5605F3404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E670D417-5C9B-4779-BAF7-F2F3F3FFEFF4}" type="datetimeFigureOut">
              <a:rPr lang="cs-CZ" smtClean="0"/>
              <a:pPr/>
              <a:t>28.3.2019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D24214D-0AE9-4BE8-90BF-7C5605F3404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670D417-5C9B-4779-BAF7-F2F3F3FFEFF4}" type="datetimeFigureOut">
              <a:rPr lang="cs-CZ" smtClean="0"/>
              <a:pPr/>
              <a:t>28.3.2019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D24214D-0AE9-4BE8-90BF-7C5605F3404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670D417-5C9B-4779-BAF7-F2F3F3FFEFF4}" type="datetimeFigureOut">
              <a:rPr lang="cs-CZ" smtClean="0"/>
              <a:pPr/>
              <a:t>28.3.2019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24214D-0AE9-4BE8-90BF-7C5605F3404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670D417-5C9B-4779-BAF7-F2F3F3FFEFF4}" type="datetimeFigureOut">
              <a:rPr lang="cs-CZ" smtClean="0"/>
              <a:pPr/>
              <a:t>28.3.2019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24214D-0AE9-4BE8-90BF-7C5605F3404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70D417-5C9B-4779-BAF7-F2F3F3FFEFF4}" type="datetimeFigureOut">
              <a:rPr lang="cs-CZ" smtClean="0"/>
              <a:pPr/>
              <a:t>28.3.2019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24214D-0AE9-4BE8-90BF-7C5605F3404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Cvičení v těhotenství a po porodu</a:t>
            </a:r>
            <a:endParaRPr lang="cs-CZ" b="1" dirty="0"/>
          </a:p>
        </p:txBody>
      </p:sp>
      <p:sp>
        <p:nvSpPr>
          <p:cNvPr id="3" name="Podnadpis 2"/>
          <p:cNvSpPr>
            <a:spLocks noGrp="1"/>
          </p:cNvSpPr>
          <p:nvPr>
            <p:ph type="subTitle" idx="1"/>
          </p:nvPr>
        </p:nvSpPr>
        <p:spPr/>
        <p:txBody>
          <a:bodyPr/>
          <a:lstStyle/>
          <a:p>
            <a:r>
              <a:rPr lang="cs-CZ" dirty="0" smtClean="0"/>
              <a:t>Cíle a možnosti cvičení v těhotenství.</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Na co se zaměřovat v těhotenství?</a:t>
            </a:r>
            <a:endParaRPr lang="cs-CZ" sz="3200" b="1" dirty="0"/>
          </a:p>
        </p:txBody>
      </p:sp>
      <p:sp>
        <p:nvSpPr>
          <p:cNvPr id="3" name="Zástupný symbol pro obsah 2"/>
          <p:cNvSpPr>
            <a:spLocks noGrp="1"/>
          </p:cNvSpPr>
          <p:nvPr>
            <p:ph idx="1"/>
          </p:nvPr>
        </p:nvSpPr>
        <p:spPr/>
        <p:txBody>
          <a:bodyPr>
            <a:normAutofit/>
          </a:bodyPr>
          <a:lstStyle/>
          <a:p>
            <a:r>
              <a:rPr lang="cs-CZ" sz="2000" dirty="0" smtClean="0"/>
              <a:t>Posílení břišních svalů</a:t>
            </a:r>
          </a:p>
          <a:p>
            <a:r>
              <a:rPr lang="cs-CZ" sz="2000" dirty="0" smtClean="0"/>
              <a:t>Posílení prsních svalů</a:t>
            </a:r>
          </a:p>
          <a:p>
            <a:r>
              <a:rPr lang="cs-CZ" sz="2000" dirty="0" smtClean="0"/>
              <a:t>Aktivace svalů dna pánevního a nácvik jejich relaxace</a:t>
            </a:r>
          </a:p>
          <a:p>
            <a:r>
              <a:rPr lang="cs-CZ" sz="2000" dirty="0" smtClean="0"/>
              <a:t>Vytvoření návyku správného držení těla</a:t>
            </a:r>
          </a:p>
          <a:p>
            <a:r>
              <a:rPr lang="cs-CZ" sz="2000" dirty="0" smtClean="0"/>
              <a:t>Zabránění vzniku plochých nohou</a:t>
            </a:r>
          </a:p>
          <a:p>
            <a:r>
              <a:rPr lang="cs-CZ" sz="2000" dirty="0" smtClean="0"/>
              <a:t>Zabránění </a:t>
            </a:r>
            <a:r>
              <a:rPr lang="cs-CZ" sz="2000" dirty="0" smtClean="0"/>
              <a:t>vzniku </a:t>
            </a:r>
            <a:r>
              <a:rPr lang="cs-CZ" sz="2000" dirty="0" smtClean="0"/>
              <a:t>křečových žil</a:t>
            </a:r>
          </a:p>
          <a:p>
            <a:r>
              <a:rPr lang="cs-CZ" sz="2000" dirty="0" smtClean="0"/>
              <a:t>Práce s kapacitou plic</a:t>
            </a:r>
          </a:p>
          <a:p>
            <a:r>
              <a:rPr lang="cs-CZ" sz="2000" dirty="0" smtClean="0"/>
              <a:t>Podpoření střevní peristaltiky</a:t>
            </a:r>
            <a:endParaRPr lang="cs-CZ"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Význam pohybových aktivit během těhotenství</a:t>
            </a:r>
            <a:endParaRPr lang="cs-CZ" sz="3200" b="1" dirty="0"/>
          </a:p>
        </p:txBody>
      </p:sp>
      <p:sp>
        <p:nvSpPr>
          <p:cNvPr id="3" name="Zástupný symbol pro obsah 2"/>
          <p:cNvSpPr>
            <a:spLocks noGrp="1"/>
          </p:cNvSpPr>
          <p:nvPr>
            <p:ph idx="1"/>
          </p:nvPr>
        </p:nvSpPr>
        <p:spPr/>
        <p:txBody>
          <a:bodyPr>
            <a:normAutofit/>
          </a:bodyPr>
          <a:lstStyle/>
          <a:p>
            <a:r>
              <a:rPr lang="cs-CZ" sz="2000" dirty="0" smtClean="0"/>
              <a:t>Pohybem lze u fyziologického těhotenství ženu i plod připravit na porod jak fyzicky, tak duševně.</a:t>
            </a:r>
          </a:p>
          <a:p>
            <a:r>
              <a:rPr lang="cs-CZ" sz="2000" dirty="0" smtClean="0"/>
              <a:t>Tělesná aktivita nemá být zaměřená na zvyšování zdatnosti, ale na posilování svalových skupin</a:t>
            </a:r>
            <a:r>
              <a:rPr lang="cs-CZ" sz="2000" dirty="0" smtClean="0"/>
              <a:t>, má vést k nácviku </a:t>
            </a:r>
            <a:r>
              <a:rPr lang="cs-CZ" sz="2000" dirty="0" smtClean="0"/>
              <a:t>relaxace a správného dýchání, </a:t>
            </a:r>
            <a:r>
              <a:rPr lang="cs-CZ" sz="2000" dirty="0" smtClean="0"/>
              <a:t>k zamezení </a:t>
            </a:r>
            <a:r>
              <a:rPr lang="cs-CZ" sz="2000" dirty="0" smtClean="0"/>
              <a:t>přílišného přírůstku váhy a </a:t>
            </a:r>
            <a:r>
              <a:rPr lang="cs-CZ" sz="2000" dirty="0" smtClean="0"/>
              <a:t>má tvořit psychickou </a:t>
            </a:r>
            <a:r>
              <a:rPr lang="cs-CZ" sz="2000" dirty="0" smtClean="0"/>
              <a:t>pohodu.</a:t>
            </a:r>
          </a:p>
          <a:p>
            <a:r>
              <a:rPr lang="cs-CZ" sz="2000" dirty="0" smtClean="0"/>
              <a:t>V jednotlivých trimestrech se mění zaměření a možnosti cvičení, což je značně individuální záležitost.</a:t>
            </a:r>
          </a:p>
          <a:p>
            <a:r>
              <a:rPr lang="cs-CZ" sz="2000" dirty="0" smtClean="0"/>
              <a:t>Je třeba se zaměřovat na nohy, balanční cviky, otevírání horní části hrudníku. Kvůli porodu je nutné zapojení příčného břišního svalu (m. </a:t>
            </a:r>
            <a:r>
              <a:rPr lang="cs-CZ" sz="2000" dirty="0" err="1" smtClean="0"/>
              <a:t>transversus</a:t>
            </a:r>
            <a:r>
              <a:rPr lang="cs-CZ" sz="2000" dirty="0" smtClean="0"/>
              <a:t> </a:t>
            </a:r>
            <a:r>
              <a:rPr lang="cs-CZ" sz="2000" dirty="0" err="1" smtClean="0"/>
              <a:t>abdominis</a:t>
            </a:r>
            <a:r>
              <a:rPr lang="cs-CZ" sz="2000" dirty="0" smtClean="0"/>
              <a:t>).</a:t>
            </a:r>
          </a:p>
          <a:p>
            <a:r>
              <a:rPr lang="cs-CZ" sz="2000" dirty="0" smtClean="0"/>
              <a:t>U dna pánevního je dobré procítit jednotlivé vrstvy, přední a zadní část, zrovna tak jako </a:t>
            </a:r>
            <a:r>
              <a:rPr lang="cs-CZ" sz="2000" dirty="0" err="1" smtClean="0"/>
              <a:t>koaktivaci</a:t>
            </a:r>
            <a:r>
              <a:rPr lang="cs-CZ" sz="2000" dirty="0" smtClean="0"/>
              <a:t> s „pomocnými“ </a:t>
            </a:r>
            <a:r>
              <a:rPr lang="cs-CZ" sz="2000" dirty="0" smtClean="0"/>
              <a:t>svaly.</a:t>
            </a:r>
            <a:endParaRPr lang="cs-CZ"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Zásady pro pohybovou aktivitu v těhotenství</a:t>
            </a:r>
            <a:endParaRPr lang="cs-CZ" sz="3200" b="1" dirty="0"/>
          </a:p>
        </p:txBody>
      </p:sp>
      <p:sp>
        <p:nvSpPr>
          <p:cNvPr id="3" name="Zástupný symbol pro obsah 2"/>
          <p:cNvSpPr>
            <a:spLocks noGrp="1"/>
          </p:cNvSpPr>
          <p:nvPr>
            <p:ph idx="1"/>
          </p:nvPr>
        </p:nvSpPr>
        <p:spPr/>
        <p:txBody>
          <a:bodyPr>
            <a:normAutofit/>
          </a:bodyPr>
          <a:lstStyle/>
          <a:p>
            <a:r>
              <a:rPr lang="cs-CZ" sz="2000" dirty="0" smtClean="0"/>
              <a:t>Nepřepínat se, necvičit do vyčerpání.</a:t>
            </a:r>
          </a:p>
          <a:p>
            <a:r>
              <a:rPr lang="cs-CZ" sz="2000" dirty="0" smtClean="0"/>
              <a:t>Cvičit v klidném tempu, správně dýchat a okysličovat krev.</a:t>
            </a:r>
          </a:p>
          <a:p>
            <a:r>
              <a:rPr lang="cs-CZ" sz="2000" dirty="0" smtClean="0"/>
              <a:t>Vhodně se rozcvičit před začátkem aktivity a po cvičení relaxovat.</a:t>
            </a:r>
          </a:p>
          <a:p>
            <a:r>
              <a:rPr lang="cs-CZ" sz="2000" dirty="0" smtClean="0"/>
              <a:t>Při dušnosti nebo nepohodlí aktivitu přerušit, necvičit při pocitu nemoci.</a:t>
            </a:r>
          </a:p>
          <a:p>
            <a:r>
              <a:rPr lang="cs-CZ" sz="2000" dirty="0" smtClean="0"/>
              <a:t>Vnímat možnosti aktivit individuálně, nezačínat s novým sportem během těhotenství.</a:t>
            </a:r>
          </a:p>
          <a:p>
            <a:r>
              <a:rPr lang="cs-CZ" sz="2000" dirty="0" smtClean="0"/>
              <a:t>Je třeba dbát na pitný režim, tepová frekvence by neměla přesáhnout 140 tepů/ min.</a:t>
            </a:r>
          </a:p>
          <a:p>
            <a:r>
              <a:rPr lang="cs-CZ" sz="2000" b="1" dirty="0" smtClean="0"/>
              <a:t>Kontraindikacemi jsou </a:t>
            </a:r>
            <a:r>
              <a:rPr lang="cs-CZ" sz="2000" dirty="0" smtClean="0"/>
              <a:t>medikamentózně řešená hypertenze, hematologická onemocnění, poruchy srdečního rytmu, </a:t>
            </a:r>
            <a:r>
              <a:rPr lang="cs-CZ" sz="2000" dirty="0" err="1" smtClean="0"/>
              <a:t>preeklampsie</a:t>
            </a:r>
            <a:r>
              <a:rPr lang="cs-CZ" sz="2000" dirty="0" smtClean="0"/>
              <a:t>.</a:t>
            </a:r>
          </a:p>
          <a:p>
            <a:r>
              <a:rPr lang="cs-CZ" sz="2000" b="1" dirty="0" smtClean="0"/>
              <a:t>Vhodnými aktivitami </a:t>
            </a:r>
            <a:r>
              <a:rPr lang="cs-CZ" sz="2000" dirty="0" smtClean="0"/>
              <a:t> jsou pak chůze, plavání, břišní tance, jóga, </a:t>
            </a:r>
            <a:r>
              <a:rPr lang="cs-CZ" sz="2000" dirty="0" err="1" smtClean="0"/>
              <a:t>pilates</a:t>
            </a:r>
            <a:r>
              <a:rPr lang="cs-CZ" sz="2000" dirty="0" smtClean="0"/>
              <a:t>.</a:t>
            </a:r>
            <a:endParaRPr lang="cs-CZ" sz="2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Aktivity podle trimestrů</a:t>
            </a:r>
            <a:endParaRPr lang="cs-CZ" sz="3200" b="1" dirty="0"/>
          </a:p>
        </p:txBody>
      </p:sp>
      <p:sp>
        <p:nvSpPr>
          <p:cNvPr id="3" name="Zástupný symbol pro obsah 2"/>
          <p:cNvSpPr>
            <a:spLocks noGrp="1"/>
          </p:cNvSpPr>
          <p:nvPr>
            <p:ph idx="1"/>
          </p:nvPr>
        </p:nvSpPr>
        <p:spPr/>
        <p:txBody>
          <a:bodyPr>
            <a:normAutofit/>
          </a:bodyPr>
          <a:lstStyle/>
          <a:p>
            <a:r>
              <a:rPr lang="cs-CZ" sz="2000" b="1" dirty="0" smtClean="0"/>
              <a:t>I. Trimestr</a:t>
            </a:r>
            <a:r>
              <a:rPr lang="cs-CZ" sz="2000" dirty="0" smtClean="0"/>
              <a:t> je téměř bez omezení. Vyvarovat se skokům, visům, běhu a prudkým výpadům a cvikům, kde se </a:t>
            </a:r>
            <a:r>
              <a:rPr lang="cs-CZ" sz="2000" dirty="0" smtClean="0"/>
              <a:t>s</a:t>
            </a:r>
            <a:r>
              <a:rPr lang="cs-CZ" sz="2000" dirty="0" smtClean="0"/>
              <a:t>tlačuje podbřišek. Je možné cvičit ještě ve všech polohách. Velikost břicha není omezující. Je dobré se věnovat chodidlům, kyčlím. Vhodné jsou cviky na správné držení těla, elasticitu hrudníku, na nožní klenbu a dno pánevní. Důležitý je nácvik relaxace.</a:t>
            </a:r>
          </a:p>
          <a:p>
            <a:r>
              <a:rPr lang="cs-CZ" sz="2000" b="1" dirty="0" smtClean="0"/>
              <a:t>II. </a:t>
            </a:r>
            <a:r>
              <a:rPr lang="cs-CZ" sz="2000" b="1" dirty="0" smtClean="0"/>
              <a:t>T</a:t>
            </a:r>
            <a:r>
              <a:rPr lang="cs-CZ" sz="2000" b="1" dirty="0" smtClean="0"/>
              <a:t>rimestr- </a:t>
            </a:r>
            <a:r>
              <a:rPr lang="cs-CZ" sz="2000" dirty="0" smtClean="0"/>
              <a:t>upouští se od </a:t>
            </a:r>
            <a:r>
              <a:rPr lang="cs-CZ" sz="2000" dirty="0" smtClean="0"/>
              <a:t>c</a:t>
            </a:r>
            <a:r>
              <a:rPr lang="cs-CZ" sz="2000" dirty="0" smtClean="0"/>
              <a:t>vičení v lehu na břichu, ale jinak se cvičí jako v prvním trimestru. Vhodný je i nácvik zadržování dechu. Větší důraz na relaxaci a duševní pohodu.</a:t>
            </a:r>
          </a:p>
          <a:p>
            <a:r>
              <a:rPr lang="cs-CZ" sz="2000" b="1" dirty="0" smtClean="0"/>
              <a:t>III. Trimestr- </a:t>
            </a:r>
            <a:r>
              <a:rPr lang="cs-CZ" sz="2000" dirty="0" smtClean="0"/>
              <a:t>lze cvičit do 35. týdne. S ohledem na velikost břicha cvičíme podobně jako od začátku těhotenství s výjimkou posilování břicha (lze posilovat šikmé břišní svaly). Je vhodné uvědomovat si „přirozenou </a:t>
            </a:r>
            <a:r>
              <a:rPr lang="cs-CZ" sz="2000" dirty="0" err="1" smtClean="0"/>
              <a:t>hyperlordózu</a:t>
            </a:r>
            <a:r>
              <a:rPr lang="cs-CZ" sz="2000" dirty="0" smtClean="0"/>
              <a:t>“ a vyhýbat se „kačení“ chůzi. Nacvičují se různé typy dechu při porodu.</a:t>
            </a:r>
            <a:endParaRPr lang="cs-CZ" sz="2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Cvičení po porodu a v šestinedělí</a:t>
            </a:r>
            <a:endParaRPr lang="cs-CZ" sz="3200" b="1" dirty="0"/>
          </a:p>
        </p:txBody>
      </p:sp>
      <p:sp>
        <p:nvSpPr>
          <p:cNvPr id="3" name="Zástupný symbol pro obsah 2"/>
          <p:cNvSpPr>
            <a:spLocks noGrp="1"/>
          </p:cNvSpPr>
          <p:nvPr>
            <p:ph idx="1"/>
          </p:nvPr>
        </p:nvSpPr>
        <p:spPr/>
        <p:txBody>
          <a:bodyPr>
            <a:normAutofit/>
          </a:bodyPr>
          <a:lstStyle/>
          <a:p>
            <a:r>
              <a:rPr lang="cs-CZ" sz="2000" dirty="0" smtClean="0"/>
              <a:t>Cvičit lze už 12- 24 hod po porodu dle doporučení lékaře a podle průběhu porodu.</a:t>
            </a:r>
          </a:p>
          <a:p>
            <a:r>
              <a:rPr lang="cs-CZ" sz="2000" dirty="0" smtClean="0"/>
              <a:t>Účelem cvičení v šestinedělí je podpořit krevní oběh  zabránit tak tvoření embolů a </a:t>
            </a:r>
            <a:r>
              <a:rPr lang="cs-CZ" sz="2000" dirty="0" err="1" smtClean="0"/>
              <a:t>tromboembolické</a:t>
            </a:r>
            <a:r>
              <a:rPr lang="cs-CZ" sz="2000" dirty="0" smtClean="0"/>
              <a:t> nemoci. Je třeba upevnit a posílit svaly porodem nejvíc zatěžované. Cvičením je možné urychlit zavinování dělohy a její opětovné správné uložení v malé pánvi. Lze stimulovat mléčné žlázy a podpořit tak laktaci.</a:t>
            </a:r>
          </a:p>
          <a:p>
            <a:r>
              <a:rPr lang="cs-CZ" sz="2000" dirty="0" smtClean="0"/>
              <a:t>Po šestinedělí je důležité tělu navrátit jeho kondici jako před těhotenstvím a porodem. Statistiky uvádějí asi </a:t>
            </a:r>
            <a:r>
              <a:rPr lang="cs-CZ" sz="2000" smtClean="0"/>
              <a:t>1 rok.</a:t>
            </a:r>
            <a:endParaRPr lang="cs-CZ" sz="2000"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543</Words>
  <Application>Microsoft Office PowerPoint</Application>
  <PresentationFormat>Předvádění na obrazovce (4:3)</PresentationFormat>
  <Paragraphs>34</Paragraphs>
  <Slides>6</Slides>
  <Notes>0</Notes>
  <HiddenSlides>0</HiddenSlides>
  <MMClips>0</MMClips>
  <ScaleCrop>false</ScaleCrop>
  <HeadingPairs>
    <vt:vector size="4" baseType="variant">
      <vt:variant>
        <vt:lpstr>Motiv</vt:lpstr>
      </vt:variant>
      <vt:variant>
        <vt:i4>1</vt:i4>
      </vt:variant>
      <vt:variant>
        <vt:lpstr>Nadpisy snímků</vt:lpstr>
      </vt:variant>
      <vt:variant>
        <vt:i4>6</vt:i4>
      </vt:variant>
    </vt:vector>
  </HeadingPairs>
  <TitlesOfParts>
    <vt:vector size="7" baseType="lpstr">
      <vt:lpstr>Motiv sady Office</vt:lpstr>
      <vt:lpstr>Cvičení v těhotenství a po porodu</vt:lpstr>
      <vt:lpstr>Na co se zaměřovat v těhotenství?</vt:lpstr>
      <vt:lpstr>Význam pohybových aktivit během těhotenství</vt:lpstr>
      <vt:lpstr>Zásady pro pohybovou aktivitu v těhotenství</vt:lpstr>
      <vt:lpstr>Aktivity podle trimestrů</vt:lpstr>
      <vt:lpstr>Cvičení po porodu a v šestinedělí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Cvičení v těhotenství a po porodu</dc:title>
  <dc:creator>Petr Věrný</dc:creator>
  <cp:lastModifiedBy> Petr Věrný</cp:lastModifiedBy>
  <cp:revision>2</cp:revision>
  <dcterms:created xsi:type="dcterms:W3CDTF">2019-03-28T13:38:55Z</dcterms:created>
  <dcterms:modified xsi:type="dcterms:W3CDTF">2019-03-28T16:10:21Z</dcterms:modified>
</cp:coreProperties>
</file>