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70" r:id="rId5"/>
    <p:sldId id="279" r:id="rId6"/>
    <p:sldId id="280" r:id="rId7"/>
    <p:sldId id="282" r:id="rId8"/>
    <p:sldId id="281" r:id="rId9"/>
    <p:sldId id="283" r:id="rId10"/>
    <p:sldId id="285" r:id="rId11"/>
    <p:sldId id="287" r:id="rId12"/>
    <p:sldId id="260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4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7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88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7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F0CB6-5639-42DD-ACF4-E11C819FB15D}" type="datetimeFigureOut">
              <a:rPr lang="cs-CZ" smtClean="0"/>
              <a:t>24.02.2019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675F33-98AF-4B83-A3BB-0780A23145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gradFill>
            <a:gsLst>
              <a:gs pos="10000">
                <a:schemeClr val="bg1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sport, plavání, vodní sporty&#10;&#10;Popis vygenerován s velmi vysokou mírou spolehlivosti">
            <a:extLst>
              <a:ext uri="{FF2B5EF4-FFF2-40B4-BE49-F238E27FC236}">
                <a16:creationId xmlns:a16="http://schemas.microsoft.com/office/drawing/2014/main" id="{241EE777-578F-4B13-BBC5-15B2FC1E2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5" r="1353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75029C-64B9-41D0-9540-75846D4B04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1127" y="9144"/>
            <a:ext cx="4560492" cy="6163733"/>
            <a:chOff x="6108170" y="8467"/>
            <a:chExt cx="6080656" cy="6163733"/>
          </a:xfrm>
        </p:grpSpPr>
        <p:cxnSp>
          <p:nvCxnSpPr>
            <p:cNvPr id="13" name="Straight Connector 12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3159" y="685799"/>
            <a:ext cx="6000750" cy="2971801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cs-CZ" dirty="0"/>
              <a:t>Základy výživy ve sportu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3159" y="3843867"/>
            <a:ext cx="4800600" cy="194733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Tomáš Hlinský</a:t>
            </a:r>
          </a:p>
          <a:p>
            <a:r>
              <a:rPr lang="cs-CZ">
                <a:solidFill>
                  <a:schemeClr val="tx1"/>
                </a:solidFill>
              </a:rPr>
              <a:t>MU – Katedra podpory zdraví</a:t>
            </a:r>
          </a:p>
        </p:txBody>
      </p:sp>
    </p:spTree>
    <p:extLst>
      <p:ext uri="{BB962C8B-B14F-4D97-AF65-F5344CB8AC3E}">
        <p14:creationId xmlns:p14="http://schemas.microsoft.com/office/powerpoint/2010/main" val="316647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081AB9DF-86B9-4220-AD67-4CE4CBA5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3F6013B6-E0B7-41A3-9DA7-11D867B5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2CEC6818-3AD0-4019-823A-B0CC6783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86FC50-A93F-47BA-BA20-217F3CA2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18C33E-6AA5-412F-BF22-EB4DF3D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5EBD1F-30ED-48F5-AC6F-DAEED833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231" y="4266578"/>
            <a:ext cx="7097106" cy="913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611" y="5112279"/>
            <a:ext cx="7022718" cy="1440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Které faktory ovlivňují EV při </a:t>
            </a:r>
            <a:r>
              <a:rPr lang="en-US" sz="2100" kern="1200" cap="none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fyzické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aktivitě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v textu</a:t>
            </a:r>
          </a:p>
          <a:p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Jak je zjišťovat?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č. 4</a:t>
            </a:r>
            <a:endParaRPr lang="en-US" sz="2100" b="1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" name="Snip Diagonal Corner Rectangle 12">
            <a:extLst>
              <a:ext uri="{FF2B5EF4-FFF2-40B4-BE49-F238E27FC236}">
                <a16:creationId xmlns:a16="http://schemas.microsoft.com/office/drawing/2014/main" id="{FA7A5403-B09D-406F-BAEE-94AA9A7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2"/>
            <a:ext cx="1884304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držení, tenis, žena&#10;&#10;Popis se vygeneroval automaticky.">
            <a:extLst>
              <a:ext uri="{FF2B5EF4-FFF2-40B4-BE49-F238E27FC236}">
                <a16:creationId xmlns:a16="http://schemas.microsoft.com/office/drawing/2014/main" id="{3E6800A0-95C0-454F-9B23-15D533A4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6" y="1004554"/>
            <a:ext cx="903562" cy="2638140"/>
          </a:xfrm>
          <a:prstGeom prst="rect">
            <a:avLst/>
          </a:prstGeom>
        </p:spPr>
      </p:pic>
      <p:sp>
        <p:nvSpPr>
          <p:cNvPr id="36" name="Snip Diagonal Corner Rectangle 45">
            <a:extLst>
              <a:ext uri="{FF2B5EF4-FFF2-40B4-BE49-F238E27FC236}">
                <a16:creationId xmlns:a16="http://schemas.microsoft.com/office/drawing/2014/main" id="{E67CC0B0-1DB0-43C2-A841-23687C76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9221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kolo, exteriér, muž&#10;&#10;Popis se vygeneroval automaticky.">
            <a:extLst>
              <a:ext uri="{FF2B5EF4-FFF2-40B4-BE49-F238E27FC236}">
                <a16:creationId xmlns:a16="http://schemas.microsoft.com/office/drawing/2014/main" id="{281E7639-3FCB-489C-886B-6D45547A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08" y="1305703"/>
            <a:ext cx="1403531" cy="2032320"/>
          </a:xfrm>
          <a:prstGeom prst="rect">
            <a:avLst/>
          </a:prstGeom>
        </p:spPr>
      </p:pic>
      <p:sp>
        <p:nvSpPr>
          <p:cNvPr id="38" name="Snip Diagonal Corner Rectangle 47">
            <a:extLst>
              <a:ext uri="{FF2B5EF4-FFF2-40B4-BE49-F238E27FC236}">
                <a16:creationId xmlns:a16="http://schemas.microsoft.com/office/drawing/2014/main" id="{01DA31F8-66A8-4CDA-BB12-0C115BBC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4254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osoba, exteriér, míč, hráč&#10;&#10;Popis se vygeneroval automaticky.">
            <a:extLst>
              <a:ext uri="{FF2B5EF4-FFF2-40B4-BE49-F238E27FC236}">
                <a16:creationId xmlns:a16="http://schemas.microsoft.com/office/drawing/2014/main" id="{78690B60-C05D-4765-90DC-61954C53E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41" y="1809574"/>
            <a:ext cx="1403532" cy="102457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D88EE2-F72D-424E-966C-28A83EFB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0B7594-EC52-4C8E-A2F7-8C67BF726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E70EE-6120-4100-B633-AF51A070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960105-D8A6-4BD4-B557-B49D0AAEB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0654AC-10A7-4132-B7A7-5551732C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756AD80-8F02-4CA7-A445-C501375E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nip Diagonal Corner Rectangle 49">
            <a:extLst>
              <a:ext uri="{FF2B5EF4-FFF2-40B4-BE49-F238E27FC236}">
                <a16:creationId xmlns:a16="http://schemas.microsoft.com/office/drawing/2014/main" id="{26816589-40CA-483B-B743-7A43E2EC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288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0288F64B-FBE6-486C-9A08-DEBF9C506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75" y="1872733"/>
            <a:ext cx="1403532" cy="89826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0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Celkový 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Použij koeficienty dle intenzity fyzické aktivity pro výpočet celkového energetického výdeje – TEE.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Úkol č. 5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5" name="Obrázek 4" descr="Obsah obrázku osoba, vsedě&#10;&#10;Popis se vygeneroval automaticky.">
            <a:extLst>
              <a:ext uri="{FF2B5EF4-FFF2-40B4-BE49-F238E27FC236}">
                <a16:creationId xmlns:a16="http://schemas.microsoft.com/office/drawing/2014/main" id="{25A65F79-4DF9-4BD8-A387-D46C4DC5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0154"/>
            <a:ext cx="3333750" cy="3333750"/>
          </a:xfrm>
          <a:prstGeom prst="rect">
            <a:avLst/>
          </a:prstGeom>
        </p:spPr>
      </p:pic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78106"/>
            <a:ext cx="1516214" cy="3697846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EB7A8B43-6AC4-4B3E-B41D-EA45ADE8E96D}"/>
              </a:ext>
            </a:extLst>
          </p:cNvPr>
          <p:cNvSpPr/>
          <p:nvPr/>
        </p:nvSpPr>
        <p:spPr>
          <a:xfrm>
            <a:off x="4038775" y="3861048"/>
            <a:ext cx="1440160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Energetický příjem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Výživa</a:t>
            </a:r>
          </a:p>
          <a:p>
            <a:pPr lvl="1"/>
            <a:r>
              <a:rPr lang="cs-CZ" dirty="0"/>
              <a:t>Makronutrienty – </a:t>
            </a:r>
            <a:r>
              <a:rPr lang="cs-CZ" b="1" dirty="0">
                <a:solidFill>
                  <a:schemeClr val="tx1"/>
                </a:solidFill>
              </a:rPr>
              <a:t>úkol č. 6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861"/>
              </p:ext>
            </p:extLst>
          </p:nvPr>
        </p:nvGraphicFramePr>
        <p:xfrm>
          <a:off x="1331640" y="2582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E/1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http://www.mb-eko.cz/sites/default/files/images/zahrada/aktualita/co-dokaze-jidlo-jime-jinak/zdrave-jidlo-zdrave-zazi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88" y="4612798"/>
            <a:ext cx="3707904" cy="22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259632" y="4077072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Úkol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Udělej si srovnání celkového energetického výdeje pomocí výpočtů a hodnot s využitím </a:t>
            </a:r>
            <a:r>
              <a:rPr lang="cs-CZ" dirty="0" err="1">
                <a:solidFill>
                  <a:schemeClr val="tx1"/>
                </a:solidFill>
              </a:rPr>
              <a:t>sporttesteru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b="1" dirty="0">
                <a:solidFill>
                  <a:schemeClr val="tx1"/>
                </a:solidFill>
              </a:rPr>
              <a:t>Výsledkem budou dvě čísla.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oha, exteriér, voda, muž&#10;&#10;Popis vygenerován s velmi vysokou mírou spolehlivosti">
            <a:extLst>
              <a:ext uri="{FF2B5EF4-FFF2-40B4-BE49-F238E27FC236}">
                <a16:creationId xmlns:a16="http://schemas.microsoft.com/office/drawing/2014/main" id="{033F5FCE-6574-4CD0-934E-0A72DBBC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3" r="11622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8" name="Straight Connector 8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701" y="555091"/>
            <a:ext cx="8339834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Výživa, k čemu slouží a co ovlivňuje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6339" y="2062158"/>
            <a:ext cx="6400800" cy="3815114"/>
          </a:xfrm>
        </p:spPr>
        <p:txBody>
          <a:bodyPr>
            <a:normAutofit fontScale="92500" lnSpcReduction="10000"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cs-CZ" sz="1700" b="1" dirty="0">
                <a:solidFill>
                  <a:schemeClr val="tx1"/>
                </a:solidFill>
              </a:rPr>
              <a:t>Homeostáza – </a:t>
            </a:r>
            <a:r>
              <a:rPr lang="cs-CZ" sz="1700" i="1" dirty="0">
                <a:solidFill>
                  <a:schemeClr val="tx1"/>
                </a:solidFill>
              </a:rPr>
              <a:t>Soubor fyziologických mechanismů zajišťujících </a:t>
            </a:r>
            <a:r>
              <a:rPr lang="cs-CZ" sz="1700" b="1" i="1" dirty="0">
                <a:solidFill>
                  <a:schemeClr val="tx1"/>
                </a:solidFill>
              </a:rPr>
              <a:t>stálost vnitřních podmínek</a:t>
            </a:r>
            <a:r>
              <a:rPr lang="cs-CZ" sz="17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pH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Objem tekutin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Iontová rovnováha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Glykémie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Cholesterolémie</a:t>
            </a:r>
          </a:p>
          <a:p>
            <a:pPr>
              <a:lnSpc>
                <a:spcPct val="90000"/>
              </a:lnSpc>
            </a:pPr>
            <a:r>
              <a:rPr lang="cs-CZ" sz="1700" dirty="0" err="1">
                <a:solidFill>
                  <a:schemeClr val="tx1"/>
                </a:solidFill>
              </a:rPr>
              <a:t>Aminoacidémie</a:t>
            </a:r>
            <a:endParaRPr lang="cs-CZ" sz="17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700" dirty="0">
                <a:solidFill>
                  <a:schemeClr val="tx1"/>
                </a:solidFill>
              </a:rPr>
              <a:t>a další</a:t>
            </a:r>
          </a:p>
          <a:p>
            <a:pPr>
              <a:lnSpc>
                <a:spcPct val="90000"/>
              </a:lnSpc>
            </a:pPr>
            <a:endParaRPr lang="cs-CZ" sz="1700" dirty="0">
              <a:solidFill>
                <a:schemeClr val="tx1"/>
              </a:solidFill>
            </a:endParaRPr>
          </a:p>
          <a:p>
            <a:pPr marL="45720" indent="0">
              <a:lnSpc>
                <a:spcPct val="90000"/>
              </a:lnSpc>
              <a:buNone/>
            </a:pPr>
            <a:r>
              <a:rPr lang="cs-CZ" sz="1700" i="1" dirty="0">
                <a:solidFill>
                  <a:schemeClr val="tx1"/>
                </a:solidFill>
              </a:rPr>
              <a:t>Výživa složí k zisku dostatečného množství energie, stavebních látek, vitaminů a minerálních látek pro udržení života.</a:t>
            </a:r>
          </a:p>
        </p:txBody>
      </p:sp>
    </p:spTree>
    <p:extLst>
      <p:ext uri="{BB962C8B-B14F-4D97-AF65-F5344CB8AC3E}">
        <p14:creationId xmlns:p14="http://schemas.microsoft.com/office/powerpoint/2010/main" val="11111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voda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id="{DB106C9D-A3FC-4085-901A-2E33B7DE8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8564"/>
            <a:ext cx="3803576" cy="25294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Energie - kcal/</a:t>
            </a:r>
            <a:r>
              <a:rPr lang="cs-CZ" dirty="0" err="1"/>
              <a:t>kJ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Energetický příjem = Energetický výdej</a:t>
            </a:r>
          </a:p>
          <a:p>
            <a:r>
              <a:rPr lang="cs-CZ" dirty="0"/>
              <a:t>Pozitivní energetická bilance</a:t>
            </a:r>
          </a:p>
          <a:p>
            <a:pPr lvl="1"/>
            <a:r>
              <a:rPr lang="cs-CZ" dirty="0"/>
              <a:t>Nárůst hmotnosti</a:t>
            </a:r>
          </a:p>
          <a:p>
            <a:r>
              <a:rPr lang="cs-CZ" dirty="0"/>
              <a:t>Negativní energetická bilance</a:t>
            </a:r>
          </a:p>
          <a:p>
            <a:pPr lvl="1"/>
            <a:r>
              <a:rPr lang="cs-CZ" dirty="0"/>
              <a:t>Pokles hmotnosti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89113"/>
              </p:ext>
            </p:extLst>
          </p:nvPr>
        </p:nvGraphicFramePr>
        <p:xfrm>
          <a:off x="1475656" y="21328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4,2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port, cvičební nářadí, muž&#10;&#10;Popis vygenerován s vysokou mírou spolehlivosti">
            <a:extLst>
              <a:ext uri="{FF2B5EF4-FFF2-40B4-BE49-F238E27FC236}">
                <a16:creationId xmlns:a16="http://schemas.microsoft.com/office/drawing/2014/main" id="{144EC619-87A1-4468-AD58-1BBC2090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47" y="525841"/>
            <a:ext cx="64008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524000"/>
            <a:ext cx="7673582" cy="4808159"/>
          </a:xfrm>
        </p:spPr>
        <p:txBody>
          <a:bodyPr>
            <a:normAutofit/>
          </a:bodyPr>
          <a:lstStyle/>
          <a:p>
            <a:r>
              <a:rPr lang="cs-CZ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Bazální metabolismus – BM</a:t>
            </a:r>
          </a:p>
          <a:p>
            <a:pPr marL="1440180" lvl="3" indent="-457200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Faktory ovlivňující BM – Úkol č. 1</a:t>
            </a:r>
          </a:p>
          <a:p>
            <a:pPr marL="1440180" lvl="3" indent="-457200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Zjišťujeme pomocí kalorimetrie nebo prediktivních rovnic –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Úkol č. 2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Termický vliv stravy – Dietou indukovaná termogeneze – 10 % E z BM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Přímá kalorimetrie</a:t>
            </a:r>
          </a:p>
          <a:p>
            <a:pPr lvl="1"/>
            <a:r>
              <a:rPr lang="cs-CZ" dirty="0"/>
              <a:t>Kalorimetrická komora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D9CB7C-2EF9-4D2D-ADB3-D3A72581AAF8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FED673-2AFE-4FEF-A2A8-11D90CBD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10118" r="5425" b="651"/>
          <a:stretch/>
        </p:blipFill>
        <p:spPr>
          <a:xfrm>
            <a:off x="1963816" y="2486242"/>
            <a:ext cx="51845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 fontScale="85000" lnSpcReduction="10000"/>
          </a:bodyPr>
          <a:lstStyle/>
          <a:p>
            <a:r>
              <a:rPr lang="cs-CZ" dirty="0"/>
              <a:t>Nepřímá kalorimetrie</a:t>
            </a:r>
          </a:p>
          <a:p>
            <a:r>
              <a:rPr lang="cs-CZ" dirty="0"/>
              <a:t>Respirační koeficient – RQ</a:t>
            </a:r>
          </a:p>
          <a:p>
            <a:r>
              <a:rPr lang="cs-CZ" dirty="0"/>
              <a:t>RQ = VCO2 / VO2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Respirační koeficient je poměr mezi vydaným CO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a spotřebovaným 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dirty="0"/>
              <a:t>Jeho hodnoty závisejí mimo jiné na </a:t>
            </a:r>
            <a:r>
              <a:rPr lang="cs-CZ" dirty="0" err="1"/>
              <a:t>proporciální</a:t>
            </a:r>
            <a:r>
              <a:rPr lang="cs-CZ" dirty="0"/>
              <a:t> oxidaci jednotlivých nutričních substrátů. Hlavně změny trendu hodnot při změnách složení výživy mohou vést k interpretaci změn v utilizaci jednotlivých substrátů – </a:t>
            </a:r>
            <a:r>
              <a:rPr lang="cs-CZ" b="1" dirty="0">
                <a:solidFill>
                  <a:schemeClr val="tx1"/>
                </a:solidFill>
              </a:rPr>
              <a:t>termický vliv stravy</a:t>
            </a:r>
            <a:r>
              <a:rPr lang="cs-CZ" dirty="0"/>
              <a:t>. RQ pro běžné jídlo se pohybuje okolo 0,85.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CF65B651-1832-44C2-953E-BAB93466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84923" cy="31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pic>
        <p:nvPicPr>
          <p:cNvPr id="8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8583EDF1-B0C8-4864-8570-8C79FAF3B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1" y="2079758"/>
            <a:ext cx="5813517" cy="43927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A025FAE-2E1D-48F5-A107-C35709030A0B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15E9DCB-3BC6-4DD2-AC93-8EBD4090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/>
          </a:bodyPr>
          <a:lstStyle/>
          <a:p>
            <a:r>
              <a:rPr lang="cs-CZ" dirty="0"/>
              <a:t>Nepřímá kalorimetrie</a:t>
            </a:r>
          </a:p>
        </p:txBody>
      </p:sp>
    </p:spTree>
    <p:extLst>
      <p:ext uri="{BB962C8B-B14F-4D97-AF65-F5344CB8AC3E}">
        <p14:creationId xmlns:p14="http://schemas.microsoft.com/office/powerpoint/2010/main" val="16555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užívanou rovnicí je </a:t>
            </a:r>
            <a:r>
              <a:rPr lang="cs-CZ" b="1" dirty="0" err="1">
                <a:solidFill>
                  <a:schemeClr val="tx1"/>
                </a:solidFill>
              </a:rPr>
              <a:t>Harris-Benedictova</a:t>
            </a:r>
            <a:r>
              <a:rPr lang="cs-CZ" dirty="0"/>
              <a:t> – výpočet BM v kcal – </a:t>
            </a:r>
            <a:r>
              <a:rPr lang="cs-CZ" b="1" dirty="0">
                <a:solidFill>
                  <a:schemeClr val="tx1"/>
                </a:solidFill>
              </a:rPr>
              <a:t>úkol č. 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07014"/>
              </p:ext>
            </p:extLst>
          </p:nvPr>
        </p:nvGraphicFramePr>
        <p:xfrm>
          <a:off x="742752" y="2852936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66,5 + 13,8*H + 5*V</a:t>
                      </a:r>
                      <a:r>
                        <a:rPr lang="cs-CZ" baseline="0" dirty="0"/>
                        <a:t>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Prediktivní rovnice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13" name="Obrázek 12" descr="Obsah obrázku obloha, muž, osoba&#10;&#10;Popis se vygeneroval automaticky.">
            <a:extLst>
              <a:ext uri="{FF2B5EF4-FFF2-40B4-BE49-F238E27FC236}">
                <a16:creationId xmlns:a16="http://schemas.microsoft.com/office/drawing/2014/main" id="{11AE5A9B-E392-4CDB-8996-D4A47035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72050"/>
            <a:ext cx="5292080" cy="29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 err="1"/>
              <a:t>Cunninghamovu</a:t>
            </a:r>
            <a:r>
              <a:rPr lang="cs-CZ" dirty="0"/>
              <a:t> rovnici je možné využít pro sportovce – pracuje s FFM.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BM = 500 + (22 * FFM)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Faustova rovnice je zjednodušenou rovnicí.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M: Hmotnost * 24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Ž: Hmotnost * 23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9" name="Picture 2" descr="http://www.rothwells-supertravel.co.uk/wp-content/uploads/2014/12/Tour-de-France-eurotravel.jpg">
            <a:extLst>
              <a:ext uri="{FF2B5EF4-FFF2-40B4-BE49-F238E27FC236}">
                <a16:creationId xmlns:a16="http://schemas.microsoft.com/office/drawing/2014/main" id="{41B2CD7C-B2B9-420A-B94F-D9BBE13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456384" cy="2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434</Words>
  <Application>Microsoft Office PowerPoint</Application>
  <PresentationFormat>Předvádění na obrazovce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Řez</vt:lpstr>
      <vt:lpstr>Základy výživy ve sportu</vt:lpstr>
      <vt:lpstr>Výživa, k čemu slouží a co ovlivňuje</vt:lpstr>
      <vt:lpstr>Energetická bilance</vt:lpstr>
      <vt:lpstr>Energetický výdej</vt:lpstr>
      <vt:lpstr>Bazální metabolismus – BM</vt:lpstr>
      <vt:lpstr>Bazální metabolismus – BM</vt:lpstr>
      <vt:lpstr>Bazální metabolismus – BM</vt:lpstr>
      <vt:lpstr>Bazální metabolismus – BM</vt:lpstr>
      <vt:lpstr>Bazální metabolismus – BM</vt:lpstr>
      <vt:lpstr>Fyzická aktivita</vt:lpstr>
      <vt:lpstr>Celkový energetický výdej</vt:lpstr>
      <vt:lpstr>Energetický příjem</vt:lpstr>
      <vt:lpstr>Úkol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Tomáš Hlinský</dc:creator>
  <cp:lastModifiedBy>Tomáš Hlinský</cp:lastModifiedBy>
  <cp:revision>5</cp:revision>
  <dcterms:created xsi:type="dcterms:W3CDTF">2019-02-24T19:43:55Z</dcterms:created>
  <dcterms:modified xsi:type="dcterms:W3CDTF">2019-02-24T19:53:44Z</dcterms:modified>
</cp:coreProperties>
</file>