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3" r:id="rId2"/>
  </p:sldMasterIdLst>
  <p:sldIdLst>
    <p:sldId id="272" r:id="rId3"/>
    <p:sldId id="293" r:id="rId4"/>
    <p:sldId id="294" r:id="rId5"/>
    <p:sldId id="309" r:id="rId6"/>
    <p:sldId id="291" r:id="rId7"/>
    <p:sldId id="31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57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8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75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44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70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88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7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00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319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24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40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45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3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453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6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946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58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416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987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734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784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555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90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243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08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447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24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60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97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12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38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78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25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44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BCEBB874-0412-4D27-89EA-F88CAE2018DF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067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GI.xlsx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5" Type="http://schemas.openxmlformats.org/officeDocument/2006/relationships/image" Target="../media/image9.jpg"/><Relationship Id="rId10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země, paluba, řezání, jídlo&#10;&#10;Popis vygenerován s velmi vysokou mírou spolehlivosti">
            <a:extLst>
              <a:ext uri="{FF2B5EF4-FFF2-40B4-BE49-F238E27FC236}">
                <a16:creationId xmlns:a16="http://schemas.microsoft.com/office/drawing/2014/main" id="{4A63084C-5179-449E-9069-C4B6E477A5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763" y="5350923"/>
            <a:ext cx="6400800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 err="1"/>
              <a:t>Makronutrienty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4763" y="2556933"/>
            <a:ext cx="6400800" cy="361526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Zdroj E.</a:t>
            </a:r>
          </a:p>
          <a:p>
            <a:r>
              <a:rPr lang="cs-CZ" dirty="0">
                <a:solidFill>
                  <a:schemeClr val="tx1"/>
                </a:solidFill>
              </a:rPr>
              <a:t>Materiál pro obnovu buněk.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B32265-D526-44B2-B82E-8977DFEF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A453D36-EF7F-403B-A9E0-553E1F0B3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E7E8D9E-8474-4515-9EEB-0B46BE8EF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86A1812-CCD3-429E-AAAE-CC335A33F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B9509C-1B73-4063-8E69-E9024ACED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BEF3D9-6561-4BA4-AD81-AC90EF33F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73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352928" cy="4824536"/>
          </a:xfrm>
        </p:spPr>
        <p:txBody>
          <a:bodyPr/>
          <a:lstStyle/>
          <a:p>
            <a:r>
              <a:rPr lang="cs-CZ" dirty="0"/>
              <a:t>Nejdůležitější a nejpohotovější zdroj E.</a:t>
            </a:r>
          </a:p>
          <a:p>
            <a:r>
              <a:rPr lang="cs-CZ" dirty="0"/>
              <a:t>Udržování krevní glykémie.</a:t>
            </a:r>
          </a:p>
          <a:p>
            <a:r>
              <a:rPr lang="cs-CZ" dirty="0"/>
              <a:t>Jsou nejrychleji využitelné jakožto E substrát.</a:t>
            </a:r>
          </a:p>
          <a:p>
            <a:r>
              <a:rPr lang="cs-CZ" dirty="0"/>
              <a:t>Potraviny na ně bohaté jsou často zdrojem esenciálních vitaminů.</a:t>
            </a:r>
          </a:p>
          <a:p>
            <a:r>
              <a:rPr lang="cs-CZ" dirty="0"/>
              <a:t>Nestravitelné sacharidy působí příznivě na činnost střev.</a:t>
            </a:r>
          </a:p>
          <a:p>
            <a:r>
              <a:rPr lang="cs-CZ" b="1" dirty="0"/>
              <a:t>Dělení sacharidů – Úkol č. 1 a 2: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b="1" dirty="0"/>
              <a:t>Monosacharidy </a:t>
            </a:r>
            <a:r>
              <a:rPr lang="cs-CZ" dirty="0"/>
              <a:t>– 1*6C</a:t>
            </a:r>
            <a:endParaRPr lang="cs-CZ" b="1" dirty="0"/>
          </a:p>
          <a:p>
            <a:pPr marL="822960" lvl="1" indent="-457200">
              <a:buFont typeface="+mj-lt"/>
              <a:buAutoNum type="arabicPeriod"/>
            </a:pPr>
            <a:r>
              <a:rPr lang="cs-CZ" b="1" dirty="0"/>
              <a:t>Oligosacharidy </a:t>
            </a:r>
            <a:r>
              <a:rPr lang="cs-CZ" dirty="0"/>
              <a:t>– 2-10*6C - </a:t>
            </a:r>
            <a:r>
              <a:rPr lang="cs-CZ" b="1" dirty="0"/>
              <a:t>Disacharidy </a:t>
            </a:r>
            <a:r>
              <a:rPr lang="cs-CZ" dirty="0"/>
              <a:t>– 2*6C</a:t>
            </a:r>
            <a:endParaRPr lang="cs-CZ" b="1" dirty="0"/>
          </a:p>
          <a:p>
            <a:pPr marL="822960" lvl="1" indent="-457200">
              <a:buFont typeface="+mj-lt"/>
              <a:buAutoNum type="arabicPeriod"/>
            </a:pPr>
            <a:r>
              <a:rPr lang="cs-CZ" b="1" dirty="0"/>
              <a:t>Polysacharidy - </a:t>
            </a:r>
            <a:r>
              <a:rPr lang="cs-CZ" dirty="0"/>
              <a:t>&gt;10*6C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Sacharidy – „Cukry“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195908" y="490876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6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MonoS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DiS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PolyS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1195908" y="490876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6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MonoS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Glukóza</a:t>
                      </a:r>
                      <a:r>
                        <a:rPr lang="cs-CZ" dirty="0"/>
                        <a:t>, Fruktóza,</a:t>
                      </a:r>
                      <a:r>
                        <a:rPr lang="cs-CZ" baseline="0" dirty="0"/>
                        <a:t> Galaktóza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DiS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Sacharóza, Laktóza,</a:t>
                      </a:r>
                      <a:r>
                        <a:rPr lang="cs-CZ" baseline="0" dirty="0"/>
                        <a:t> Maltóza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PolyS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Škrob, Vláknina, </a:t>
                      </a:r>
                      <a:r>
                        <a:rPr lang="cs-CZ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Glykogen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ázek 5" descr="Obsah obrázku dort, stůl, jídlo, sladký&#10;&#10;Popis vygenerován s velmi vysokou mírou spolehlivosti">
            <a:extLst>
              <a:ext uri="{FF2B5EF4-FFF2-40B4-BE49-F238E27FC236}">
                <a16:creationId xmlns:a16="http://schemas.microsoft.com/office/drawing/2014/main" id="{432B7CC6-2E2E-4926-A10D-AE266A739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57" y="4725144"/>
            <a:ext cx="4164445" cy="24226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621001" y="5291916"/>
            <a:ext cx="167090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– Rafinóza</a:t>
            </a:r>
          </a:p>
        </p:txBody>
      </p:sp>
      <p:cxnSp>
        <p:nvCxnSpPr>
          <p:cNvPr id="7" name="Spojnice: pravoúhlá 6">
            <a:extLst>
              <a:ext uri="{FF2B5EF4-FFF2-40B4-BE49-F238E27FC236}">
                <a16:creationId xmlns:a16="http://schemas.microsoft.com/office/drawing/2014/main" id="{EED87149-B840-46C0-8FA9-74CC607336B4}"/>
              </a:ext>
            </a:extLst>
          </p:cNvPr>
          <p:cNvCxnSpPr>
            <a:cxnSpLocks/>
          </p:cNvCxnSpPr>
          <p:nvPr/>
        </p:nvCxnSpPr>
        <p:spPr>
          <a:xfrm>
            <a:off x="3558395" y="5988888"/>
            <a:ext cx="720080" cy="432048"/>
          </a:xfrm>
          <a:prstGeom prst="bentConnector3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EBDE6AD-CFF6-4D3D-B341-2C8B88572374}"/>
              </a:ext>
            </a:extLst>
          </p:cNvPr>
          <p:cNvCxnSpPr/>
          <p:nvPr/>
        </p:nvCxnSpPr>
        <p:spPr>
          <a:xfrm flipH="1">
            <a:off x="3128451" y="5988888"/>
            <a:ext cx="429944" cy="0"/>
          </a:xfrm>
          <a:prstGeom prst="line">
            <a:avLst/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A730CD3-68AF-4225-A819-F862B41B3965}"/>
              </a:ext>
            </a:extLst>
          </p:cNvPr>
          <p:cNvSpPr txBox="1"/>
          <p:nvPr/>
        </p:nvSpPr>
        <p:spPr>
          <a:xfrm>
            <a:off x="4271272" y="6246584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Rozpustná a nerozpustná</a:t>
            </a:r>
          </a:p>
        </p:txBody>
      </p:sp>
    </p:spTree>
    <p:extLst>
      <p:ext uri="{BB962C8B-B14F-4D97-AF65-F5344CB8AC3E}">
        <p14:creationId xmlns:p14="http://schemas.microsoft.com/office/powerpoint/2010/main" val="3044451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Glykémie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352928" cy="4824536"/>
          </a:xfrm>
        </p:spPr>
        <p:txBody>
          <a:bodyPr/>
          <a:lstStyle/>
          <a:p>
            <a:pPr marL="45720" indent="0" algn="ctr">
              <a:buNone/>
            </a:pPr>
            <a:r>
              <a:rPr lang="cs-CZ" b="1" dirty="0"/>
              <a:t>Úkol č. 2 - </a:t>
            </a:r>
            <a:r>
              <a:rPr lang="cs-CZ" i="1" dirty="0"/>
              <a:t>Hladina krevní glukózy.</a:t>
            </a:r>
          </a:p>
          <a:p>
            <a:pPr marL="45720" indent="0" algn="ctr">
              <a:buNone/>
            </a:pPr>
            <a:r>
              <a:rPr lang="cs-CZ" i="1" dirty="0"/>
              <a:t>3,3-5,5 </a:t>
            </a:r>
            <a:r>
              <a:rPr lang="cs-CZ" i="1" dirty="0" err="1"/>
              <a:t>mmol</a:t>
            </a:r>
            <a:r>
              <a:rPr lang="cs-CZ" i="1" dirty="0"/>
              <a:t>/l krve</a:t>
            </a:r>
          </a:p>
          <a:p>
            <a:r>
              <a:rPr lang="cs-CZ" dirty="0"/>
              <a:t>Glykemický index potravin (GI) 0-100 </a:t>
            </a:r>
            <a:r>
              <a:rPr lang="cs-CZ" b="1" dirty="0"/>
              <a:t>-</a:t>
            </a:r>
            <a:r>
              <a:rPr lang="cs-CZ" dirty="0"/>
              <a:t> </a:t>
            </a:r>
            <a:r>
              <a:rPr lang="cs-CZ" b="1" dirty="0"/>
              <a:t>Úkol č. 3</a:t>
            </a:r>
            <a:endParaRPr lang="cs-CZ" dirty="0"/>
          </a:p>
          <a:p>
            <a:pPr marL="45720" indent="0" algn="ctr">
              <a:buNone/>
            </a:pPr>
            <a:r>
              <a:rPr lang="cs-CZ" sz="1800" i="1" dirty="0"/>
              <a:t>Určuje, jak působí daná potravina na zvýšení hladiny glykémie.</a:t>
            </a:r>
          </a:p>
          <a:p>
            <a:pPr marL="45720" indent="0" algn="ctr">
              <a:buNone/>
            </a:pPr>
            <a:r>
              <a:rPr lang="cs-CZ" sz="1800" dirty="0">
                <a:hlinkClick r:id="rId2" action="ppaction://hlinkfile"/>
              </a:rPr>
              <a:t>Tabulka</a:t>
            </a:r>
            <a:endParaRPr lang="cs-CZ" sz="1800" dirty="0"/>
          </a:p>
          <a:p>
            <a:r>
              <a:rPr lang="cs-CZ" dirty="0"/>
              <a:t>Glykemická nálož potravin (GN) </a:t>
            </a:r>
            <a:r>
              <a:rPr lang="cs-CZ" b="1" dirty="0"/>
              <a:t>– Úkol č. 4</a:t>
            </a:r>
            <a:endParaRPr lang="cs-CZ" dirty="0"/>
          </a:p>
          <a:p>
            <a:pPr marL="45720" indent="0" algn="ctr">
              <a:buNone/>
            </a:pPr>
            <a:r>
              <a:rPr lang="cs-CZ" sz="1800" i="1" dirty="0"/>
              <a:t>Vyjadřuje skutečnou reakci glykémie na požití dané potraviny.</a:t>
            </a:r>
          </a:p>
          <a:p>
            <a:pPr marL="45720" indent="0" algn="ctr">
              <a:buNone/>
            </a:pPr>
            <a:r>
              <a:rPr lang="cs-CZ" dirty="0"/>
              <a:t>GN = GI*g Sacharidů/100</a:t>
            </a:r>
          </a:p>
          <a:p>
            <a:pPr marL="45720" indent="0" algn="ctr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403648" y="5013176"/>
          <a:ext cx="6096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Potravina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</a:t>
                      </a:r>
                      <a:r>
                        <a:rPr lang="cs-CZ" baseline="0" dirty="0"/>
                        <a:t> 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Bageta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Pečené brambory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Vodní meloun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403648" y="5013176"/>
          <a:ext cx="60960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Potravina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</a:t>
                      </a:r>
                      <a:r>
                        <a:rPr lang="cs-CZ" baseline="0" dirty="0"/>
                        <a:t> 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Bageta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Pečené brambory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Vodní meloun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0" y="4944228"/>
          <a:ext cx="9144000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779">
                <a:tc>
                  <a:txBody>
                    <a:bodyPr/>
                    <a:lstStyle/>
                    <a:p>
                      <a:r>
                        <a:rPr lang="cs-CZ" dirty="0"/>
                        <a:t>Potraviny 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GN 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Zástupci na 100 g potraviny </a:t>
                      </a: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S vysokou GN 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&gt; 20 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pečivo, oplatky, sušenky, tyčinky, buchty suché müsli, čokoláda </a:t>
                      </a: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Se střední GN 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10 až 20 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sladké ovoce, pečené brambory, nákypy obilné kaše-hotové </a:t>
                      </a: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S nízkou GN 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&lt; 10 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zelenina, houby, luštěniny, ovoce, mléčné výrobky </a:t>
                      </a: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 descr="http://test.rok1.cz.xen4-morgan-sabre.profiwh.com/obrazek/4b44de640638e/glyk.hemog-4bf50a4a1b581_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9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84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85800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Výživa před výkonem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395536" y="1628800"/>
          <a:ext cx="8569201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Čas před výkonem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Množství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Upřesnění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 dny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8-10 g.kg</a:t>
                      </a:r>
                      <a:r>
                        <a:rPr lang="cs-CZ" sz="1200" dirty="0"/>
                        <a:t>-1</a:t>
                      </a:r>
                      <a:r>
                        <a:rPr lang="cs-CZ" sz="1800" dirty="0"/>
                        <a:t>.den</a:t>
                      </a:r>
                      <a:r>
                        <a:rPr lang="cs-CZ" sz="1200" dirty="0"/>
                        <a:t>-1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Cílem je optimalizace glykogenových rezerv.</a:t>
                      </a:r>
                    </a:p>
                    <a:p>
                      <a:r>
                        <a:rPr lang="cs-CZ" dirty="0"/>
                        <a:t>S</a:t>
                      </a:r>
                      <a:r>
                        <a:rPr lang="cs-CZ" baseline="0" dirty="0"/>
                        <a:t> se středím až vysokým GI.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36-48 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10-12 g.kg</a:t>
                      </a:r>
                      <a:r>
                        <a:rPr lang="cs-CZ" sz="1200" dirty="0"/>
                        <a:t>-1</a:t>
                      </a:r>
                      <a:r>
                        <a:rPr lang="cs-CZ" sz="1800" dirty="0"/>
                        <a:t>.den</a:t>
                      </a:r>
                      <a:r>
                        <a:rPr lang="cs-CZ" sz="1200" dirty="0"/>
                        <a:t>-1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Alternativa třídenní přípravy.</a:t>
                      </a:r>
                    </a:p>
                    <a:p>
                      <a:r>
                        <a:rPr lang="cs-CZ" dirty="0"/>
                        <a:t>S </a:t>
                      </a:r>
                      <a:r>
                        <a:rPr lang="cs-CZ" dirty="0" err="1"/>
                        <a:t>s</a:t>
                      </a:r>
                      <a:r>
                        <a:rPr lang="cs-CZ" dirty="0"/>
                        <a:t> vysokým GI.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2-4 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200-300 g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dirty="0"/>
                        <a:t>S se středním až vysokým</a:t>
                      </a:r>
                      <a:r>
                        <a:rPr lang="cs-CZ" baseline="0" dirty="0"/>
                        <a:t> GI.</a:t>
                      </a:r>
                    </a:p>
                    <a:p>
                      <a:endParaRPr lang="cs-CZ" baseline="0" dirty="0"/>
                    </a:p>
                    <a:p>
                      <a:r>
                        <a:rPr lang="cs-CZ" baseline="0" dirty="0"/>
                        <a:t>Kombinace S </a:t>
                      </a:r>
                      <a:r>
                        <a:rPr lang="cs-CZ" baseline="0" dirty="0" err="1"/>
                        <a:t>s</a:t>
                      </a:r>
                      <a:r>
                        <a:rPr lang="cs-CZ" baseline="0" dirty="0"/>
                        <a:t> B umožňuje lepší vstřebatelnost a zároveň podporuje proteosyntézu.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1-4 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1-4 g.kg</a:t>
                      </a:r>
                      <a:r>
                        <a:rPr lang="cs-CZ" sz="1200" dirty="0"/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(1-2 </a:t>
                      </a:r>
                      <a:r>
                        <a:rPr lang="cs-CZ" dirty="0"/>
                        <a:t>g.kg</a:t>
                      </a:r>
                      <a:r>
                        <a:rPr lang="cs-CZ" sz="1200" dirty="0"/>
                        <a:t>-1 </a:t>
                      </a:r>
                      <a:r>
                        <a:rPr lang="cs-CZ" sz="1800" dirty="0"/>
                        <a:t>S + 0,15-0,25 g.kg</a:t>
                      </a:r>
                      <a:r>
                        <a:rPr lang="cs-CZ" sz="1200" dirty="0"/>
                        <a:t>-1</a:t>
                      </a:r>
                      <a:r>
                        <a:rPr lang="cs-CZ" sz="1800" dirty="0"/>
                        <a:t> B)</a:t>
                      </a:r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30-90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~1 g.kg</a:t>
                      </a:r>
                      <a:r>
                        <a:rPr lang="cs-CZ" sz="1200" dirty="0"/>
                        <a:t>-1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dirty="0"/>
                        <a:t>Individuální</a:t>
                      </a:r>
                      <a:r>
                        <a:rPr lang="cs-CZ" baseline="0" dirty="0"/>
                        <a:t> reakce GIT.</a:t>
                      </a:r>
                    </a:p>
                    <a:p>
                      <a:endParaRPr lang="cs-CZ" baseline="0" dirty="0"/>
                    </a:p>
                    <a:p>
                      <a:r>
                        <a:rPr lang="cs-CZ" baseline="0" dirty="0"/>
                        <a:t>Příjem B spíše u disciplín silového charakteru.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Individuální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395536" y="3573016"/>
          <a:ext cx="8568952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Čas před výkonem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Povaha stravy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 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4 g.kg</a:t>
                      </a:r>
                      <a:r>
                        <a:rPr lang="cs-CZ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Pevná – pečivo, těstoviny,</a:t>
                      </a:r>
                      <a:r>
                        <a:rPr lang="cs-CZ" baseline="0" dirty="0"/>
                        <a:t> rýže,…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 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3 g.kg</a:t>
                      </a:r>
                      <a:r>
                        <a:rPr lang="cs-CZ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 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 g.kg</a:t>
                      </a:r>
                      <a:r>
                        <a:rPr lang="cs-CZ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cs-CZ" dirty="0"/>
                        <a:t>1 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 g.kg</a:t>
                      </a:r>
                      <a:r>
                        <a:rPr lang="cs-CZ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Tekutá – sportovní nápoj, gel</a:t>
                      </a:r>
                    </a:p>
                    <a:p>
                      <a:r>
                        <a:rPr lang="cs-CZ" dirty="0"/>
                        <a:t>Dužnaté</a:t>
                      </a:r>
                      <a:r>
                        <a:rPr lang="cs-CZ" baseline="0" dirty="0"/>
                        <a:t> ovoce – banán, mango,…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Individuální u každého sportovce – předstartovní stavy.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Není vhodné hladovět – spotřeba zásob glykogenu.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" name="Přímá spojnice se šipkou 3"/>
          <p:cNvCxnSpPr/>
          <p:nvPr/>
        </p:nvCxnSpPr>
        <p:spPr>
          <a:xfrm>
            <a:off x="2411760" y="4005064"/>
            <a:ext cx="0" cy="165618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9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118CAD40-10CF-48D0-859D-62F57B59BB27}"/>
              </a:ext>
            </a:extLst>
          </p:cNvPr>
          <p:cNvCxnSpPr>
            <a:cxnSpLocks/>
          </p:cNvCxnSpPr>
          <p:nvPr/>
        </p:nvCxnSpPr>
        <p:spPr>
          <a:xfrm flipH="1" flipV="1">
            <a:off x="5010975" y="4119865"/>
            <a:ext cx="4401473" cy="24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0806C83-C75F-458A-AB18-DE90DEB84E7D}"/>
              </a:ext>
            </a:extLst>
          </p:cNvPr>
          <p:cNvCxnSpPr>
            <a:stCxn id="6" idx="2"/>
          </p:cNvCxnSpPr>
          <p:nvPr/>
        </p:nvCxnSpPr>
        <p:spPr>
          <a:xfrm flipH="1">
            <a:off x="4110206" y="3503631"/>
            <a:ext cx="1375" cy="249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389E3A1-E9F6-4E92-9BB6-56117504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Timing</a:t>
            </a:r>
            <a:r>
              <a:rPr lang="cs-CZ" dirty="0"/>
              <a:t> dle typu zatížení</a:t>
            </a:r>
            <a:br>
              <a:rPr lang="cs-CZ" dirty="0"/>
            </a:br>
            <a:r>
              <a:rPr lang="cs-CZ" sz="1200" dirty="0"/>
              <a:t>Silové a rychlostní výkony</a:t>
            </a:r>
            <a:endParaRPr lang="cs-CZ" dirty="0"/>
          </a:p>
        </p:txBody>
      </p:sp>
      <p:pic>
        <p:nvPicPr>
          <p:cNvPr id="6" name="Obrázek 5" descr="Obsah obrázku osoba, sport, silnice, stopa&#10;&#10;Popis vygenerován s velmi vysokou mírou spolehlivosti">
            <a:extLst>
              <a:ext uri="{FF2B5EF4-FFF2-40B4-BE49-F238E27FC236}">
                <a16:creationId xmlns:a16="http://schemas.microsoft.com/office/drawing/2014/main" id="{F1D4185E-9E96-465A-B66F-7F7F70D20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85" y="2304643"/>
            <a:ext cx="1798790" cy="1198988"/>
          </a:xfrm>
          <a:prstGeom prst="rect">
            <a:avLst/>
          </a:prstGeom>
        </p:spPr>
      </p:pic>
      <p:pic>
        <p:nvPicPr>
          <p:cNvPr id="8" name="Obrázek 7" descr="Obsah obrázku osoba, exteriér, obloha, žena&#10;&#10;Popis vygenerován s velmi vysokou mírou spolehlivosti">
            <a:extLst>
              <a:ext uri="{FF2B5EF4-FFF2-40B4-BE49-F238E27FC236}">
                <a16:creationId xmlns:a16="http://schemas.microsoft.com/office/drawing/2014/main" id="{F9330B77-06CC-43E6-AC9A-F1E3CBEA4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31" y="4740619"/>
            <a:ext cx="1103951" cy="115914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71947B8-5A64-455E-BF8E-B53B10333BEC}"/>
              </a:ext>
            </a:extLst>
          </p:cNvPr>
          <p:cNvSpPr txBox="1"/>
          <p:nvPr/>
        </p:nvSpPr>
        <p:spPr>
          <a:xfrm>
            <a:off x="2958269" y="2534834"/>
            <a:ext cx="300082" cy="6597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Rychlostní v.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45069D4-C8A1-4D7C-BE73-8721FCE87657}"/>
              </a:ext>
            </a:extLst>
          </p:cNvPr>
          <p:cNvSpPr txBox="1"/>
          <p:nvPr/>
        </p:nvSpPr>
        <p:spPr>
          <a:xfrm>
            <a:off x="2958269" y="3496742"/>
            <a:ext cx="300082" cy="124809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Rychlostně-vytrvalostní v.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6DBEDE-D443-4D85-B27E-05A4E27E2193}"/>
              </a:ext>
            </a:extLst>
          </p:cNvPr>
          <p:cNvSpPr txBox="1"/>
          <p:nvPr/>
        </p:nvSpPr>
        <p:spPr>
          <a:xfrm>
            <a:off x="3325462" y="5081546"/>
            <a:ext cx="300082" cy="4530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Silový v.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ECDF9CE-FED6-4366-A380-746ED4C338E7}"/>
              </a:ext>
            </a:extLst>
          </p:cNvPr>
          <p:cNvCxnSpPr>
            <a:cxnSpLocks/>
          </p:cNvCxnSpPr>
          <p:nvPr/>
        </p:nvCxnSpPr>
        <p:spPr>
          <a:xfrm>
            <a:off x="736174" y="5962685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9E4B2A-1E62-4BF6-9A9E-3E975FECFDAE}"/>
              </a:ext>
            </a:extLst>
          </p:cNvPr>
          <p:cNvSpPr txBox="1"/>
          <p:nvPr/>
        </p:nvSpPr>
        <p:spPr>
          <a:xfrm>
            <a:off x="533473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 hod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8F79DC0-1F60-41C8-AA63-F0158E0E11CD}"/>
              </a:ext>
            </a:extLst>
          </p:cNvPr>
          <p:cNvCxnSpPr>
            <a:cxnSpLocks/>
          </p:cNvCxnSpPr>
          <p:nvPr/>
        </p:nvCxnSpPr>
        <p:spPr>
          <a:xfrm>
            <a:off x="736173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7F89A098-4694-4449-99A4-9E0D0DE77A8A}"/>
              </a:ext>
            </a:extLst>
          </p:cNvPr>
          <p:cNvSpPr/>
          <p:nvPr/>
        </p:nvSpPr>
        <p:spPr>
          <a:xfrm>
            <a:off x="187878" y="3859534"/>
            <a:ext cx="1226891" cy="51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1-2 g.kg</a:t>
            </a:r>
            <a:r>
              <a:rPr kumimoji="0" lang="cs-CZ" sz="105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0,15-0,25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</a:t>
            </a:r>
          </a:p>
        </p:txBody>
      </p:sp>
      <p:pic>
        <p:nvPicPr>
          <p:cNvPr id="21" name="Obrázek 20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4D5EB4CF-D398-402A-AAC7-8A35DB855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" y="2578495"/>
            <a:ext cx="1443527" cy="1082645"/>
          </a:xfrm>
          <a:prstGeom prst="rect">
            <a:avLst/>
          </a:prstGeom>
        </p:spPr>
      </p:pic>
      <p:pic>
        <p:nvPicPr>
          <p:cNvPr id="23" name="Obrázek 22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C7027C37-28D8-4A43-ACA7-2A1CC9A4BE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" y="4575425"/>
            <a:ext cx="1443527" cy="866117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47122080-37F5-4748-A0B7-D0B9375F77F6}"/>
              </a:ext>
            </a:extLst>
          </p:cNvPr>
          <p:cNvSpPr/>
          <p:nvPr/>
        </p:nvSpPr>
        <p:spPr>
          <a:xfrm>
            <a:off x="1848295" y="3999768"/>
            <a:ext cx="844561" cy="26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~1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</a:p>
        </p:txBody>
      </p:sp>
      <p:pic>
        <p:nvPicPr>
          <p:cNvPr id="27" name="Obrázek 26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652E66CC-1BCB-4827-8AFE-9EA8C9BA32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1848295" y="2557918"/>
            <a:ext cx="954176" cy="54366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4389A881-D49B-4B2B-BC63-5C8F51C84C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11" y="3107345"/>
            <a:ext cx="491641" cy="88613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882A2A85-E830-404E-BC79-475FF95E5B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80" y="3109824"/>
            <a:ext cx="490265" cy="883652"/>
          </a:xfrm>
          <a:prstGeom prst="rect">
            <a:avLst/>
          </a:prstGeom>
        </p:spPr>
      </p:pic>
      <p:pic>
        <p:nvPicPr>
          <p:cNvPr id="33" name="Obrázek 32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E141A30B-26D5-4EBB-8AB5-50D50CAF7A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86" y="4288449"/>
            <a:ext cx="1227019" cy="1227019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EE29135-F22F-4052-AD5A-2106371DEAD2}"/>
              </a:ext>
            </a:extLst>
          </p:cNvPr>
          <p:cNvSpPr txBox="1"/>
          <p:nvPr/>
        </p:nvSpPr>
        <p:spPr>
          <a:xfrm>
            <a:off x="2058535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hod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82DD22A-B49B-4162-BA15-A83B80AEED18}"/>
              </a:ext>
            </a:extLst>
          </p:cNvPr>
          <p:cNvCxnSpPr>
            <a:cxnSpLocks/>
          </p:cNvCxnSpPr>
          <p:nvPr/>
        </p:nvCxnSpPr>
        <p:spPr>
          <a:xfrm>
            <a:off x="2261235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38FA0AC-4340-4FFC-88F3-018B892423EE}"/>
              </a:ext>
            </a:extLst>
          </p:cNvPr>
          <p:cNvSpPr txBox="1"/>
          <p:nvPr/>
        </p:nvSpPr>
        <p:spPr>
          <a:xfrm>
            <a:off x="8547751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hod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51D59D4-2461-4524-B6D7-F46877E8D269}"/>
              </a:ext>
            </a:extLst>
          </p:cNvPr>
          <p:cNvCxnSpPr>
            <a:cxnSpLocks/>
          </p:cNvCxnSpPr>
          <p:nvPr/>
        </p:nvCxnSpPr>
        <p:spPr>
          <a:xfrm>
            <a:off x="8750451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F523D6A-67F0-47D9-8B71-35676964C34E}"/>
              </a:ext>
            </a:extLst>
          </p:cNvPr>
          <p:cNvSpPr txBox="1"/>
          <p:nvPr/>
        </p:nvSpPr>
        <p:spPr>
          <a:xfrm>
            <a:off x="6175871" y="5778020"/>
            <a:ext cx="1600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Fáze časné regenerace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BDE13E9-03DE-4A6D-928A-BEE5E0FAACE5}"/>
              </a:ext>
            </a:extLst>
          </p:cNvPr>
          <p:cNvSpPr/>
          <p:nvPr/>
        </p:nvSpPr>
        <p:spPr>
          <a:xfrm>
            <a:off x="5593750" y="3818194"/>
            <a:ext cx="1020404" cy="233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 1,5 g.kg</a:t>
            </a:r>
            <a:r>
              <a:rPr kumimoji="0" lang="cs-CZ" sz="78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7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184C70B-E11B-403B-AAF8-8E5B0FE06155}"/>
              </a:ext>
            </a:extLst>
          </p:cNvPr>
          <p:cNvSpPr/>
          <p:nvPr/>
        </p:nvSpPr>
        <p:spPr>
          <a:xfrm>
            <a:off x="7090969" y="3815114"/>
            <a:ext cx="1358843" cy="2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~1,2 g.kg</a:t>
            </a:r>
            <a:r>
              <a:rPr kumimoji="0" lang="cs-CZ" sz="78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.hod</a:t>
            </a:r>
            <a:r>
              <a:rPr kumimoji="0" lang="cs-CZ" sz="78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7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20F5D37A-EDB1-487F-9DB9-60CC09C04FC0}"/>
              </a:ext>
            </a:extLst>
          </p:cNvPr>
          <p:cNvSpPr txBox="1"/>
          <p:nvPr/>
        </p:nvSpPr>
        <p:spPr>
          <a:xfrm>
            <a:off x="5810777" y="2273880"/>
            <a:ext cx="234070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Vyčerpání glykogenu a pokles krevní glykémie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B5B8F08D-AA6E-4945-9380-C2EB90D6D938}"/>
              </a:ext>
            </a:extLst>
          </p:cNvPr>
          <p:cNvSpPr/>
          <p:nvPr/>
        </p:nvSpPr>
        <p:spPr>
          <a:xfrm>
            <a:off x="6175873" y="5381372"/>
            <a:ext cx="1226891" cy="392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~0,8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0,2-0,4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</a:t>
            </a:r>
          </a:p>
        </p:txBody>
      </p:sp>
      <p:pic>
        <p:nvPicPr>
          <p:cNvPr id="49" name="Obrázek 48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5A79C98D-215D-4A65-B203-1CC3955AED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7754062" y="3177424"/>
            <a:ext cx="954176" cy="543665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B114FC93-BBD6-4E40-B606-EA5D47F331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30" y="2861823"/>
            <a:ext cx="491641" cy="886131"/>
          </a:xfrm>
          <a:prstGeom prst="rect">
            <a:avLst/>
          </a:prstGeom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98B3B0FD-850D-4CAE-B380-83C3740AA1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99" y="2864302"/>
            <a:ext cx="490265" cy="883652"/>
          </a:xfrm>
          <a:prstGeom prst="rect">
            <a:avLst/>
          </a:prstGeom>
        </p:spPr>
      </p:pic>
      <p:pic>
        <p:nvPicPr>
          <p:cNvPr id="52" name="Obrázek 51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B62E3DF6-DDCD-4367-9E03-7E4E28B53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19" y="2510364"/>
            <a:ext cx="1227019" cy="1227019"/>
          </a:xfrm>
          <a:prstGeom prst="rect">
            <a:avLst/>
          </a:prstGeom>
        </p:spPr>
      </p:pic>
      <p:pic>
        <p:nvPicPr>
          <p:cNvPr id="53" name="Obrázek 52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40195E4D-D63A-4166-B5FE-2678CB8543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5839571" y="4678782"/>
            <a:ext cx="954176" cy="543665"/>
          </a:xfrm>
          <a:prstGeom prst="rect">
            <a:avLst/>
          </a:prstGeom>
        </p:spPr>
      </p:pic>
      <p:pic>
        <p:nvPicPr>
          <p:cNvPr id="55" name="Obrázek 54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E62D7144-6695-45CC-BA4F-BD5A34651C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29" y="4388312"/>
            <a:ext cx="1600722" cy="90040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A999395-C1D7-471C-A08B-72BD5ACBB6F4}"/>
              </a:ext>
            </a:extLst>
          </p:cNvPr>
          <p:cNvCxnSpPr/>
          <p:nvPr/>
        </p:nvCxnSpPr>
        <p:spPr>
          <a:xfrm flipV="1">
            <a:off x="1643086" y="2388338"/>
            <a:ext cx="0" cy="3574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9886A0-8C5E-4760-BE50-7CCE8DC6A895}"/>
              </a:ext>
            </a:extLst>
          </p:cNvPr>
          <p:cNvSpPr txBox="1"/>
          <p:nvPr/>
        </p:nvSpPr>
        <p:spPr>
          <a:xfrm>
            <a:off x="5810777" y="4166944"/>
            <a:ext cx="269496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Snížení glykogenových zásob a pokles krevní glykémie</a:t>
            </a:r>
          </a:p>
        </p:txBody>
      </p:sp>
      <p:pic>
        <p:nvPicPr>
          <p:cNvPr id="12" name="Obrázek 11" descr="Obsah obrázku voda, sport, vodní sporty, plavání&#10;&#10;Popis vygenerován s velmi vysokou mírou spolehlivosti">
            <a:extLst>
              <a:ext uri="{FF2B5EF4-FFF2-40B4-BE49-F238E27FC236}">
                <a16:creationId xmlns:a16="http://schemas.microsoft.com/office/drawing/2014/main" id="{FA0BC0D2-49FD-421B-A0BA-6D1B458C15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85" y="3542235"/>
            <a:ext cx="1802666" cy="11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3892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118CAD40-10CF-48D0-859D-62F57B59BB27}"/>
              </a:ext>
            </a:extLst>
          </p:cNvPr>
          <p:cNvCxnSpPr>
            <a:cxnSpLocks/>
          </p:cNvCxnSpPr>
          <p:nvPr/>
        </p:nvCxnSpPr>
        <p:spPr>
          <a:xfrm flipH="1" flipV="1">
            <a:off x="5010975" y="4119865"/>
            <a:ext cx="4401473" cy="247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0806C83-C75F-458A-AB18-DE90DEB84E7D}"/>
              </a:ext>
            </a:extLst>
          </p:cNvPr>
          <p:cNvCxnSpPr>
            <a:cxnSpLocks/>
          </p:cNvCxnSpPr>
          <p:nvPr/>
        </p:nvCxnSpPr>
        <p:spPr>
          <a:xfrm flipH="1">
            <a:off x="4110206" y="3503631"/>
            <a:ext cx="1375" cy="2497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389E3A1-E9F6-4E92-9BB6-56117504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Timing</a:t>
            </a:r>
            <a:r>
              <a:rPr lang="cs-CZ" dirty="0"/>
              <a:t> dle typu zatížení</a:t>
            </a:r>
            <a:br>
              <a:rPr lang="cs-CZ" dirty="0"/>
            </a:br>
            <a:r>
              <a:rPr lang="cs-CZ" sz="1200" dirty="0"/>
              <a:t>Vytrvalostní výkony</a:t>
            </a:r>
            <a:endParaRPr lang="cs-CZ" dirty="0"/>
          </a:p>
        </p:txBody>
      </p:sp>
      <p:pic>
        <p:nvPicPr>
          <p:cNvPr id="7" name="Obrázek 6" descr="Obsah obrázku sport, raketbal&#10;&#10;Popis vygenerován s velmi vysokou mírou spolehlivosti">
            <a:extLst>
              <a:ext uri="{FF2B5EF4-FFF2-40B4-BE49-F238E27FC236}">
                <a16:creationId xmlns:a16="http://schemas.microsoft.com/office/drawing/2014/main" id="{E6C815FF-D96D-4D16-8E16-8B53CBD2D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70" y="2309348"/>
            <a:ext cx="1798790" cy="119956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71947B8-5A64-455E-BF8E-B53B10333BEC}"/>
              </a:ext>
            </a:extLst>
          </p:cNvPr>
          <p:cNvSpPr txBox="1"/>
          <p:nvPr/>
        </p:nvSpPr>
        <p:spPr>
          <a:xfrm>
            <a:off x="2997841" y="2442224"/>
            <a:ext cx="300082" cy="75277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Krátkodobá v.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45069D4-C8A1-4D7C-BE73-8721FCE87657}"/>
              </a:ext>
            </a:extLst>
          </p:cNvPr>
          <p:cNvSpPr txBox="1"/>
          <p:nvPr/>
        </p:nvSpPr>
        <p:spPr>
          <a:xfrm>
            <a:off x="2990103" y="3638763"/>
            <a:ext cx="300082" cy="8184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Střednědobá v.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6DBEDE-D443-4D85-B27E-05A4E27E2193}"/>
              </a:ext>
            </a:extLst>
          </p:cNvPr>
          <p:cNvSpPr txBox="1"/>
          <p:nvPr/>
        </p:nvSpPr>
        <p:spPr>
          <a:xfrm>
            <a:off x="3291771" y="4887255"/>
            <a:ext cx="300082" cy="7928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Dlouhodobá v.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ECDF9CE-FED6-4366-A380-746ED4C338E7}"/>
              </a:ext>
            </a:extLst>
          </p:cNvPr>
          <p:cNvCxnSpPr>
            <a:cxnSpLocks/>
          </p:cNvCxnSpPr>
          <p:nvPr/>
        </p:nvCxnSpPr>
        <p:spPr>
          <a:xfrm>
            <a:off x="736174" y="5962685"/>
            <a:ext cx="82169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9E4B2A-1E62-4BF6-9A9E-3E975FECFDAE}"/>
              </a:ext>
            </a:extLst>
          </p:cNvPr>
          <p:cNvSpPr txBox="1"/>
          <p:nvPr/>
        </p:nvSpPr>
        <p:spPr>
          <a:xfrm>
            <a:off x="533473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 hod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8F79DC0-1F60-41C8-AA63-F0158E0E11CD}"/>
              </a:ext>
            </a:extLst>
          </p:cNvPr>
          <p:cNvCxnSpPr>
            <a:cxnSpLocks/>
          </p:cNvCxnSpPr>
          <p:nvPr/>
        </p:nvCxnSpPr>
        <p:spPr>
          <a:xfrm>
            <a:off x="736173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7F89A098-4694-4449-99A4-9E0D0DE77A8A}"/>
              </a:ext>
            </a:extLst>
          </p:cNvPr>
          <p:cNvSpPr/>
          <p:nvPr/>
        </p:nvSpPr>
        <p:spPr>
          <a:xfrm>
            <a:off x="187878" y="3859534"/>
            <a:ext cx="1226891" cy="51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3-4 g.kg</a:t>
            </a:r>
            <a:r>
              <a:rPr kumimoji="0" lang="cs-CZ" sz="105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0,15-0,25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</a:t>
            </a:r>
          </a:p>
        </p:txBody>
      </p:sp>
      <p:pic>
        <p:nvPicPr>
          <p:cNvPr id="21" name="Obrázek 20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4D5EB4CF-D398-402A-AAC7-8A35DB855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" y="2578495"/>
            <a:ext cx="1443527" cy="1082645"/>
          </a:xfrm>
          <a:prstGeom prst="rect">
            <a:avLst/>
          </a:prstGeom>
        </p:spPr>
      </p:pic>
      <p:pic>
        <p:nvPicPr>
          <p:cNvPr id="23" name="Obrázek 22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C7027C37-28D8-4A43-ACA7-2A1CC9A4B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" y="4575425"/>
            <a:ext cx="1443527" cy="866117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47122080-37F5-4748-A0B7-D0B9375F77F6}"/>
              </a:ext>
            </a:extLst>
          </p:cNvPr>
          <p:cNvSpPr/>
          <p:nvPr/>
        </p:nvSpPr>
        <p:spPr>
          <a:xfrm>
            <a:off x="1848295" y="3999768"/>
            <a:ext cx="844561" cy="263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~1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</a:p>
        </p:txBody>
      </p:sp>
      <p:pic>
        <p:nvPicPr>
          <p:cNvPr id="27" name="Obrázek 26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652E66CC-1BCB-4827-8AFE-9EA8C9BA32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1848295" y="2557918"/>
            <a:ext cx="954176" cy="54366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4389A881-D49B-4B2B-BC63-5C8F51C84C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11" y="3107345"/>
            <a:ext cx="491641" cy="88613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882A2A85-E830-404E-BC79-475FF95E5B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80" y="3109824"/>
            <a:ext cx="490265" cy="883652"/>
          </a:xfrm>
          <a:prstGeom prst="rect">
            <a:avLst/>
          </a:prstGeom>
        </p:spPr>
      </p:pic>
      <p:pic>
        <p:nvPicPr>
          <p:cNvPr id="33" name="Obrázek 32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E141A30B-26D5-4EBB-8AB5-50D50CAF7A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86" y="4288449"/>
            <a:ext cx="1227019" cy="1227019"/>
          </a:xfrm>
          <a:prstGeom prst="rect">
            <a:avLst/>
          </a:prstGeom>
        </p:spPr>
      </p:pic>
      <p:sp>
        <p:nvSpPr>
          <p:cNvPr id="34" name="TextovéPole 33">
            <a:extLst>
              <a:ext uri="{FF2B5EF4-FFF2-40B4-BE49-F238E27FC236}">
                <a16:creationId xmlns:a16="http://schemas.microsoft.com/office/drawing/2014/main" id="{3EE29135-F22F-4052-AD5A-2106371DEAD2}"/>
              </a:ext>
            </a:extLst>
          </p:cNvPr>
          <p:cNvSpPr txBox="1"/>
          <p:nvPr/>
        </p:nvSpPr>
        <p:spPr>
          <a:xfrm>
            <a:off x="2058535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hod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82DD22A-B49B-4162-BA15-A83B80AEED18}"/>
              </a:ext>
            </a:extLst>
          </p:cNvPr>
          <p:cNvCxnSpPr>
            <a:cxnSpLocks/>
          </p:cNvCxnSpPr>
          <p:nvPr/>
        </p:nvCxnSpPr>
        <p:spPr>
          <a:xfrm>
            <a:off x="2261235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838FA0AC-4340-4FFC-88F3-018B892423EE}"/>
              </a:ext>
            </a:extLst>
          </p:cNvPr>
          <p:cNvSpPr txBox="1"/>
          <p:nvPr/>
        </p:nvSpPr>
        <p:spPr>
          <a:xfrm>
            <a:off x="8547751" y="5721393"/>
            <a:ext cx="45236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hod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51D59D4-2461-4524-B6D7-F46877E8D269}"/>
              </a:ext>
            </a:extLst>
          </p:cNvPr>
          <p:cNvCxnSpPr>
            <a:cxnSpLocks/>
          </p:cNvCxnSpPr>
          <p:nvPr/>
        </p:nvCxnSpPr>
        <p:spPr>
          <a:xfrm>
            <a:off x="8750451" y="5906059"/>
            <a:ext cx="1" cy="1340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F523D6A-67F0-47D9-8B71-35676964C34E}"/>
              </a:ext>
            </a:extLst>
          </p:cNvPr>
          <p:cNvSpPr txBox="1"/>
          <p:nvPr/>
        </p:nvSpPr>
        <p:spPr>
          <a:xfrm>
            <a:off x="6175871" y="5733256"/>
            <a:ext cx="137470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Fáze časné regenerace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BDE13E9-03DE-4A6D-928A-BEE5E0FAACE5}"/>
              </a:ext>
            </a:extLst>
          </p:cNvPr>
          <p:cNvSpPr/>
          <p:nvPr/>
        </p:nvSpPr>
        <p:spPr>
          <a:xfrm>
            <a:off x="5488631" y="3799731"/>
            <a:ext cx="979027" cy="2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 1,5 g.kg</a:t>
            </a:r>
            <a:r>
              <a:rPr kumimoji="0" lang="cs-CZ" sz="78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7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184C70B-E11B-403B-AAF8-8E5B0FE06155}"/>
              </a:ext>
            </a:extLst>
          </p:cNvPr>
          <p:cNvSpPr/>
          <p:nvPr/>
        </p:nvSpPr>
        <p:spPr>
          <a:xfrm>
            <a:off x="7090969" y="3815114"/>
            <a:ext cx="1358843" cy="25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~1,2 g.kg</a:t>
            </a:r>
            <a:r>
              <a:rPr kumimoji="0" lang="cs-CZ" sz="78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.hod</a:t>
            </a:r>
            <a:r>
              <a:rPr kumimoji="0" lang="cs-CZ" sz="788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7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20F5D37A-EDB1-487F-9DB9-60CC09C04FC0}"/>
              </a:ext>
            </a:extLst>
          </p:cNvPr>
          <p:cNvSpPr txBox="1"/>
          <p:nvPr/>
        </p:nvSpPr>
        <p:spPr>
          <a:xfrm>
            <a:off x="5810777" y="2273880"/>
            <a:ext cx="234070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Vyčerpání glykogenu a pokles krevní glykémie</a:t>
            </a: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B5B8F08D-AA6E-4945-9380-C2EB90D6D938}"/>
              </a:ext>
            </a:extLst>
          </p:cNvPr>
          <p:cNvSpPr/>
          <p:nvPr/>
        </p:nvSpPr>
        <p:spPr>
          <a:xfrm>
            <a:off x="6175873" y="5381372"/>
            <a:ext cx="1226891" cy="392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~0,8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S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0,2-0,4 g.kg</a:t>
            </a:r>
            <a:r>
              <a:rPr kumimoji="0" lang="cs-CZ" sz="10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-1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</a:t>
            </a:r>
          </a:p>
        </p:txBody>
      </p:sp>
      <p:pic>
        <p:nvPicPr>
          <p:cNvPr id="49" name="Obrázek 48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5A79C98D-215D-4A65-B203-1CC3955AED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7754062" y="3177424"/>
            <a:ext cx="954176" cy="543665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B114FC93-BBD6-4E40-B606-EA5D47F33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30" y="2861823"/>
            <a:ext cx="491641" cy="886131"/>
          </a:xfrm>
          <a:prstGeom prst="rect">
            <a:avLst/>
          </a:prstGeom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98B3B0FD-850D-4CAE-B380-83C3740AA1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99" y="2864302"/>
            <a:ext cx="490265" cy="883652"/>
          </a:xfrm>
          <a:prstGeom prst="rect">
            <a:avLst/>
          </a:prstGeom>
        </p:spPr>
      </p:pic>
      <p:pic>
        <p:nvPicPr>
          <p:cNvPr id="52" name="Obrázek 51" descr="Obsah obrázku hrníček, oranžová, stůl, nápoje&#10;&#10;Popis vygenerován s velmi vysokou mírou spolehlivosti">
            <a:extLst>
              <a:ext uri="{FF2B5EF4-FFF2-40B4-BE49-F238E27FC236}">
                <a16:creationId xmlns:a16="http://schemas.microsoft.com/office/drawing/2014/main" id="{B62E3DF6-DDCD-4367-9E03-7E4E28B53A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19" y="2510364"/>
            <a:ext cx="1227019" cy="1227019"/>
          </a:xfrm>
          <a:prstGeom prst="rect">
            <a:avLst/>
          </a:prstGeom>
        </p:spPr>
      </p:pic>
      <p:pic>
        <p:nvPicPr>
          <p:cNvPr id="53" name="Obrázek 52" descr="Obsah obrázku ovoce, banán, interiér, jablko&#10;&#10;Popis vygenerován s velmi vysokou mírou spolehlivosti">
            <a:extLst>
              <a:ext uri="{FF2B5EF4-FFF2-40B4-BE49-F238E27FC236}">
                <a16:creationId xmlns:a16="http://schemas.microsoft.com/office/drawing/2014/main" id="{40195E4D-D63A-4166-B5FE-2678CB8543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/>
          <a:stretch/>
        </p:blipFill>
        <p:spPr>
          <a:xfrm>
            <a:off x="5839571" y="4678782"/>
            <a:ext cx="954176" cy="543665"/>
          </a:xfrm>
          <a:prstGeom prst="rect">
            <a:avLst/>
          </a:prstGeom>
        </p:spPr>
      </p:pic>
      <p:pic>
        <p:nvPicPr>
          <p:cNvPr id="55" name="Obrázek 54" descr="Obsah obrázku talíř, jídlo, stůl, bílá&#10;&#10;Popis vygenerován s velmi vysokou mírou spolehlivosti">
            <a:extLst>
              <a:ext uri="{FF2B5EF4-FFF2-40B4-BE49-F238E27FC236}">
                <a16:creationId xmlns:a16="http://schemas.microsoft.com/office/drawing/2014/main" id="{E62D7144-6695-45CC-BA4F-BD5A34651C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29" y="4388312"/>
            <a:ext cx="1600722" cy="90040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A999395-C1D7-471C-A08B-72BD5ACBB6F4}"/>
              </a:ext>
            </a:extLst>
          </p:cNvPr>
          <p:cNvCxnSpPr/>
          <p:nvPr/>
        </p:nvCxnSpPr>
        <p:spPr>
          <a:xfrm flipV="1">
            <a:off x="1643086" y="2388338"/>
            <a:ext cx="0" cy="35743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9886A0-8C5E-4760-BE50-7CCE8DC6A895}"/>
              </a:ext>
            </a:extLst>
          </p:cNvPr>
          <p:cNvSpPr txBox="1"/>
          <p:nvPr/>
        </p:nvSpPr>
        <p:spPr>
          <a:xfrm>
            <a:off x="5810777" y="4166944"/>
            <a:ext cx="269496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Snížení glykogenových zásob a pokles krevní glykémie</a:t>
            </a:r>
          </a:p>
        </p:txBody>
      </p:sp>
      <p:pic>
        <p:nvPicPr>
          <p:cNvPr id="5" name="Obrázek 4" descr="Obsah obrázku voda, sport, plavání, vodní sporty&#10;&#10;Popis vygenerován s velmi vysokou mírou spolehlivosti">
            <a:extLst>
              <a:ext uri="{FF2B5EF4-FFF2-40B4-BE49-F238E27FC236}">
                <a16:creationId xmlns:a16="http://schemas.microsoft.com/office/drawing/2014/main" id="{64C7C492-605C-437D-BB29-04BB6275E9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85" y="3622181"/>
            <a:ext cx="1786975" cy="1005173"/>
          </a:xfrm>
          <a:prstGeom prst="rect">
            <a:avLst/>
          </a:prstGeom>
        </p:spPr>
      </p:pic>
      <p:pic>
        <p:nvPicPr>
          <p:cNvPr id="44" name="Obrázek 43" descr="Obsah obrázku exteriér, obloha, strom, země&#10;&#10;Popis vygenerován s velmi vysokou mírou spolehlivosti">
            <a:extLst>
              <a:ext uri="{FF2B5EF4-FFF2-40B4-BE49-F238E27FC236}">
                <a16:creationId xmlns:a16="http://schemas.microsoft.com/office/drawing/2014/main" id="{C1359C0E-6B4A-40B5-83EC-6391AA7170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73" y="4679039"/>
            <a:ext cx="1173110" cy="122702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BC22921A-A597-4E88-BF68-32085C0DA5E3}"/>
              </a:ext>
            </a:extLst>
          </p:cNvPr>
          <p:cNvSpPr/>
          <p:nvPr/>
        </p:nvSpPr>
        <p:spPr>
          <a:xfrm>
            <a:off x="3222285" y="3378470"/>
            <a:ext cx="454961" cy="113280"/>
          </a:xfrm>
          <a:prstGeom prst="rect">
            <a:avLst/>
          </a:prstGeom>
          <a:solidFill>
            <a:srgbClr val="D8E0ED"/>
          </a:solidFill>
          <a:ln>
            <a:solidFill>
              <a:srgbClr val="D8E0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820DE305-B821-4D8D-B42B-33FD9AAE829D}"/>
              </a:ext>
            </a:extLst>
          </p:cNvPr>
          <p:cNvCxnSpPr/>
          <p:nvPr/>
        </p:nvCxnSpPr>
        <p:spPr>
          <a:xfrm>
            <a:off x="3222285" y="5992502"/>
            <a:ext cx="182804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DF9C0023-1ACB-41FA-AB2D-15BAC6266224}"/>
              </a:ext>
            </a:extLst>
          </p:cNvPr>
          <p:cNvCxnSpPr>
            <a:cxnSpLocks/>
          </p:cNvCxnSpPr>
          <p:nvPr/>
        </p:nvCxnSpPr>
        <p:spPr>
          <a:xfrm>
            <a:off x="3221983" y="4627354"/>
            <a:ext cx="0" cy="14148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C0994E75-19EC-45DC-9AA1-402224FDE8AC}"/>
              </a:ext>
            </a:extLst>
          </p:cNvPr>
          <p:cNvCxnSpPr>
            <a:cxnSpLocks/>
          </p:cNvCxnSpPr>
          <p:nvPr/>
        </p:nvCxnSpPr>
        <p:spPr>
          <a:xfrm>
            <a:off x="5064768" y="4627354"/>
            <a:ext cx="0" cy="141961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B128DE8-C0A8-45D0-B86D-903FB73C0F36}"/>
              </a:ext>
            </a:extLst>
          </p:cNvPr>
          <p:cNvCxnSpPr/>
          <p:nvPr/>
        </p:nvCxnSpPr>
        <p:spPr>
          <a:xfrm>
            <a:off x="3236724" y="4607476"/>
            <a:ext cx="182804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5565"/>
      </p:ext>
    </p:extLst>
  </p:cSld>
  <p:clrMapOvr>
    <a:masterClrMapping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Citáty">
  <a:themeElements>
    <a:clrScheme name="Vlastní 1">
      <a:dk1>
        <a:sysClr val="windowText" lastClr="000000"/>
      </a:dk1>
      <a:lt1>
        <a:sysClr val="window" lastClr="FFFFFF"/>
      </a:lt1>
      <a:dk2>
        <a:srgbClr val="FFFFFF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itáty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585</Words>
  <Application>Microsoft Office PowerPoint</Application>
  <PresentationFormat>Předvádění na obrazovce (4:3)</PresentationFormat>
  <Paragraphs>152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Century Gothic</vt:lpstr>
      <vt:lpstr>Wingdings 2</vt:lpstr>
      <vt:lpstr>Wingdings 3</vt:lpstr>
      <vt:lpstr>Řez</vt:lpstr>
      <vt:lpstr>Citáty</vt:lpstr>
      <vt:lpstr>Makronutrienty</vt:lpstr>
      <vt:lpstr>Sacharidy – „Cukry“</vt:lpstr>
      <vt:lpstr>Glykémie</vt:lpstr>
      <vt:lpstr>Výživa před výkonem</vt:lpstr>
      <vt:lpstr>Timing dle typu zatížení Silové a rychlostní výkony</vt:lpstr>
      <vt:lpstr>Timing dle typu zatížení Vytrvalostní výkony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Tomáš Hlinský</dc:creator>
  <cp:lastModifiedBy>Tomáš Hlinský</cp:lastModifiedBy>
  <cp:revision>8</cp:revision>
  <dcterms:created xsi:type="dcterms:W3CDTF">2018-09-21T10:25:54Z</dcterms:created>
  <dcterms:modified xsi:type="dcterms:W3CDTF">2019-03-22T12:47:41Z</dcterms:modified>
</cp:coreProperties>
</file>