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08" r:id="rId2"/>
    <p:sldId id="309" r:id="rId3"/>
    <p:sldId id="310" r:id="rId4"/>
    <p:sldId id="311" r:id="rId5"/>
    <p:sldId id="312" r:id="rId6"/>
    <p:sldId id="313" r:id="rId7"/>
    <p:sldId id="323" r:id="rId8"/>
    <p:sldId id="30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8D68DA-1DCA-4F14-8A61-3E139E48033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21982E-D567-4D81-9ADF-FA17083BF1E6}">
      <dgm:prSet/>
      <dgm:spPr/>
      <dgm:t>
        <a:bodyPr/>
        <a:lstStyle/>
        <a:p>
          <a:r>
            <a:rPr lang="cs-CZ"/>
            <a:t>25 % VO2max – VMK v plazmě, MK ve svalech a glukóza v plazmě</a:t>
          </a:r>
          <a:endParaRPr lang="en-US"/>
        </a:p>
      </dgm:t>
    </dgm:pt>
    <dgm:pt modelId="{3D4B8D9E-56F1-41D4-A6E7-258C8112CB83}" type="parTrans" cxnId="{9013EDA9-4FBF-47AF-9B6C-107EF597E73C}">
      <dgm:prSet/>
      <dgm:spPr/>
      <dgm:t>
        <a:bodyPr/>
        <a:lstStyle/>
        <a:p>
          <a:endParaRPr lang="en-US"/>
        </a:p>
      </dgm:t>
    </dgm:pt>
    <dgm:pt modelId="{8D573E81-AA48-44F0-90AD-DA914E0D07DA}" type="sibTrans" cxnId="{9013EDA9-4FBF-47AF-9B6C-107EF597E73C}">
      <dgm:prSet/>
      <dgm:spPr/>
      <dgm:t>
        <a:bodyPr/>
        <a:lstStyle/>
        <a:p>
          <a:endParaRPr lang="en-US"/>
        </a:p>
      </dgm:t>
    </dgm:pt>
    <dgm:pt modelId="{C0E9C854-F8F6-4EBC-9122-4C5198E13C9F}">
      <dgm:prSet/>
      <dgm:spPr/>
      <dgm:t>
        <a:bodyPr/>
        <a:lstStyle/>
        <a:p>
          <a:r>
            <a:rPr lang="cs-CZ"/>
            <a:t>65 % VO2max – klesá využití VMK a roste využití MK ze svalů (50 na 50)</a:t>
          </a:r>
          <a:endParaRPr lang="en-US"/>
        </a:p>
      </dgm:t>
    </dgm:pt>
    <dgm:pt modelId="{2A34BD18-426C-429F-9217-857D88D51189}" type="parTrans" cxnId="{00B98964-86E6-48C3-AAA5-4CADCBDAEAF0}">
      <dgm:prSet/>
      <dgm:spPr/>
      <dgm:t>
        <a:bodyPr/>
        <a:lstStyle/>
        <a:p>
          <a:endParaRPr lang="en-US"/>
        </a:p>
      </dgm:t>
    </dgm:pt>
    <dgm:pt modelId="{0767DEAA-305F-4539-AD05-E8F558E99C66}" type="sibTrans" cxnId="{00B98964-86E6-48C3-AAA5-4CADCBDAEAF0}">
      <dgm:prSet/>
      <dgm:spPr/>
      <dgm:t>
        <a:bodyPr/>
        <a:lstStyle/>
        <a:p>
          <a:endParaRPr lang="en-US"/>
        </a:p>
      </dgm:t>
    </dgm:pt>
    <dgm:pt modelId="{1BDAA916-345F-42CB-AC2F-C40122B4CB4D}">
      <dgm:prSet/>
      <dgm:spPr/>
      <dgm:t>
        <a:bodyPr/>
        <a:lstStyle/>
        <a:p>
          <a:r>
            <a:rPr lang="cs-CZ"/>
            <a:t>85 % VO2max – preference sacharidových zdrojů</a:t>
          </a:r>
          <a:endParaRPr lang="en-US"/>
        </a:p>
      </dgm:t>
    </dgm:pt>
    <dgm:pt modelId="{CA97FFB0-791B-40F6-97C2-0830A8095C9F}" type="parTrans" cxnId="{1CADF95F-096C-4C20-BAFD-D726FCC39E35}">
      <dgm:prSet/>
      <dgm:spPr/>
      <dgm:t>
        <a:bodyPr/>
        <a:lstStyle/>
        <a:p>
          <a:endParaRPr lang="en-US"/>
        </a:p>
      </dgm:t>
    </dgm:pt>
    <dgm:pt modelId="{FAA93E19-62DF-4F50-B362-783C2FFC67A4}" type="sibTrans" cxnId="{1CADF95F-096C-4C20-BAFD-D726FCC39E35}">
      <dgm:prSet/>
      <dgm:spPr/>
      <dgm:t>
        <a:bodyPr/>
        <a:lstStyle/>
        <a:p>
          <a:endParaRPr lang="en-US"/>
        </a:p>
      </dgm:t>
    </dgm:pt>
    <dgm:pt modelId="{8BB15FBF-AA85-4CED-8065-753D9FDC198C}">
      <dgm:prSet/>
      <dgm:spPr/>
      <dgm:t>
        <a:bodyPr/>
        <a:lstStyle/>
        <a:p>
          <a:r>
            <a:rPr lang="cs-CZ" dirty="0"/>
            <a:t>Vytrvalostní trénink stimuluje organismus k zvýšené adaptaci lipidového metabolismu.</a:t>
          </a:r>
          <a:endParaRPr lang="en-US" dirty="0"/>
        </a:p>
      </dgm:t>
    </dgm:pt>
    <dgm:pt modelId="{9B26A139-24DE-4B3E-9CAD-810DD2D97B8A}" type="parTrans" cxnId="{2ACC369F-94FE-428C-964D-39C83C73C2C4}">
      <dgm:prSet/>
      <dgm:spPr/>
      <dgm:t>
        <a:bodyPr/>
        <a:lstStyle/>
        <a:p>
          <a:endParaRPr lang="en-US"/>
        </a:p>
      </dgm:t>
    </dgm:pt>
    <dgm:pt modelId="{310E5F66-28B6-43B9-9E56-3A0FF07AFFD1}" type="sibTrans" cxnId="{2ACC369F-94FE-428C-964D-39C83C73C2C4}">
      <dgm:prSet/>
      <dgm:spPr/>
      <dgm:t>
        <a:bodyPr/>
        <a:lstStyle/>
        <a:p>
          <a:endParaRPr lang="en-US"/>
        </a:p>
      </dgm:t>
    </dgm:pt>
    <dgm:pt modelId="{1F2D7A75-0B96-442B-827C-B556DC8A1396}" type="pres">
      <dgm:prSet presAssocID="{648D68DA-1DCA-4F14-8A61-3E139E480337}" presName="linear" presStyleCnt="0">
        <dgm:presLayoutVars>
          <dgm:animLvl val="lvl"/>
          <dgm:resizeHandles val="exact"/>
        </dgm:presLayoutVars>
      </dgm:prSet>
      <dgm:spPr/>
    </dgm:pt>
    <dgm:pt modelId="{DB4B2556-2B66-47BD-8869-B9B78A6183BE}" type="pres">
      <dgm:prSet presAssocID="{D121982E-D567-4D81-9ADF-FA17083BF1E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B6A3C86-4B2E-4C79-B588-D1D8696BB227}" type="pres">
      <dgm:prSet presAssocID="{8D573E81-AA48-44F0-90AD-DA914E0D07DA}" presName="spacer" presStyleCnt="0"/>
      <dgm:spPr/>
    </dgm:pt>
    <dgm:pt modelId="{F7707BF7-55D6-47CF-9413-D91A5E7DD0E1}" type="pres">
      <dgm:prSet presAssocID="{C0E9C854-F8F6-4EBC-9122-4C5198E13C9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3D4BA17-F7CB-4FB8-A524-E9149BABB9CF}" type="pres">
      <dgm:prSet presAssocID="{0767DEAA-305F-4539-AD05-E8F558E99C66}" presName="spacer" presStyleCnt="0"/>
      <dgm:spPr/>
    </dgm:pt>
    <dgm:pt modelId="{FDB242EA-8423-43D5-B20B-7940868A4323}" type="pres">
      <dgm:prSet presAssocID="{1BDAA916-345F-42CB-AC2F-C40122B4CB4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DC5E1B6-1B03-47AD-A0A5-F45FAA024DD0}" type="pres">
      <dgm:prSet presAssocID="{FAA93E19-62DF-4F50-B362-783C2FFC67A4}" presName="spacer" presStyleCnt="0"/>
      <dgm:spPr/>
    </dgm:pt>
    <dgm:pt modelId="{5D708823-CE60-4A46-9287-4C4BD76705CB}" type="pres">
      <dgm:prSet presAssocID="{8BB15FBF-AA85-4CED-8065-753D9FDC19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0B60628-3CEC-49C1-8B5D-D42C86976C16}" type="presOf" srcId="{648D68DA-1DCA-4F14-8A61-3E139E480337}" destId="{1F2D7A75-0B96-442B-827C-B556DC8A1396}" srcOrd="0" destOrd="0" presId="urn:microsoft.com/office/officeart/2005/8/layout/vList2"/>
    <dgm:cxn modelId="{1CADF95F-096C-4C20-BAFD-D726FCC39E35}" srcId="{648D68DA-1DCA-4F14-8A61-3E139E480337}" destId="{1BDAA916-345F-42CB-AC2F-C40122B4CB4D}" srcOrd="2" destOrd="0" parTransId="{CA97FFB0-791B-40F6-97C2-0830A8095C9F}" sibTransId="{FAA93E19-62DF-4F50-B362-783C2FFC67A4}"/>
    <dgm:cxn modelId="{00B98964-86E6-48C3-AAA5-4CADCBDAEAF0}" srcId="{648D68DA-1DCA-4F14-8A61-3E139E480337}" destId="{C0E9C854-F8F6-4EBC-9122-4C5198E13C9F}" srcOrd="1" destOrd="0" parTransId="{2A34BD18-426C-429F-9217-857D88D51189}" sibTransId="{0767DEAA-305F-4539-AD05-E8F558E99C66}"/>
    <dgm:cxn modelId="{B9E33184-4D4C-4665-BE94-485FE88911EA}" type="presOf" srcId="{D121982E-D567-4D81-9ADF-FA17083BF1E6}" destId="{DB4B2556-2B66-47BD-8869-B9B78A6183BE}" srcOrd="0" destOrd="0" presId="urn:microsoft.com/office/officeart/2005/8/layout/vList2"/>
    <dgm:cxn modelId="{2ACC369F-94FE-428C-964D-39C83C73C2C4}" srcId="{648D68DA-1DCA-4F14-8A61-3E139E480337}" destId="{8BB15FBF-AA85-4CED-8065-753D9FDC198C}" srcOrd="3" destOrd="0" parTransId="{9B26A139-24DE-4B3E-9CAD-810DD2D97B8A}" sibTransId="{310E5F66-28B6-43B9-9E56-3A0FF07AFFD1}"/>
    <dgm:cxn modelId="{1AC4C5A8-2ADD-4E5C-8EDA-BE9A76C2F9C8}" type="presOf" srcId="{8BB15FBF-AA85-4CED-8065-753D9FDC198C}" destId="{5D708823-CE60-4A46-9287-4C4BD76705CB}" srcOrd="0" destOrd="0" presId="urn:microsoft.com/office/officeart/2005/8/layout/vList2"/>
    <dgm:cxn modelId="{9013EDA9-4FBF-47AF-9B6C-107EF597E73C}" srcId="{648D68DA-1DCA-4F14-8A61-3E139E480337}" destId="{D121982E-D567-4D81-9ADF-FA17083BF1E6}" srcOrd="0" destOrd="0" parTransId="{3D4B8D9E-56F1-41D4-A6E7-258C8112CB83}" sibTransId="{8D573E81-AA48-44F0-90AD-DA914E0D07DA}"/>
    <dgm:cxn modelId="{8A1C8DBC-A624-4D19-8FC7-90525A9205BA}" type="presOf" srcId="{1BDAA916-345F-42CB-AC2F-C40122B4CB4D}" destId="{FDB242EA-8423-43D5-B20B-7940868A4323}" srcOrd="0" destOrd="0" presId="urn:microsoft.com/office/officeart/2005/8/layout/vList2"/>
    <dgm:cxn modelId="{EC90D4C7-F649-47C2-9E58-A87DBB0D6D61}" type="presOf" srcId="{C0E9C854-F8F6-4EBC-9122-4C5198E13C9F}" destId="{F7707BF7-55D6-47CF-9413-D91A5E7DD0E1}" srcOrd="0" destOrd="0" presId="urn:microsoft.com/office/officeart/2005/8/layout/vList2"/>
    <dgm:cxn modelId="{2AE00A67-BF32-4CB8-8538-BB717E0CE819}" type="presParOf" srcId="{1F2D7A75-0B96-442B-827C-B556DC8A1396}" destId="{DB4B2556-2B66-47BD-8869-B9B78A6183BE}" srcOrd="0" destOrd="0" presId="urn:microsoft.com/office/officeart/2005/8/layout/vList2"/>
    <dgm:cxn modelId="{65356D6A-E383-45AE-A2DE-16A0E4265335}" type="presParOf" srcId="{1F2D7A75-0B96-442B-827C-B556DC8A1396}" destId="{BB6A3C86-4B2E-4C79-B588-D1D8696BB227}" srcOrd="1" destOrd="0" presId="urn:microsoft.com/office/officeart/2005/8/layout/vList2"/>
    <dgm:cxn modelId="{48DE231F-173A-46E5-BD0E-48F371722A58}" type="presParOf" srcId="{1F2D7A75-0B96-442B-827C-B556DC8A1396}" destId="{F7707BF7-55D6-47CF-9413-D91A5E7DD0E1}" srcOrd="2" destOrd="0" presId="urn:microsoft.com/office/officeart/2005/8/layout/vList2"/>
    <dgm:cxn modelId="{99A3A210-AD71-4E34-A960-C7EB60B95E34}" type="presParOf" srcId="{1F2D7A75-0B96-442B-827C-B556DC8A1396}" destId="{83D4BA17-F7CB-4FB8-A524-E9149BABB9CF}" srcOrd="3" destOrd="0" presId="urn:microsoft.com/office/officeart/2005/8/layout/vList2"/>
    <dgm:cxn modelId="{498D410F-37ED-4B0F-8531-DB4C286C3F41}" type="presParOf" srcId="{1F2D7A75-0B96-442B-827C-B556DC8A1396}" destId="{FDB242EA-8423-43D5-B20B-7940868A4323}" srcOrd="4" destOrd="0" presId="urn:microsoft.com/office/officeart/2005/8/layout/vList2"/>
    <dgm:cxn modelId="{6F5616BC-7B19-4EA1-AF6A-2B341ED70698}" type="presParOf" srcId="{1F2D7A75-0B96-442B-827C-B556DC8A1396}" destId="{0DC5E1B6-1B03-47AD-A0A5-F45FAA024DD0}" srcOrd="5" destOrd="0" presId="urn:microsoft.com/office/officeart/2005/8/layout/vList2"/>
    <dgm:cxn modelId="{72999632-0935-4C40-98B7-081854093D64}" type="presParOf" srcId="{1F2D7A75-0B96-442B-827C-B556DC8A1396}" destId="{5D708823-CE60-4A46-9287-4C4BD76705C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4B2556-2B66-47BD-8869-B9B78A6183BE}">
      <dsp:nvSpPr>
        <dsp:cNvPr id="0" name=""/>
        <dsp:cNvSpPr/>
      </dsp:nvSpPr>
      <dsp:spPr>
        <a:xfrm>
          <a:off x="0" y="75212"/>
          <a:ext cx="8154193" cy="794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25 % VO2max – VMK v plazmě, MK ve svalech a glukóza v plazmě</a:t>
          </a:r>
          <a:endParaRPr lang="en-US" sz="2000" kern="1200"/>
        </a:p>
      </dsp:txBody>
      <dsp:txXfrm>
        <a:off x="38784" y="113996"/>
        <a:ext cx="8076625" cy="716935"/>
      </dsp:txXfrm>
    </dsp:sp>
    <dsp:sp modelId="{F7707BF7-55D6-47CF-9413-D91A5E7DD0E1}">
      <dsp:nvSpPr>
        <dsp:cNvPr id="0" name=""/>
        <dsp:cNvSpPr/>
      </dsp:nvSpPr>
      <dsp:spPr>
        <a:xfrm>
          <a:off x="0" y="927315"/>
          <a:ext cx="8154193" cy="794503"/>
        </a:xfrm>
        <a:prstGeom prst="roundRect">
          <a:avLst/>
        </a:prstGeom>
        <a:gradFill rotWithShape="0">
          <a:gsLst>
            <a:gs pos="0">
              <a:schemeClr val="accent2">
                <a:hueOff val="-54397"/>
                <a:satOff val="-3144"/>
                <a:lumOff val="431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4397"/>
                <a:satOff val="-3144"/>
                <a:lumOff val="4314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54397"/>
                <a:satOff val="-3144"/>
                <a:lumOff val="4314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65 % VO2max – klesá využití VMK a roste využití MK ze svalů (50 na 50)</a:t>
          </a:r>
          <a:endParaRPr lang="en-US" sz="2000" kern="1200"/>
        </a:p>
      </dsp:txBody>
      <dsp:txXfrm>
        <a:off x="38784" y="966099"/>
        <a:ext cx="8076625" cy="716935"/>
      </dsp:txXfrm>
    </dsp:sp>
    <dsp:sp modelId="{FDB242EA-8423-43D5-B20B-7940868A4323}">
      <dsp:nvSpPr>
        <dsp:cNvPr id="0" name=""/>
        <dsp:cNvSpPr/>
      </dsp:nvSpPr>
      <dsp:spPr>
        <a:xfrm>
          <a:off x="0" y="1779419"/>
          <a:ext cx="8154193" cy="794503"/>
        </a:xfrm>
        <a:prstGeom prst="roundRect">
          <a:avLst/>
        </a:prstGeom>
        <a:gradFill rotWithShape="0">
          <a:gsLst>
            <a:gs pos="0">
              <a:schemeClr val="accent2">
                <a:hueOff val="-108793"/>
                <a:satOff val="-6288"/>
                <a:lumOff val="862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8793"/>
                <a:satOff val="-6288"/>
                <a:lumOff val="8627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08793"/>
                <a:satOff val="-6288"/>
                <a:lumOff val="8627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85 % VO2max – preference sacharidových zdrojů</a:t>
          </a:r>
          <a:endParaRPr lang="en-US" sz="2000" kern="1200"/>
        </a:p>
      </dsp:txBody>
      <dsp:txXfrm>
        <a:off x="38784" y="1818203"/>
        <a:ext cx="8076625" cy="716935"/>
      </dsp:txXfrm>
    </dsp:sp>
    <dsp:sp modelId="{5D708823-CE60-4A46-9287-4C4BD76705CB}">
      <dsp:nvSpPr>
        <dsp:cNvPr id="0" name=""/>
        <dsp:cNvSpPr/>
      </dsp:nvSpPr>
      <dsp:spPr>
        <a:xfrm>
          <a:off x="0" y="2631522"/>
          <a:ext cx="8154193" cy="794503"/>
        </a:xfrm>
        <a:prstGeom prst="roundRect">
          <a:avLst/>
        </a:prstGeom>
        <a:gradFill rotWithShape="0">
          <a:gsLst>
            <a:gs pos="0">
              <a:schemeClr val="accent2">
                <a:hueOff val="-163190"/>
                <a:satOff val="-9432"/>
                <a:lumOff val="12941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63190"/>
                <a:satOff val="-9432"/>
                <a:lumOff val="12941"/>
                <a:alphaOff val="0"/>
                <a:shade val="100000"/>
                <a:satMod val="100000"/>
                <a:lumMod val="100000"/>
              </a:schemeClr>
            </a:gs>
            <a:gs pos="100000">
              <a:schemeClr val="accent2">
                <a:hueOff val="-163190"/>
                <a:satOff val="-9432"/>
                <a:lumOff val="12941"/>
                <a:alphaOff val="0"/>
                <a:shade val="80000"/>
                <a:satMod val="100000"/>
                <a:lumMod val="99000"/>
              </a:schemeClr>
            </a:gs>
          </a:gsLst>
          <a:lin ang="27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Vytrvalostní trénink stimuluje organismus k zvýšené adaptaci lipidového metabolismu.</a:t>
          </a:r>
          <a:endParaRPr lang="en-US" sz="2000" kern="1200" dirty="0"/>
        </a:p>
      </dsp:txBody>
      <dsp:txXfrm>
        <a:off x="38784" y="2670306"/>
        <a:ext cx="8076625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262626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271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11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06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02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194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377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6743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904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564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23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1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002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23BF0CB6-5639-42DD-ACF4-E11C819FB15D}" type="datetimeFigureOut">
              <a:rPr lang="cs-CZ" smtClean="0"/>
              <a:t>22.03.2019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94FAE394-842B-4DCA-99AB-AB395957A2B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79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8079581" cy="16581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Lipidy - Tuky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507492" y="2011680"/>
            <a:ext cx="5156708" cy="3766185"/>
          </a:xfrm>
        </p:spPr>
        <p:txBody>
          <a:bodyPr>
            <a:normAutofit/>
          </a:bodyPr>
          <a:lstStyle/>
          <a:p>
            <a:r>
              <a:rPr lang="cs-CZ" sz="1900" dirty="0"/>
              <a:t>Bohatý zdroj E.</a:t>
            </a:r>
          </a:p>
          <a:p>
            <a:r>
              <a:rPr lang="cs-CZ" sz="1900" dirty="0"/>
              <a:t>Stavební složka buněčných membrán.</a:t>
            </a:r>
          </a:p>
          <a:p>
            <a:r>
              <a:rPr lang="cs-CZ" sz="1900" dirty="0"/>
              <a:t>Usnadňují vstřebávání vitaminů rozpustných v tucích.</a:t>
            </a:r>
          </a:p>
          <a:p>
            <a:r>
              <a:rPr lang="cs-CZ" sz="1900" dirty="0"/>
              <a:t>Snižují objem stravy bohaté na E.</a:t>
            </a:r>
          </a:p>
          <a:p>
            <a:r>
              <a:rPr lang="cs-CZ" sz="1900" dirty="0"/>
              <a:t>Zvyšují chutnost potravy.</a:t>
            </a:r>
          </a:p>
          <a:p>
            <a:r>
              <a:rPr lang="cs-CZ" sz="1900" dirty="0"/>
              <a:t>Tvoří ochranný obal orgánů.</a:t>
            </a:r>
          </a:p>
          <a:p>
            <a:r>
              <a:rPr lang="cs-CZ" sz="1900" b="1" dirty="0"/>
              <a:t>Dělení lipidů – Úkol č. 9: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sz="1900" b="1" dirty="0"/>
              <a:t>Živočišného původu</a:t>
            </a:r>
          </a:p>
          <a:p>
            <a:pPr marL="822960" lvl="1" indent="-457200">
              <a:buFont typeface="+mj-lt"/>
              <a:buAutoNum type="arabicPeriod"/>
            </a:pPr>
            <a:r>
              <a:rPr lang="cs-CZ" sz="1900" b="1" dirty="0"/>
              <a:t>Rostlinného původu</a:t>
            </a:r>
            <a:endParaRPr lang="cs-CZ" sz="1900" dirty="0"/>
          </a:p>
        </p:txBody>
      </p:sp>
      <p:pic>
        <p:nvPicPr>
          <p:cNvPr id="11266" name="Picture 2" descr="http://web2.mendelu.cz/af_291_projekty2/vseo/files/58/51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74" y="3114109"/>
            <a:ext cx="2537952" cy="1364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995782-DFAA-4CE4-B9EE-09D62D8BE619}"/>
              </a:ext>
            </a:extLst>
          </p:cNvPr>
          <p:cNvSpPr txBox="1"/>
          <p:nvPr/>
        </p:nvSpPr>
        <p:spPr>
          <a:xfrm>
            <a:off x="6779960" y="27415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Úkol č. 9:</a:t>
            </a:r>
          </a:p>
        </p:txBody>
      </p:sp>
    </p:spTree>
    <p:extLst>
      <p:ext uri="{BB962C8B-B14F-4D97-AF65-F5344CB8AC3E}">
        <p14:creationId xmlns:p14="http://schemas.microsoft.com/office/powerpoint/2010/main" val="2543966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http://fresh.iprima.cz/sites/default/files/image_crops/image_620x349/e/462455_jezte-orechy-1_image_620x3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1" y="4198307"/>
            <a:ext cx="4389834" cy="247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www.receptyonline.cz/data/pics/encyklopedie-ovoce-exoticke/avok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98308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85800"/>
            <a:ext cx="6512511" cy="11430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cs-CZ" dirty="0"/>
              <a:t>Dělení mastných kyselin</a:t>
            </a:r>
            <a:br>
              <a:rPr lang="cs-CZ" dirty="0"/>
            </a:br>
            <a:r>
              <a:rPr lang="cs-CZ" sz="3600" dirty="0"/>
              <a:t>Podle počtu dvojných vazeb </a:t>
            </a:r>
            <a:r>
              <a:rPr lang="cs-CZ" sz="3600" b="1" dirty="0"/>
              <a:t> - Úkol č. 10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cs-CZ" dirty="0"/>
              <a:t>Nasycené mastné kyseliny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err="1"/>
              <a:t>Mononenasycené</a:t>
            </a:r>
            <a:r>
              <a:rPr lang="cs-CZ" dirty="0"/>
              <a:t> mastné kyseliny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Polynenasycené mastné kyseliny</a:t>
            </a:r>
          </a:p>
        </p:txBody>
      </p:sp>
      <p:pic>
        <p:nvPicPr>
          <p:cNvPr id="12290" name="Picture 2" descr="http://www.eufic.org/upl/1/cs/img/fatty_acids_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628800"/>
            <a:ext cx="3095625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eufic.org/upl/1/default/img/Omega%20fatty%20acids%20SK%281%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44925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683568" y="4005064"/>
            <a:ext cx="26642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683568" y="6165304"/>
            <a:ext cx="266429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36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8888C-C76E-4072-86CA-752625F3D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 MK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F3F4CE-F2BD-4A4D-8DC0-A74E0FA405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0342" y="1844824"/>
            <a:ext cx="7868081" cy="3474720"/>
          </a:xfrm>
        </p:spPr>
        <p:txBody>
          <a:bodyPr/>
          <a:lstStyle/>
          <a:p>
            <a:r>
              <a:rPr lang="cs-CZ" dirty="0"/>
              <a:t>Nejčastější zastoupení MK v potravinách dle nasycenosti.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75A08C7-DD53-47E4-867E-B6256CA076D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12588" y="2705884"/>
          <a:ext cx="864024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Zdroje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Nasycené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Máslo, sádlo,</a:t>
                      </a:r>
                      <a:r>
                        <a:rPr lang="cs-CZ" baseline="0" dirty="0"/>
                        <a:t> lůj, kokosový a palmový olej.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Mononenasycené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Řepkový a olivový olej, ořechy a avokádo.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Polynenasycené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Rybí tuk, ořechy, semena,</a:t>
                      </a:r>
                      <a:r>
                        <a:rPr lang="cs-CZ" baseline="0" dirty="0"/>
                        <a:t> slunečnicový a sójový olej.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Obrázek 7" descr="Obsah obrázku jídlo, ořech, ovoce, banán&#10;&#10;Popis byl vytvořen automaticky">
            <a:extLst>
              <a:ext uri="{FF2B5EF4-FFF2-40B4-BE49-F238E27FC236}">
                <a16:creationId xmlns:a16="http://schemas.microsoft.com/office/drawing/2014/main" id="{48C4B994-0388-478B-8396-1674F48AF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63" y="4175571"/>
            <a:ext cx="3051870" cy="248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4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502920" indent="-457200">
              <a:buFont typeface="+mj-lt"/>
              <a:buAutoNum type="arabicPeriod"/>
            </a:pPr>
            <a:r>
              <a:rPr lang="cs-CZ" dirty="0"/>
              <a:t>MK s krátkým řetězcem (SCT) &lt;6 uhlíků v řetězci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MK se středně dlouhým řetězcem (MCT) 6-12 uhlíků v řetězci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MK s dlouhým řetězcem (LCT) 13-20 uhlíků v řetězci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/>
              <a:t>MK s velmi dlouhým řetězcem (VLCT) &gt;20 uhlíků v řetězci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ED61161-8352-4BAC-A89B-CE68635D2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8" t="7373" r="8295" b="5985"/>
          <a:stretch/>
        </p:blipFill>
        <p:spPr>
          <a:xfrm>
            <a:off x="755576" y="3663776"/>
            <a:ext cx="4063441" cy="31308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AE4F159-F68E-4C8D-97F6-C62FA95857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r="30834" b="7409"/>
          <a:stretch/>
        </p:blipFill>
        <p:spPr>
          <a:xfrm>
            <a:off x="4947536" y="3493132"/>
            <a:ext cx="1224136" cy="3130848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9018A3C4-4F81-47EE-AE97-D01CC2AFDC36}"/>
              </a:ext>
            </a:extLst>
          </p:cNvPr>
          <p:cNvSpPr txBox="1">
            <a:spLocks/>
          </p:cNvSpPr>
          <p:nvPr/>
        </p:nvSpPr>
        <p:spPr>
          <a:xfrm>
            <a:off x="683568" y="485800"/>
            <a:ext cx="65125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800" b="0" i="0" u="none" strike="noStrike" kern="1200" cap="none" spc="-12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Dělení mastných kyselin</a:t>
            </a:r>
            <a:br>
              <a:rPr kumimoji="0" lang="cs-CZ" sz="4800" b="0" i="0" u="none" strike="noStrike" kern="1200" cap="none" spc="-12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cs-CZ" sz="3600" b="0" i="0" u="none" strike="noStrike" kern="1200" cap="none" spc="-12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Podle počtu dvojných vazeb </a:t>
            </a:r>
            <a:r>
              <a:rPr kumimoji="0" lang="cs-CZ" sz="3600" b="1" i="0" u="none" strike="noStrike" kern="1200" cap="none" spc="-12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- Úkol č. 10</a:t>
            </a:r>
            <a:endParaRPr kumimoji="0" lang="cs-CZ" sz="3600" b="0" i="0" u="none" strike="noStrike" kern="1200" cap="none" spc="-120" normalizeH="0" baseline="0" noProof="0" dirty="0">
              <a:ln>
                <a:noFill/>
              </a:ln>
              <a:solidFill>
                <a:srgbClr val="F0A22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C7653645-C133-4A5D-8A6C-AA2C0B740DE4}"/>
              </a:ext>
            </a:extLst>
          </p:cNvPr>
          <p:cNvCxnSpPr/>
          <p:nvPr/>
        </p:nvCxnSpPr>
        <p:spPr>
          <a:xfrm>
            <a:off x="72008" y="2492896"/>
            <a:ext cx="896448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96ACA69-A5FD-44B2-B2A9-AD5F2D25FFED}"/>
              </a:ext>
            </a:extLst>
          </p:cNvPr>
          <p:cNvCxnSpPr/>
          <p:nvPr/>
        </p:nvCxnSpPr>
        <p:spPr>
          <a:xfrm>
            <a:off x="8748464" y="2492896"/>
            <a:ext cx="0" cy="23042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EC4695FE-0A70-419A-B48E-F70EE79CF4AB}"/>
              </a:ext>
            </a:extLst>
          </p:cNvPr>
          <p:cNvSpPr txBox="1"/>
          <p:nvPr/>
        </p:nvSpPr>
        <p:spPr>
          <a:xfrm>
            <a:off x="6661654" y="4797152"/>
            <a:ext cx="248234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Rozdíl v metabolismu na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F0A22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úrovni trávícího traktu!</a:t>
            </a:r>
          </a:p>
        </p:txBody>
      </p:sp>
    </p:spTree>
    <p:extLst>
      <p:ext uri="{BB962C8B-B14F-4D97-AF65-F5344CB8AC3E}">
        <p14:creationId xmlns:p14="http://schemas.microsoft.com/office/powerpoint/2010/main" val="475061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6A5D6F-86BB-48BA-8208-ADF1D1D953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91440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4772508"/>
            <a:ext cx="8079581" cy="1658198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Lipidový metabolismus a PA</a:t>
            </a:r>
            <a:br>
              <a:rPr lang="cs-CZ" dirty="0">
                <a:solidFill>
                  <a:srgbClr val="FFFFFF"/>
                </a:solidFill>
              </a:rPr>
            </a:br>
            <a:r>
              <a:rPr lang="cs-CZ" sz="3200" dirty="0">
                <a:solidFill>
                  <a:srgbClr val="FFFFFF"/>
                </a:solidFill>
              </a:rPr>
              <a:t>- Úkol č. 11</a:t>
            </a:r>
          </a:p>
        </p:txBody>
      </p:sp>
      <p:graphicFrame>
        <p:nvGraphicFramePr>
          <p:cNvPr id="7" name="Zástupný symbol pro obsah 2">
            <a:extLst>
              <a:ext uri="{FF2B5EF4-FFF2-40B4-BE49-F238E27FC236}">
                <a16:creationId xmlns:a16="http://schemas.microsoft.com/office/drawing/2014/main" id="{0B4EB706-E82C-4548-BC89-2706FC7742EE}"/>
              </a:ext>
            </a:extLst>
          </p:cNvPr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07206" y="643468"/>
          <a:ext cx="8154193" cy="3501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8472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7" y="401365"/>
            <a:ext cx="8352927" cy="11430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Energetická </a:t>
            </a:r>
            <a:r>
              <a:rPr lang="cs-CZ" dirty="0" err="1"/>
              <a:t>denzita</a:t>
            </a:r>
            <a:r>
              <a:rPr lang="cs-CZ" dirty="0"/>
              <a:t> potravin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r>
              <a:rPr lang="cs-CZ" dirty="0"/>
              <a:t>„Hustota E ve 100 g potraviny“</a:t>
            </a:r>
          </a:p>
          <a:p>
            <a:r>
              <a:rPr lang="cs-CZ" dirty="0"/>
              <a:t>Zásadní vliv na množství přijaté potravy a následný energetický příjem.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Nízká </a:t>
            </a:r>
            <a:r>
              <a:rPr lang="cs-CZ" dirty="0" err="1"/>
              <a:t>denzita</a:t>
            </a:r>
            <a:r>
              <a:rPr lang="cs-CZ" dirty="0"/>
              <a:t> – Velký objem	         Delší trávení a tedy postupné uvolňování energie do krve	      Stálejší hladina glykémie a volných mastných kyselin = Delší pocit nasycení.</a:t>
            </a:r>
          </a:p>
          <a:p>
            <a:r>
              <a:rPr lang="cs-CZ" dirty="0"/>
              <a:t>Vysoká </a:t>
            </a:r>
            <a:r>
              <a:rPr lang="cs-CZ" dirty="0" err="1"/>
              <a:t>denzita</a:t>
            </a:r>
            <a:r>
              <a:rPr lang="cs-CZ" dirty="0"/>
              <a:t> – Malý objem           Vysoká koncentrace 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323528" y="3068960"/>
          <a:ext cx="849694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8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2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Potravina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Přijatá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Objem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Čokoláda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</a:t>
                      </a:r>
                      <a:r>
                        <a:rPr lang="cs-CZ" baseline="0" dirty="0"/>
                        <a:t> kcal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100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Celozrnné pečivo s máslem, šunkou a salátem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2200 </a:t>
                      </a:r>
                      <a:r>
                        <a:rPr lang="cs-CZ" dirty="0" err="1"/>
                        <a:t>kJ</a:t>
                      </a:r>
                      <a:r>
                        <a:rPr lang="cs-CZ" dirty="0"/>
                        <a:t>/523</a:t>
                      </a:r>
                      <a:r>
                        <a:rPr lang="cs-CZ" baseline="0" dirty="0"/>
                        <a:t> kcal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440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Šipka doprava 4"/>
          <p:cNvSpPr/>
          <p:nvPr/>
        </p:nvSpPr>
        <p:spPr>
          <a:xfrm>
            <a:off x="4171425" y="4870898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3995936" y="5203486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Šipka doprava 4">
            <a:extLst>
              <a:ext uri="{FF2B5EF4-FFF2-40B4-BE49-F238E27FC236}">
                <a16:creationId xmlns:a16="http://schemas.microsoft.com/office/drawing/2014/main" id="{8DA3A8B4-70D2-4B89-9DE4-E64B0AEAD82E}"/>
              </a:ext>
            </a:extLst>
          </p:cNvPr>
          <p:cNvSpPr/>
          <p:nvPr/>
        </p:nvSpPr>
        <p:spPr>
          <a:xfrm>
            <a:off x="4283968" y="5968212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5789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4B15A7-2390-42B3-A9CE-B2795DB24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2343" y="499532"/>
            <a:ext cx="4922045" cy="2618595"/>
          </a:xfrm>
        </p:spPr>
        <p:txBody>
          <a:bodyPr>
            <a:normAutofit/>
          </a:bodyPr>
          <a:lstStyle/>
          <a:p>
            <a:r>
              <a:rPr lang="cs-CZ" sz="3700" dirty="0"/>
              <a:t>Význam výživy ve sportu</a:t>
            </a:r>
            <a:br>
              <a:rPr lang="cs-CZ" sz="3700" dirty="0"/>
            </a:br>
            <a:r>
              <a:rPr lang="cs-CZ" sz="2700" dirty="0"/>
              <a:t>- Skladba makro a mikro nutrientů</a:t>
            </a:r>
            <a:br>
              <a:rPr lang="cs-CZ" sz="2700" dirty="0"/>
            </a:br>
            <a:r>
              <a:rPr lang="cs-CZ" sz="2700" dirty="0"/>
              <a:t>- Energetická </a:t>
            </a:r>
            <a:r>
              <a:rPr lang="cs-CZ" sz="2700" dirty="0" err="1"/>
              <a:t>denzita</a:t>
            </a:r>
            <a:r>
              <a:rPr lang="cs-CZ" sz="2700" dirty="0"/>
              <a:t> + Glykemický index a nálož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B6DCF9-B684-42D2-B3D7-1AA757CFEF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8" r="4969" b="-6"/>
          <a:stretch/>
        </p:blipFill>
        <p:spPr>
          <a:xfrm>
            <a:off x="20" y="10"/>
            <a:ext cx="3058077" cy="6864408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AD882A-0BC0-47F9-AC4C-6063195E59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26917" y="3739872"/>
            <a:ext cx="4821746" cy="1417320"/>
          </a:xfrm>
        </p:spPr>
        <p:txBody>
          <a:bodyPr>
            <a:normAutofit/>
          </a:bodyPr>
          <a:lstStyle/>
          <a:p>
            <a:r>
              <a:rPr lang="cs-CZ" dirty="0"/>
              <a:t>Velký význam v tzv. „nutričním </a:t>
            </a:r>
            <a:r>
              <a:rPr lang="cs-CZ" dirty="0" err="1"/>
              <a:t>timingu</a:t>
            </a:r>
            <a:r>
              <a:rPr lang="cs-CZ" dirty="0"/>
              <a:t> - načasování“.</a:t>
            </a:r>
          </a:p>
          <a:p>
            <a:r>
              <a:rPr lang="cs-CZ" dirty="0"/>
              <a:t>Výživa před, během a po výkonu.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1521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9849" y="48580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/>
              <a:t>Nutriční strategie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8352928" cy="4824536"/>
          </a:xfrm>
        </p:spPr>
        <p:txBody>
          <a:bodyPr>
            <a:normAutofit lnSpcReduction="10000"/>
          </a:bodyPr>
          <a:lstStyle/>
          <a:p>
            <a:pPr marL="502920" indent="-457200">
              <a:buFont typeface="+mj-lt"/>
              <a:buAutoNum type="arabicPeriod"/>
            </a:pPr>
            <a:r>
              <a:rPr lang="cs-CZ" dirty="0" err="1"/>
              <a:t>Low</a:t>
            </a:r>
            <a:r>
              <a:rPr lang="cs-CZ" dirty="0"/>
              <a:t> </a:t>
            </a:r>
            <a:r>
              <a:rPr lang="cs-CZ" dirty="0" err="1"/>
              <a:t>carb</a:t>
            </a:r>
            <a:r>
              <a:rPr lang="cs-CZ" dirty="0"/>
              <a:t> – </a:t>
            </a:r>
            <a:r>
              <a:rPr lang="cs-CZ" dirty="0" err="1"/>
              <a:t>High</a:t>
            </a:r>
            <a:r>
              <a:rPr lang="cs-CZ" dirty="0"/>
              <a:t> fat</a:t>
            </a:r>
          </a:p>
          <a:p>
            <a:pPr marL="502920" indent="-457200">
              <a:buFont typeface="+mj-lt"/>
              <a:buAutoNum type="arabicPeriod"/>
            </a:pPr>
            <a:r>
              <a:rPr lang="cs-CZ" dirty="0" err="1"/>
              <a:t>Train</a:t>
            </a:r>
            <a:r>
              <a:rPr lang="cs-CZ" dirty="0"/>
              <a:t> </a:t>
            </a:r>
            <a:r>
              <a:rPr lang="cs-CZ" dirty="0" err="1"/>
              <a:t>low</a:t>
            </a:r>
            <a:r>
              <a:rPr lang="cs-CZ" dirty="0"/>
              <a:t> – </a:t>
            </a:r>
            <a:r>
              <a:rPr lang="cs-CZ" dirty="0" err="1"/>
              <a:t>Compete</a:t>
            </a:r>
            <a:r>
              <a:rPr lang="cs-CZ" dirty="0"/>
              <a:t> </a:t>
            </a:r>
            <a:r>
              <a:rPr lang="cs-CZ" dirty="0" err="1"/>
              <a:t>high</a:t>
            </a:r>
            <a:endParaRPr lang="cs-CZ" dirty="0"/>
          </a:p>
          <a:p>
            <a:pPr marL="502920" indent="-457200">
              <a:buFont typeface="+mj-lt"/>
              <a:buAutoNum type="arabicPeriod"/>
            </a:pPr>
            <a:endParaRPr lang="cs-CZ" dirty="0"/>
          </a:p>
          <a:p>
            <a:pPr marL="388620" indent="-3429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C000"/>
                </a:solidFill>
              </a:rPr>
              <a:t>1.4. kontrola domácích úkolů a pracovních listů</a:t>
            </a:r>
          </a:p>
          <a:p>
            <a:pPr marL="388620" indent="-342900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rgbClr val="FFC000"/>
                </a:solidFill>
              </a:rPr>
              <a:t>Domácí úkol do 31.3. – odevzdávárna:</a:t>
            </a:r>
          </a:p>
          <a:p>
            <a:pPr marL="388620" indent="-342900"/>
            <a:r>
              <a:rPr lang="cs-CZ" dirty="0">
                <a:solidFill>
                  <a:srgbClr val="FFC000"/>
                </a:solidFill>
              </a:rPr>
              <a:t>Rešerše a kritické zhodnocení vybraného článku (vybrat jeden z článků uložených ve studijních materiálech – 5. seminář)</a:t>
            </a:r>
          </a:p>
          <a:p>
            <a:pPr marL="571500" lvl="1"/>
            <a:r>
              <a:rPr lang="cs-CZ" dirty="0">
                <a:solidFill>
                  <a:srgbClr val="FFC000"/>
                </a:solidFill>
              </a:rPr>
              <a:t>- max 1 A4</a:t>
            </a:r>
          </a:p>
          <a:p>
            <a:pPr marL="571500" lvl="1"/>
            <a:r>
              <a:rPr lang="cs-CZ" dirty="0">
                <a:solidFill>
                  <a:srgbClr val="FFC000"/>
                </a:solidFill>
              </a:rPr>
              <a:t>- Rešerše - o čem článek pojednává a jaká jsou doporučení do sportu</a:t>
            </a:r>
          </a:p>
          <a:p>
            <a:pPr marL="571500" lvl="1"/>
            <a:r>
              <a:rPr lang="cs-CZ" dirty="0">
                <a:solidFill>
                  <a:srgbClr val="FFC000"/>
                </a:solidFill>
              </a:rPr>
              <a:t>- Kritické zhodnocení - vlastní názor na využití strategie – pro sebe, pro jaký sport, pozitiva, negativa atp.</a:t>
            </a:r>
          </a:p>
          <a:p>
            <a:pPr marL="502920" indent="-4572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458538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0941A018-FB9B-4401-A32C-7E0452686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388</Words>
  <Application>Microsoft Office PowerPoint</Application>
  <PresentationFormat>Předvádění na obrazovce (4:3)</PresentationFormat>
  <Paragraphs>68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 Light</vt:lpstr>
      <vt:lpstr>Wingdings</vt:lpstr>
      <vt:lpstr>Metropole</vt:lpstr>
      <vt:lpstr>Lipidy - Tuky</vt:lpstr>
      <vt:lpstr>Dělení mastných kyselin Podle počtu dvojných vazeb  - Úkol č. 10</vt:lpstr>
      <vt:lpstr>Zdroje MK</vt:lpstr>
      <vt:lpstr>Prezentace aplikace PowerPoint</vt:lpstr>
      <vt:lpstr>Lipidový metabolismus a PA - Úkol č. 11</vt:lpstr>
      <vt:lpstr>Energetická denzita potravin</vt:lpstr>
      <vt:lpstr>Význam výživy ve sportu - Skladba makro a mikro nutrientů - Energetická denzita + Glykemický index a nálož</vt:lpstr>
      <vt:lpstr>Nutriční strategie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Energetická bilance</dc:title>
  <dc:creator>Tomáš Hlinský</dc:creator>
  <cp:lastModifiedBy>Tomáš Hlinský</cp:lastModifiedBy>
  <cp:revision>5</cp:revision>
  <dcterms:created xsi:type="dcterms:W3CDTF">2019-03-18T10:33:21Z</dcterms:created>
  <dcterms:modified xsi:type="dcterms:W3CDTF">2019-03-22T12:50:05Z</dcterms:modified>
</cp:coreProperties>
</file>