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88" r:id="rId4"/>
    <p:sldId id="258" r:id="rId5"/>
    <p:sldId id="289" r:id="rId6"/>
    <p:sldId id="259" r:id="rId7"/>
    <p:sldId id="286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7E9E9"/>
    <a:srgbClr val="1287C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16928-62FF-4C54-90B6-696F5F91D89F}" type="datetimeFigureOut">
              <a:rPr lang="cs-CZ" smtClean="0"/>
              <a:t>29.10.2018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FCBD5-860C-415A-9E4B-9C88AC21E3A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9596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16928-62FF-4C54-90B6-696F5F91D89F}" type="datetimeFigureOut">
              <a:rPr lang="cs-CZ" smtClean="0"/>
              <a:t>29.10.2018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FCBD5-860C-415A-9E4B-9C88AC21E3A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66520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16928-62FF-4C54-90B6-696F5F91D89F}" type="datetimeFigureOut">
              <a:rPr lang="cs-CZ" smtClean="0"/>
              <a:t>29.10.2018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FCBD5-860C-415A-9E4B-9C88AC21E3A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33115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16928-62FF-4C54-90B6-696F5F91D89F}" type="datetimeFigureOut">
              <a:rPr lang="cs-CZ" smtClean="0"/>
              <a:t>29.10.2018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FCBD5-860C-415A-9E4B-9C88AC21E3A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06824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16928-62FF-4C54-90B6-696F5F91D89F}" type="datetimeFigureOut">
              <a:rPr lang="cs-CZ" smtClean="0"/>
              <a:t>29.10.2018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FCBD5-860C-415A-9E4B-9C88AC21E3A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747892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16928-62FF-4C54-90B6-696F5F91D89F}" type="datetimeFigureOut">
              <a:rPr lang="cs-CZ" smtClean="0"/>
              <a:t>29.10.2018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FCBD5-860C-415A-9E4B-9C88AC21E3A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111179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16928-62FF-4C54-90B6-696F5F91D89F}" type="datetimeFigureOut">
              <a:rPr lang="cs-CZ" smtClean="0"/>
              <a:t>29.10.2018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FCBD5-860C-415A-9E4B-9C88AC21E3A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42500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16928-62FF-4C54-90B6-696F5F91D89F}" type="datetimeFigureOut">
              <a:rPr lang="cs-CZ" smtClean="0"/>
              <a:t>29.10.2018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FCBD5-860C-415A-9E4B-9C88AC21E3A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5348744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16928-62FF-4C54-90B6-696F5F91D89F}" type="datetimeFigureOut">
              <a:rPr lang="cs-CZ" smtClean="0"/>
              <a:t>29.10.2018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FCBD5-860C-415A-9E4B-9C88AC21E3A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780036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16928-62FF-4C54-90B6-696F5F91D89F}" type="datetimeFigureOut">
              <a:rPr lang="cs-CZ" smtClean="0"/>
              <a:t>29.10.2018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80FCBD5-860C-415A-9E4B-9C88AC21E3A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134649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16928-62FF-4C54-90B6-696F5F91D89F}" type="datetimeFigureOut">
              <a:rPr lang="cs-CZ" smtClean="0"/>
              <a:t>29.10.2018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FCBD5-860C-415A-9E4B-9C88AC21E3A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7946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16928-62FF-4C54-90B6-696F5F91D89F}" type="datetimeFigureOut">
              <a:rPr lang="cs-CZ" smtClean="0"/>
              <a:t>29.10.2018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FCBD5-860C-415A-9E4B-9C88AC21E3A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42395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16928-62FF-4C54-90B6-696F5F91D89F}" type="datetimeFigureOut">
              <a:rPr lang="cs-CZ" smtClean="0"/>
              <a:t>29.10.2018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FCBD5-860C-415A-9E4B-9C88AC21E3A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91744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16928-62FF-4C54-90B6-696F5F91D89F}" type="datetimeFigureOut">
              <a:rPr lang="cs-CZ" smtClean="0"/>
              <a:t>29.10.2018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FCBD5-860C-415A-9E4B-9C88AC21E3A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20647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16928-62FF-4C54-90B6-696F5F91D89F}" type="datetimeFigureOut">
              <a:rPr lang="cs-CZ" smtClean="0"/>
              <a:t>29.10.2018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FCBD5-860C-415A-9E4B-9C88AC21E3A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04102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16928-62FF-4C54-90B6-696F5F91D89F}" type="datetimeFigureOut">
              <a:rPr lang="cs-CZ" smtClean="0"/>
              <a:t>29.10.2018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FCBD5-860C-415A-9E4B-9C88AC21E3A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2381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16928-62FF-4C54-90B6-696F5F91D89F}" type="datetimeFigureOut">
              <a:rPr lang="cs-CZ" smtClean="0"/>
              <a:t>29.10.2018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FCBD5-860C-415A-9E4B-9C88AC21E3A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2364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EAE16928-62FF-4C54-90B6-696F5F91D89F}" type="datetimeFigureOut">
              <a:rPr lang="cs-CZ" smtClean="0"/>
              <a:t>29.10.2018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80FCBD5-860C-415A-9E4B-9C88AC21E3A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1452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5A92FE9-DB05-4D0D-AF5A-BE8664B9FF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53D9B26A-5143-49A7-BA98-D871D5BD71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6526211" y="1"/>
            <a:ext cx="5014912" cy="6857999"/>
            <a:chOff x="2928938" y="-4763"/>
            <a:chExt cx="5014912" cy="6862763"/>
          </a:xfrm>
        </p:grpSpPr>
        <p:sp>
          <p:nvSpPr>
            <p:cNvPr id="11" name="Freeform 6">
              <a:extLst>
                <a:ext uri="{FF2B5EF4-FFF2-40B4-BE49-F238E27FC236}">
                  <a16:creationId xmlns:a16="http://schemas.microsoft.com/office/drawing/2014/main" id="{68B85E55-A2A1-4682-B891-F201358A92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2" name="Freeform 7">
              <a:extLst>
                <a:ext uri="{FF2B5EF4-FFF2-40B4-BE49-F238E27FC236}">
                  <a16:creationId xmlns:a16="http://schemas.microsoft.com/office/drawing/2014/main" id="{45EF6EDB-9B5D-49E9-96FA-1AE08BF95E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</p:sp>
        <p:sp>
          <p:nvSpPr>
            <p:cNvPr id="13" name="Freeform 12">
              <a:extLst>
                <a:ext uri="{FF2B5EF4-FFF2-40B4-BE49-F238E27FC236}">
                  <a16:creationId xmlns:a16="http://schemas.microsoft.com/office/drawing/2014/main" id="{38338226-D6E2-4EEE-B271-DB4BD096DB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62626"/>
            </a:solidFill>
            <a:ln>
              <a:noFill/>
            </a:ln>
          </p:spPr>
        </p:sp>
        <p:sp>
          <p:nvSpPr>
            <p:cNvPr id="14" name="Freeform 13">
              <a:extLst>
                <a:ext uri="{FF2B5EF4-FFF2-40B4-BE49-F238E27FC236}">
                  <a16:creationId xmlns:a16="http://schemas.microsoft.com/office/drawing/2014/main" id="{4878FB48-17B3-4A11-8025-DE0945CD4E7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4150A21C-DD6D-4D3C-9E95-7A3CA263BE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7505BF04-104D-4180-A284-42FCD6B04D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</p:spPr>
        </p:sp>
      </p:grpSp>
      <p:sp>
        <p:nvSpPr>
          <p:cNvPr id="2" name="Nadpis 1">
            <a:extLst>
              <a:ext uri="{FF2B5EF4-FFF2-40B4-BE49-F238E27FC236}">
                <a16:creationId xmlns:a16="http://schemas.microsoft.com/office/drawing/2014/main" id="{D652AD73-912A-433B-84E0-40A38584B7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18190" y="924232"/>
            <a:ext cx="8174971" cy="3285866"/>
          </a:xfrm>
        </p:spPr>
        <p:txBody>
          <a:bodyPr>
            <a:normAutofit/>
          </a:bodyPr>
          <a:lstStyle/>
          <a:p>
            <a:pPr algn="l"/>
            <a:r>
              <a:rPr lang="cs-CZ" sz="6200" dirty="0"/>
              <a:t>Minerální látky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4A23C7AB-7D71-4678-8913-165D14691C7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18190" y="4210098"/>
            <a:ext cx="7178070" cy="863348"/>
          </a:xfrm>
        </p:spPr>
        <p:txBody>
          <a:bodyPr>
            <a:normAutofit/>
          </a:bodyPr>
          <a:lstStyle/>
          <a:p>
            <a:pPr algn="l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3552905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E1DC2B4-49C8-479B-82C6-6F0B2A0188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Minerální látky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BD71102-8B4C-48DA-8B41-00FED713C1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Co o nich víme?</a:t>
            </a:r>
          </a:p>
        </p:txBody>
      </p:sp>
    </p:spTree>
    <p:extLst>
      <p:ext uri="{BB962C8B-B14F-4D97-AF65-F5344CB8AC3E}">
        <p14:creationId xmlns:p14="http://schemas.microsoft.com/office/powerpoint/2010/main" val="3311835553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E1DC2B4-49C8-479B-82C6-6F0B2A0188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Minerální látky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BD71102-8B4C-48DA-8B41-00FED713C1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Stavební funkce – kosti, zuby a další tkáně – Ca, P</a:t>
            </a:r>
          </a:p>
          <a:p>
            <a:r>
              <a:rPr lang="cs-CZ" dirty="0"/>
              <a:t>Nervosvalová dráždivost – Na/K pumpa, Ca/Mg antagonistická funkce ve svalu</a:t>
            </a:r>
          </a:p>
          <a:p>
            <a:r>
              <a:rPr lang="cs-CZ" dirty="0"/>
              <a:t>Krevní elementy – hemoglobin</a:t>
            </a:r>
          </a:p>
          <a:p>
            <a:r>
              <a:rPr lang="cs-CZ" dirty="0"/>
              <a:t>Osmolalita – vodní hospodářství homeostázy – Na, K, Cl</a:t>
            </a:r>
          </a:p>
          <a:p>
            <a:r>
              <a:rPr lang="cs-CZ" dirty="0"/>
              <a:t>Hormony a enzymy – Se, </a:t>
            </a:r>
            <a:r>
              <a:rPr lang="cs-CZ" dirty="0" err="1"/>
              <a:t>Zn</a:t>
            </a:r>
            <a:r>
              <a:rPr lang="cs-CZ" dirty="0"/>
              <a:t>, I, </a:t>
            </a:r>
            <a:r>
              <a:rPr lang="cs-CZ" dirty="0" err="1"/>
              <a:t>Cu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51502166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4862D27-F971-483B-B363-B83D709531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Minerální látky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12C15CC-F5A6-4120-8FE6-A02FAA42C9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r>
              <a:rPr lang="cs-CZ" dirty="0"/>
              <a:t>Základní dělení minerálních látek:</a:t>
            </a:r>
          </a:p>
          <a:p>
            <a:pPr lvl="1"/>
            <a:r>
              <a:rPr lang="cs-CZ" dirty="0" err="1"/>
              <a:t>Makroelementy</a:t>
            </a:r>
            <a:r>
              <a:rPr lang="cs-CZ" dirty="0"/>
              <a:t> – denní potřeba &gt;100 mg</a:t>
            </a:r>
          </a:p>
          <a:p>
            <a:pPr lvl="2"/>
            <a:r>
              <a:rPr lang="cs-CZ" dirty="0"/>
              <a:t>Sodík, draslík, hořčík, vápník, fosfor, chlor, síra</a:t>
            </a:r>
          </a:p>
          <a:p>
            <a:pPr lvl="1"/>
            <a:r>
              <a:rPr lang="cs-CZ" dirty="0"/>
              <a:t>Mikroelementy – denní potřeba ≤100 mg</a:t>
            </a:r>
          </a:p>
          <a:p>
            <a:pPr lvl="2"/>
            <a:r>
              <a:rPr lang="cs-CZ" dirty="0"/>
              <a:t>Železo, měď, jód, selen, zinek, chrom</a:t>
            </a:r>
          </a:p>
          <a:p>
            <a:pPr lvl="1"/>
            <a:r>
              <a:rPr lang="cs-CZ" dirty="0"/>
              <a:t>Stopové prvky – denní potřeba v </a:t>
            </a:r>
            <a:r>
              <a:rPr lang="el-GR" dirty="0"/>
              <a:t>μ</a:t>
            </a:r>
            <a:r>
              <a:rPr lang="cs-CZ" dirty="0"/>
              <a:t>g</a:t>
            </a:r>
          </a:p>
          <a:p>
            <a:pPr lvl="2"/>
            <a:r>
              <a:rPr lang="cs-CZ" dirty="0"/>
              <a:t>Křemík, bor, vanad atd.</a:t>
            </a:r>
          </a:p>
          <a:p>
            <a:pPr lvl="2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67812653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4862D27-F971-483B-B363-B83D709531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Projevy nedostatku/nadbytku minerálních látek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12C15CC-F5A6-4120-8FE6-A02FAA42C9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1"/>
            <a:r>
              <a:rPr lang="cs-CZ" dirty="0"/>
              <a:t>Sodík, draslík, chlor</a:t>
            </a:r>
          </a:p>
          <a:p>
            <a:pPr lvl="1"/>
            <a:r>
              <a:rPr lang="cs-CZ" dirty="0"/>
              <a:t>Vápník, fosfor</a:t>
            </a:r>
          </a:p>
          <a:p>
            <a:pPr lvl="1"/>
            <a:r>
              <a:rPr lang="cs-CZ" dirty="0"/>
              <a:t>Hořčík, vápník</a:t>
            </a:r>
          </a:p>
          <a:p>
            <a:pPr lvl="1"/>
            <a:r>
              <a:rPr lang="cs-CZ" dirty="0"/>
              <a:t>Železo, měď</a:t>
            </a:r>
          </a:p>
          <a:p>
            <a:pPr lvl="1"/>
            <a:r>
              <a:rPr lang="cs-CZ" dirty="0"/>
              <a:t>Jód</a:t>
            </a:r>
          </a:p>
          <a:p>
            <a:pPr lvl="1"/>
            <a:r>
              <a:rPr lang="cs-CZ" dirty="0"/>
              <a:t>Selen, zinek</a:t>
            </a:r>
          </a:p>
        </p:txBody>
      </p:sp>
    </p:spTree>
    <p:extLst>
      <p:ext uri="{BB962C8B-B14F-4D97-AF65-F5344CB8AC3E}">
        <p14:creationId xmlns:p14="http://schemas.microsoft.com/office/powerpoint/2010/main" val="2638398700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458B54E-1F8C-4675-9F4A-1AF6B764C9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Potřeba vitaminů a minerálních látek u sportovce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F83335A-AD2B-4CA3-9FF0-6E90A3BA2A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2666999"/>
            <a:ext cx="10018713" cy="43180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/>
              <a:t>Nesportovec						Sportovec				Výkonnostní sportovec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71CF4700-E3CC-4C5B-BA2E-C79D6DDE7D5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0" y="3606800"/>
            <a:ext cx="1524000" cy="1524000"/>
          </a:xfrm>
          <a:prstGeom prst="rect">
            <a:avLst/>
          </a:prstGeom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5E0C07A7-F313-49CF-9D02-52489D92807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2700" y="3174999"/>
            <a:ext cx="2463800" cy="2463800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A9CD2589-BABD-40A0-B6B4-13F3D062D6B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3100" y="3136900"/>
            <a:ext cx="3721100" cy="3721100"/>
          </a:xfrm>
          <a:prstGeom prst="rect">
            <a:avLst/>
          </a:prstGeom>
        </p:spPr>
      </p:pic>
      <p:cxnSp>
        <p:nvCxnSpPr>
          <p:cNvPr id="9" name="Přímá spojnice se šipkou 8">
            <a:extLst>
              <a:ext uri="{FF2B5EF4-FFF2-40B4-BE49-F238E27FC236}">
                <a16:creationId xmlns:a16="http://schemas.microsoft.com/office/drawing/2014/main" id="{295E26F5-2A4E-4D7C-A69A-05F7D3FBC886}"/>
              </a:ext>
            </a:extLst>
          </p:cNvPr>
          <p:cNvCxnSpPr/>
          <p:nvPr/>
        </p:nvCxnSpPr>
        <p:spPr>
          <a:xfrm>
            <a:off x="1484310" y="6139543"/>
            <a:ext cx="7235147" cy="0"/>
          </a:xfrm>
          <a:prstGeom prst="straightConnector1">
            <a:avLst/>
          </a:prstGeom>
          <a:ln w="76200">
            <a:solidFill>
              <a:srgbClr val="1287C3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ovéPole 9">
            <a:extLst>
              <a:ext uri="{FF2B5EF4-FFF2-40B4-BE49-F238E27FC236}">
                <a16:creationId xmlns:a16="http://schemas.microsoft.com/office/drawing/2014/main" id="{4565A537-7CB6-4C71-8BB4-B57FEF0F0B46}"/>
              </a:ext>
            </a:extLst>
          </p:cNvPr>
          <p:cNvSpPr txBox="1"/>
          <p:nvPr/>
        </p:nvSpPr>
        <p:spPr>
          <a:xfrm>
            <a:off x="2478336" y="5732111"/>
            <a:ext cx="59277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Potřeba vitaminů a minerálních látek je u sportovců zvýšená.</a:t>
            </a:r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CA4D7808-CDD4-42A3-B066-F03A00CEC9D3}"/>
              </a:ext>
            </a:extLst>
          </p:cNvPr>
          <p:cNvSpPr txBox="1"/>
          <p:nvPr/>
        </p:nvSpPr>
        <p:spPr>
          <a:xfrm>
            <a:off x="2478336" y="6224566"/>
            <a:ext cx="56925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Správným stravováním lze ale tuto spotřebu bez problému</a:t>
            </a:r>
          </a:p>
          <a:p>
            <a:r>
              <a:rPr lang="cs-CZ" dirty="0"/>
              <a:t>pokrýt.</a:t>
            </a:r>
          </a:p>
        </p:txBody>
      </p:sp>
    </p:spTree>
    <p:extLst>
      <p:ext uri="{BB962C8B-B14F-4D97-AF65-F5344CB8AC3E}">
        <p14:creationId xmlns:p14="http://schemas.microsoft.com/office/powerpoint/2010/main" val="354177834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F50CCD2-F10E-481F-866B-43A4AED4A6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2411" y="211450"/>
            <a:ext cx="10018713" cy="1752599"/>
          </a:xfrm>
        </p:spPr>
        <p:txBody>
          <a:bodyPr anchor="t"/>
          <a:lstStyle/>
          <a:p>
            <a:r>
              <a:rPr lang="cs-CZ" dirty="0"/>
              <a:t>Michael </a:t>
            </a:r>
            <a:r>
              <a:rPr lang="cs-CZ" dirty="0" err="1"/>
              <a:t>Phelps</a:t>
            </a:r>
            <a:br>
              <a:rPr lang="cs-CZ" dirty="0"/>
            </a:br>
            <a:r>
              <a:rPr lang="cs-CZ" sz="1600" dirty="0"/>
              <a:t>Vývoj ve stravování</a:t>
            </a:r>
            <a:endParaRPr lang="cs-CZ" dirty="0"/>
          </a:p>
        </p:txBody>
      </p:sp>
      <p:pic>
        <p:nvPicPr>
          <p:cNvPr id="4" name="Zástupný symbol pro obsah 4">
            <a:extLst>
              <a:ext uri="{FF2B5EF4-FFF2-40B4-BE49-F238E27FC236}">
                <a16:creationId xmlns:a16="http://schemas.microsoft.com/office/drawing/2014/main" id="{93B700AB-1626-406F-8DFF-08C7623427E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979" y="2694474"/>
            <a:ext cx="5741742" cy="3716338"/>
          </a:xfrm>
          <a:prstGeom prst="roundRect">
            <a:avLst>
              <a:gd name="adj" fmla="val 3876"/>
            </a:avLst>
          </a:prstGeom>
          <a:ln>
            <a:solidFill>
              <a:schemeClr val="accent1"/>
            </a:solidFill>
          </a:ln>
          <a:effectLst/>
        </p:spPr>
      </p:pic>
      <p:sp>
        <p:nvSpPr>
          <p:cNvPr id="5" name="TextovéPole 4">
            <a:extLst>
              <a:ext uri="{FF2B5EF4-FFF2-40B4-BE49-F238E27FC236}">
                <a16:creationId xmlns:a16="http://schemas.microsoft.com/office/drawing/2014/main" id="{FF2933AA-E879-4BB0-85F7-81817C2C084F}"/>
              </a:ext>
            </a:extLst>
          </p:cNvPr>
          <p:cNvSpPr txBox="1"/>
          <p:nvPr/>
        </p:nvSpPr>
        <p:spPr>
          <a:xfrm>
            <a:off x="92979" y="6410812"/>
            <a:ext cx="498405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000" dirty="0"/>
              <a:t>Zdroj: http://swimindia.in/olympic-legend-michael-phelps-a-peek-into-his-holistic-training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192D56F0-2D8F-450F-8B81-458DBCE22C2D}"/>
              </a:ext>
            </a:extLst>
          </p:cNvPr>
          <p:cNvSpPr txBox="1"/>
          <p:nvPr/>
        </p:nvSpPr>
        <p:spPr>
          <a:xfrm>
            <a:off x="1185179" y="2355920"/>
            <a:ext cx="227094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dirty="0"/>
              <a:t>Před OH v Londýně 2012</a:t>
            </a:r>
          </a:p>
        </p:txBody>
      </p:sp>
      <p:pic>
        <p:nvPicPr>
          <p:cNvPr id="7" name="Zástupný symbol pro obsah 9">
            <a:extLst>
              <a:ext uri="{FF2B5EF4-FFF2-40B4-BE49-F238E27FC236}">
                <a16:creationId xmlns:a16="http://schemas.microsoft.com/office/drawing/2014/main" id="{3B933BC0-5274-4A25-8167-7677EA8CF08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34721" y="1910733"/>
            <a:ext cx="6268062" cy="4701046"/>
          </a:xfrm>
          <a:prstGeom prst="roundRect">
            <a:avLst>
              <a:gd name="adj" fmla="val 3876"/>
            </a:avLst>
          </a:prstGeom>
          <a:ln>
            <a:solidFill>
              <a:schemeClr val="accent1"/>
            </a:solidFill>
          </a:ln>
          <a:effectLst/>
        </p:spPr>
      </p:pic>
      <p:sp>
        <p:nvSpPr>
          <p:cNvPr id="8" name="TextovéPole 7">
            <a:extLst>
              <a:ext uri="{FF2B5EF4-FFF2-40B4-BE49-F238E27FC236}">
                <a16:creationId xmlns:a16="http://schemas.microsoft.com/office/drawing/2014/main" id="{5C0159AB-C62C-4B51-B0A1-C4A2F113436E}"/>
              </a:ext>
            </a:extLst>
          </p:cNvPr>
          <p:cNvSpPr txBox="1"/>
          <p:nvPr/>
        </p:nvSpPr>
        <p:spPr>
          <a:xfrm>
            <a:off x="5834721" y="6599196"/>
            <a:ext cx="486383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000" dirty="0"/>
              <a:t>Zdroj: http://www.businessinsider.com/michael-phelps-diet-for-the-rio-olympics-2016-8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9A10A32A-5729-4476-9ECF-E6F2700E9303}"/>
              </a:ext>
            </a:extLst>
          </p:cNvPr>
          <p:cNvSpPr txBox="1"/>
          <p:nvPr/>
        </p:nvSpPr>
        <p:spPr>
          <a:xfrm>
            <a:off x="5834721" y="1572179"/>
            <a:ext cx="204575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dirty="0"/>
              <a:t>Před OH v Riu 2016</a:t>
            </a:r>
          </a:p>
        </p:txBody>
      </p:sp>
    </p:spTree>
    <p:extLst>
      <p:ext uri="{BB962C8B-B14F-4D97-AF65-F5344CB8AC3E}">
        <p14:creationId xmlns:p14="http://schemas.microsoft.com/office/powerpoint/2010/main" val="1883905434"/>
      </p:ext>
    </p:extLst>
  </p:cSld>
  <p:clrMapOvr>
    <a:masterClrMapping/>
  </p:clrMapOvr>
  <p:transition spd="slow">
    <p:push dir="u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axa">
  <a:themeElements>
    <a:clrScheme name="Paralaxa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axa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axa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209</Words>
  <Application>Microsoft Office PowerPoint</Application>
  <PresentationFormat>Širokoúhlá obrazovka</PresentationFormat>
  <Paragraphs>34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0" baseType="lpstr">
      <vt:lpstr>Arial</vt:lpstr>
      <vt:lpstr>Corbel</vt:lpstr>
      <vt:lpstr>Paralaxa</vt:lpstr>
      <vt:lpstr>Minerální látky</vt:lpstr>
      <vt:lpstr>Minerální látky</vt:lpstr>
      <vt:lpstr>Minerální látky</vt:lpstr>
      <vt:lpstr>Minerální látky</vt:lpstr>
      <vt:lpstr>Projevy nedostatku/nadbytku minerálních látek</vt:lpstr>
      <vt:lpstr>Potřeba vitaminů a minerálních látek u sportovce</vt:lpstr>
      <vt:lpstr>Michael Phelps Vývoj ve stravování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Vitaminy</dc:title>
  <dc:creator>Tomáš Hlinský</dc:creator>
  <cp:lastModifiedBy>Tomáš Hlinský</cp:lastModifiedBy>
  <cp:revision>6</cp:revision>
  <dcterms:created xsi:type="dcterms:W3CDTF">2018-10-22T09:28:20Z</dcterms:created>
  <dcterms:modified xsi:type="dcterms:W3CDTF">2018-10-29T07:07:43Z</dcterms:modified>
</cp:coreProperties>
</file>