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5"/>
  </p:notesMasterIdLst>
  <p:handoutMasterIdLst>
    <p:handoutMasterId r:id="rId116"/>
  </p:handoutMasterIdLst>
  <p:sldIdLst>
    <p:sldId id="367" r:id="rId2"/>
    <p:sldId id="256" r:id="rId3"/>
    <p:sldId id="381" r:id="rId4"/>
    <p:sldId id="257" r:id="rId5"/>
    <p:sldId id="387" r:id="rId6"/>
    <p:sldId id="258" r:id="rId7"/>
    <p:sldId id="259" r:id="rId8"/>
    <p:sldId id="400" r:id="rId9"/>
    <p:sldId id="354" r:id="rId10"/>
    <p:sldId id="260" r:id="rId11"/>
    <p:sldId id="262" r:id="rId12"/>
    <p:sldId id="263" r:id="rId13"/>
    <p:sldId id="264" r:id="rId14"/>
    <p:sldId id="265" r:id="rId15"/>
    <p:sldId id="266" r:id="rId16"/>
    <p:sldId id="267" r:id="rId17"/>
    <p:sldId id="303" r:id="rId18"/>
    <p:sldId id="304" r:id="rId19"/>
    <p:sldId id="305" r:id="rId20"/>
    <p:sldId id="376" r:id="rId21"/>
    <p:sldId id="268" r:id="rId22"/>
    <p:sldId id="373" r:id="rId23"/>
    <p:sldId id="269" r:id="rId24"/>
    <p:sldId id="270" r:id="rId25"/>
    <p:sldId id="271" r:id="rId26"/>
    <p:sldId id="377" r:id="rId27"/>
    <p:sldId id="353" r:id="rId28"/>
    <p:sldId id="273" r:id="rId29"/>
    <p:sldId id="383" r:id="rId30"/>
    <p:sldId id="274" r:id="rId31"/>
    <p:sldId id="275" r:id="rId32"/>
    <p:sldId id="370" r:id="rId33"/>
    <p:sldId id="315" r:id="rId34"/>
    <p:sldId id="316" r:id="rId35"/>
    <p:sldId id="317" r:id="rId36"/>
    <p:sldId id="380" r:id="rId37"/>
    <p:sldId id="276" r:id="rId38"/>
    <p:sldId id="392" r:id="rId39"/>
    <p:sldId id="390" r:id="rId40"/>
    <p:sldId id="277" r:id="rId41"/>
    <p:sldId id="278" r:id="rId42"/>
    <p:sldId id="391" r:id="rId43"/>
    <p:sldId id="374" r:id="rId44"/>
    <p:sldId id="279" r:id="rId45"/>
    <p:sldId id="280" r:id="rId46"/>
    <p:sldId id="378" r:id="rId47"/>
    <p:sldId id="282" r:id="rId48"/>
    <p:sldId id="371" r:id="rId49"/>
    <p:sldId id="284" r:id="rId50"/>
    <p:sldId id="285" r:id="rId51"/>
    <p:sldId id="286" r:id="rId52"/>
    <p:sldId id="288" r:id="rId53"/>
    <p:sldId id="372" r:id="rId54"/>
    <p:sldId id="289" r:id="rId55"/>
    <p:sldId id="397" r:id="rId56"/>
    <p:sldId id="398" r:id="rId57"/>
    <p:sldId id="399" r:id="rId58"/>
    <p:sldId id="290" r:id="rId59"/>
    <p:sldId id="384" r:id="rId60"/>
    <p:sldId id="291" r:id="rId61"/>
    <p:sldId id="295" r:id="rId62"/>
    <p:sldId id="396" r:id="rId63"/>
    <p:sldId id="296" r:id="rId64"/>
    <p:sldId id="297" r:id="rId65"/>
    <p:sldId id="379" r:id="rId66"/>
    <p:sldId id="395" r:id="rId67"/>
    <p:sldId id="382" r:id="rId68"/>
    <p:sldId id="393" r:id="rId69"/>
    <p:sldId id="394" r:id="rId70"/>
    <p:sldId id="375" r:id="rId71"/>
    <p:sldId id="298" r:id="rId72"/>
    <p:sldId id="299" r:id="rId73"/>
    <p:sldId id="300" r:id="rId74"/>
    <p:sldId id="330" r:id="rId75"/>
    <p:sldId id="331" r:id="rId76"/>
    <p:sldId id="332" r:id="rId77"/>
    <p:sldId id="301" r:id="rId78"/>
    <p:sldId id="302" r:id="rId79"/>
    <p:sldId id="306" r:id="rId80"/>
    <p:sldId id="385" r:id="rId81"/>
    <p:sldId id="309" r:id="rId82"/>
    <p:sldId id="311" r:id="rId83"/>
    <p:sldId id="312" r:id="rId84"/>
    <p:sldId id="314" r:id="rId85"/>
    <p:sldId id="307" r:id="rId86"/>
    <p:sldId id="389" r:id="rId87"/>
    <p:sldId id="319" r:id="rId88"/>
    <p:sldId id="320" r:id="rId89"/>
    <p:sldId id="322" r:id="rId90"/>
    <p:sldId id="323" r:id="rId91"/>
    <p:sldId id="324" r:id="rId92"/>
    <p:sldId id="325" r:id="rId93"/>
    <p:sldId id="366" r:id="rId94"/>
    <p:sldId id="326" r:id="rId95"/>
    <p:sldId id="327" r:id="rId96"/>
    <p:sldId id="369" r:id="rId97"/>
    <p:sldId id="329" r:id="rId98"/>
    <p:sldId id="336" r:id="rId99"/>
    <p:sldId id="337" r:id="rId100"/>
    <p:sldId id="341" r:id="rId101"/>
    <p:sldId id="342" r:id="rId102"/>
    <p:sldId id="386" r:id="rId103"/>
    <p:sldId id="343" r:id="rId104"/>
    <p:sldId id="344" r:id="rId105"/>
    <p:sldId id="345" r:id="rId106"/>
    <p:sldId id="346" r:id="rId107"/>
    <p:sldId id="352" r:id="rId108"/>
    <p:sldId id="350" r:id="rId109"/>
    <p:sldId id="351" r:id="rId110"/>
    <p:sldId id="388" r:id="rId111"/>
    <p:sldId id="358" r:id="rId112"/>
    <p:sldId id="360" r:id="rId113"/>
    <p:sldId id="368" r:id="rId114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34559" autoAdjust="0"/>
    <p:restoredTop sz="86372" autoAdjust="0"/>
  </p:normalViewPr>
  <p:slideViewPr>
    <p:cSldViewPr>
      <p:cViewPr>
        <p:scale>
          <a:sx n="75" d="100"/>
          <a:sy n="75" d="100"/>
        </p:scale>
        <p:origin x="462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952" y="7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presProps" Target="pres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635F53C-9C9D-445D-8014-07070962AC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0AC3283-4367-466E-BA34-CBD212F854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F44BD-D318-40F3-ADA3-7CC351FEFCE4}" type="datetimeFigureOut">
              <a:rPr lang="cs-CZ" smtClean="0"/>
              <a:t>17.05.2018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18C9FF1-09AA-4E5E-A30F-D053177FF5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2F0B0DA-D0F1-4AFE-832B-67339555483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940DC-8F68-4628-AE37-5E1702DEF6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27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C74362F-C9A2-4A17-B95A-2A61FBA2E9BF}" type="datetimeFigureOut">
              <a:rPr lang="cs-CZ" smtClean="0"/>
              <a:t>17.05.2018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5FF352D-2211-4AA4-8A38-D73F6B2B25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5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F352D-2211-4AA4-8A38-D73F6B2B256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665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F352D-2211-4AA4-8A38-D73F6B2B256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665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6B9503-5D98-4456-81DA-0332EB9D087D}" type="datetimeFigureOut">
              <a:rPr lang="cs-CZ"/>
              <a:pPr>
                <a:defRPr/>
              </a:pPr>
              <a:t>17.05.2018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DD08E8B-4D7D-4C3B-99F9-6516C93EC7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 advTm="4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B434C-3E99-478B-A426-6284E012FF2A}" type="datetimeFigureOut">
              <a:rPr lang="cs-CZ"/>
              <a:pPr>
                <a:defRPr/>
              </a:pPr>
              <a:t>17.05.2018</a:t>
            </a:fld>
            <a:endParaRPr lang="cs-CZ"/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B5364-D925-468F-920C-D68E3A0733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 advTm="4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ACA30-87CD-4BB0-A775-B64A7E541151}" type="datetimeFigureOut">
              <a:rPr lang="cs-CZ"/>
              <a:pPr>
                <a:defRPr/>
              </a:pPr>
              <a:t>17.05.2018</a:t>
            </a:fld>
            <a:endParaRPr lang="cs-CZ"/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AC053-DC95-4D29-A873-DDAD7D78FC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 advTm="4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E2204-3D4F-4A33-82CD-52E3FC884278}" type="datetimeFigureOut">
              <a:rPr lang="cs-CZ"/>
              <a:pPr>
                <a:defRPr/>
              </a:pPr>
              <a:t>17.05.2018</a:t>
            </a:fld>
            <a:endParaRPr lang="cs-CZ"/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1B0A-5336-4FD0-9AE2-1AAB6F1333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 advTm="4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7EC05E-EAD7-4EE8-9B57-FB4F9181667A}" type="datetimeFigureOut">
              <a:rPr lang="cs-CZ"/>
              <a:pPr>
                <a:defRPr/>
              </a:pPr>
              <a:t>17.05.2018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35CA28-C5C7-4442-B504-1CD819BD5C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 advTm="4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EB01C-2C53-4A0E-AE59-F434AB7EE848}" type="datetimeFigureOut">
              <a:rPr lang="cs-CZ"/>
              <a:pPr>
                <a:defRPr/>
              </a:pPr>
              <a:t>17.05.2018</a:t>
            </a:fld>
            <a:endParaRPr lang="cs-CZ"/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22D88-146D-4390-83FE-56CA1D26D9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 advTm="4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C04AA-27C4-4557-830F-A9B0C10FAAEC}" type="datetimeFigureOut">
              <a:rPr lang="cs-CZ"/>
              <a:pPr>
                <a:defRPr/>
              </a:pPr>
              <a:t>17.05.2018</a:t>
            </a:fld>
            <a:endParaRPr lang="cs-CZ"/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F026F-A63A-4EFC-8201-EC8D988409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 advTm="4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96A5A-A474-4EF2-8EF3-3CFCD3E7665C}" type="datetimeFigureOut">
              <a:rPr lang="cs-CZ"/>
              <a:pPr>
                <a:defRPr/>
              </a:pPr>
              <a:t>17.05.2018</a:t>
            </a:fld>
            <a:endParaRPr lang="cs-CZ"/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52401-A4FC-4BC9-AA03-D802083D1D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 advTm="4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82D66C-3E6D-45D0-963D-7CEC5279A3A7}" type="datetimeFigureOut">
              <a:rPr lang="cs-CZ"/>
              <a:pPr>
                <a:defRPr/>
              </a:pPr>
              <a:t>17.05.2018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66B9AB-148F-4EB9-9A82-0807988AD6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 advTm="4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7BFED-74C1-4C4A-A73D-070FF69DEC65}" type="datetimeFigureOut">
              <a:rPr lang="cs-CZ"/>
              <a:pPr>
                <a:defRPr/>
              </a:pPr>
              <a:t>17.05.2018</a:t>
            </a:fld>
            <a:endParaRPr lang="cs-CZ"/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6FE4D-B34F-4D0B-9623-389837149C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 advTm="4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s jedním zakulaceným rohem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1A035B2-AA4A-43AD-82ED-E2ECEE8D2286}" type="datetimeFigureOut">
              <a:rPr lang="cs-CZ"/>
              <a:pPr>
                <a:defRPr/>
              </a:pPr>
              <a:t>17.05.2018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515BD8-3C24-4FA2-B485-F992C69281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 advTm="4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5CD17DC-088C-45E1-93CC-B57491693FBC}" type="datetimeFigureOut">
              <a:rPr lang="cs-CZ"/>
              <a:pPr>
                <a:defRPr/>
              </a:pPr>
              <a:t>17.05.2018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F4758E3-B77E-4A93-B578-19FA47FF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67" r:id="rId5"/>
    <p:sldLayoutId id="2147483668" r:id="rId6"/>
    <p:sldLayoutId id="2147483674" r:id="rId7"/>
    <p:sldLayoutId id="2147483669" r:id="rId8"/>
    <p:sldLayoutId id="2147483675" r:id="rId9"/>
    <p:sldLayoutId id="2147483670" r:id="rId10"/>
    <p:sldLayoutId id="2147483671" r:id="rId11"/>
  </p:sldLayoutIdLst>
  <p:transition advClick="0" advTm="400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Pojmy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Aplikovaná sportovní výživa</a:t>
            </a:r>
          </a:p>
        </p:txBody>
      </p:sp>
    </p:spTree>
    <p:extLst>
      <p:ext uri="{BB962C8B-B14F-4D97-AF65-F5344CB8AC3E}">
        <p14:creationId xmlns:p14="http://schemas.microsoft.com/office/powerpoint/2010/main" val="3394877292"/>
      </p:ext>
    </p:extLst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kyanokobalamin</a:t>
            </a:r>
          </a:p>
        </p:txBody>
      </p:sp>
    </p:spTree>
  </p:cSld>
  <p:clrMapOvr>
    <a:masterClrMapping/>
  </p:clrMapOvr>
  <p:transition advClick="0"/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limitující aminokyselina</a:t>
            </a:r>
          </a:p>
        </p:txBody>
      </p:sp>
    </p:spTree>
  </p:cSld>
  <p:clrMapOvr>
    <a:masterClrMapping/>
  </p:clrMapOvr>
  <p:transition advClick="0"/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/>
              <a:t>lipáza</a:t>
            </a:r>
          </a:p>
        </p:txBody>
      </p:sp>
    </p:spTree>
  </p:cSld>
  <p:clrMapOvr>
    <a:masterClrMapping/>
  </p:clrMapOvr>
  <p:transition advClick="0"/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/>
              <a:t>atletická (sportovní) triáda</a:t>
            </a:r>
          </a:p>
        </p:txBody>
      </p:sp>
    </p:spTree>
    <p:extLst>
      <p:ext uri="{BB962C8B-B14F-4D97-AF65-F5344CB8AC3E}">
        <p14:creationId xmlns:p14="http://schemas.microsoft.com/office/powerpoint/2010/main" val="1435135986"/>
      </p:ext>
    </p:extLst>
  </p:cSld>
  <p:clrMapOvr>
    <a:masterClrMapping/>
  </p:clrMapOvr>
  <p:transition advClick="0"/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rehydratace</a:t>
            </a:r>
          </a:p>
        </p:txBody>
      </p:sp>
    </p:spTree>
  </p:cSld>
  <p:clrMapOvr>
    <a:masterClrMapping/>
  </p:clrMapOvr>
  <p:transition advClick="0"/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skryté tuky</a:t>
            </a:r>
          </a:p>
        </p:txBody>
      </p:sp>
    </p:spTree>
  </p:cSld>
  <p:clrMapOvr>
    <a:masterClrMapping/>
  </p:clrMapOvr>
  <p:transition advClick="0"/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stopové prvky</a:t>
            </a:r>
          </a:p>
        </p:txBody>
      </p:sp>
    </p:spTree>
  </p:cSld>
  <p:clrMapOvr>
    <a:masterClrMapping/>
  </p:clrMapOvr>
  <p:transition advClick="0"/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WADA</a:t>
            </a:r>
          </a:p>
        </p:txBody>
      </p:sp>
    </p:spTree>
  </p:cSld>
  <p:clrMapOvr>
    <a:masterClrMapping/>
  </p:clrMapOvr>
  <p:transition advClick="0"/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SAFA</a:t>
            </a:r>
          </a:p>
        </p:txBody>
      </p:sp>
    </p:spTree>
  </p:cSld>
  <p:clrMapOvr>
    <a:masterClrMapping/>
  </p:clrMapOvr>
  <p:transition advClick="0"/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respirační kvocient</a:t>
            </a:r>
          </a:p>
        </p:txBody>
      </p:sp>
    </p:spTree>
  </p:cSld>
  <p:clrMapOvr>
    <a:masterClrMapping/>
  </p:clrMapOvr>
  <p:transition advClick="0"/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PUFA</a:t>
            </a:r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glykogen</a:t>
            </a:r>
          </a:p>
        </p:txBody>
      </p:sp>
    </p:spTree>
  </p:cSld>
  <p:clrMapOvr>
    <a:masterClrMapping/>
  </p:clrMapOvr>
  <p:transition advClick="0"/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/>
              <a:t>monosacharidy</a:t>
            </a:r>
          </a:p>
        </p:txBody>
      </p:sp>
    </p:spTree>
    <p:extLst>
      <p:ext uri="{BB962C8B-B14F-4D97-AF65-F5344CB8AC3E}">
        <p14:creationId xmlns:p14="http://schemas.microsoft.com/office/powerpoint/2010/main" val="589262840"/>
      </p:ext>
    </p:extLst>
  </p:cSld>
  <p:clrMapOvr>
    <a:masterClrMapping/>
  </p:clrMapOvr>
  <p:transition advClick="0"/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bioimpedanční analýza</a:t>
            </a:r>
          </a:p>
        </p:txBody>
      </p:sp>
    </p:spTree>
  </p:cSld>
  <p:clrMapOvr>
    <a:masterClrMapping/>
  </p:clrMapOvr>
  <p:transition advClick="0"/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/>
              <a:t>doplňky stravy</a:t>
            </a:r>
          </a:p>
        </p:txBody>
      </p:sp>
    </p:spTree>
  </p:cSld>
  <p:clrMapOvr>
    <a:masterClrMapping/>
  </p:clrMapOvr>
  <p:transition advClick="0"/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/>
              <a:t>6-10 g/kg</a:t>
            </a:r>
          </a:p>
        </p:txBody>
      </p:sp>
    </p:spTree>
    <p:extLst>
      <p:ext uri="{BB962C8B-B14F-4D97-AF65-F5344CB8AC3E}">
        <p14:creationId xmlns:p14="http://schemas.microsoft.com/office/powerpoint/2010/main" val="2479483563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kofein</a:t>
            </a:r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niacin</a:t>
            </a: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osmolalita</a:t>
            </a:r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esenciální látky</a:t>
            </a: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Ca</a:t>
            </a:r>
          </a:p>
        </p:txBody>
      </p:sp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kasein</a:t>
            </a: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inzulín</a:t>
            </a:r>
          </a:p>
        </p:txBody>
      </p:sp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amyláza</a:t>
            </a: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BCAA</a:t>
            </a: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sodík</a:t>
            </a:r>
          </a:p>
        </p:txBody>
      </p:sp>
    </p:spTree>
    <p:extLst>
      <p:ext uri="{BB962C8B-B14F-4D97-AF65-F5344CB8AC3E}">
        <p14:creationId xmlns:p14="http://schemas.microsoft.com/office/powerpoint/2010/main" val="437112051"/>
      </p:ext>
    </p:extLst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antioxidanty</a:t>
            </a:r>
          </a:p>
        </p:txBody>
      </p:sp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4 kcal</a:t>
            </a:r>
          </a:p>
        </p:txBody>
      </p:sp>
    </p:spTree>
    <p:extLst>
      <p:ext uri="{BB962C8B-B14F-4D97-AF65-F5344CB8AC3E}">
        <p14:creationId xmlns:p14="http://schemas.microsoft.com/office/powerpoint/2010/main" val="276743990"/>
      </p:ext>
    </p:extLst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aminokyseliny</a:t>
            </a:r>
          </a:p>
        </p:txBody>
      </p:sp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n-3</a:t>
            </a:r>
          </a:p>
        </p:txBody>
      </p:sp>
    </p:spTree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hypovitaminóza</a:t>
            </a:r>
          </a:p>
        </p:txBody>
      </p:sp>
    </p:spTree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Beta-alanin</a:t>
            </a:r>
          </a:p>
        </p:txBody>
      </p:sp>
    </p:spTree>
    <p:extLst>
      <p:ext uri="{BB962C8B-B14F-4D97-AF65-F5344CB8AC3E}">
        <p14:creationId xmlns:p14="http://schemas.microsoft.com/office/powerpoint/2010/main" val="707135001"/>
      </p:ext>
    </p:extLst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MUFA</a:t>
            </a:r>
          </a:p>
        </p:txBody>
      </p:sp>
    </p:spTree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gainer</a:t>
            </a:r>
          </a:p>
        </p:txBody>
      </p:sp>
    </p:spTree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 err="1">
                <a:latin typeface="Verdana" pitchFamily="34" charset="0"/>
              </a:rPr>
              <a:t>timing</a:t>
            </a:r>
            <a:r>
              <a:rPr lang="cs-CZ" sz="7200" dirty="0">
                <a:latin typeface="Verdana" pitchFamily="34" charset="0"/>
              </a:rPr>
              <a:t> ve sportovní výživě</a:t>
            </a:r>
          </a:p>
        </p:txBody>
      </p:sp>
    </p:spTree>
    <p:extLst>
      <p:ext uri="{BB962C8B-B14F-4D97-AF65-F5344CB8AC3E}">
        <p14:creationId xmlns:p14="http://schemas.microsoft.com/office/powerpoint/2010/main" val="3162463561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trávení a vstřebávání</a:t>
            </a:r>
          </a:p>
        </p:txBody>
      </p:sp>
    </p:spTree>
    <p:extLst>
      <p:ext uri="{BB962C8B-B14F-4D97-AF65-F5344CB8AC3E}">
        <p14:creationId xmlns:p14="http://schemas.microsoft.com/office/powerpoint/2010/main" val="3651968957"/>
      </p:ext>
    </p:extLst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peptidy</a:t>
            </a:r>
          </a:p>
        </p:txBody>
      </p:sp>
    </p:spTree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TAG</a:t>
            </a:r>
          </a:p>
        </p:txBody>
      </p:sp>
    </p:spTree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0,8 g/kg</a:t>
            </a:r>
          </a:p>
        </p:txBody>
      </p:sp>
    </p:spTree>
    <p:extLst>
      <p:ext uri="{BB962C8B-B14F-4D97-AF65-F5344CB8AC3E}">
        <p14:creationId xmlns:p14="http://schemas.microsoft.com/office/powerpoint/2010/main" val="3885014259"/>
      </p:ext>
    </p:extLst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Mg</a:t>
            </a:r>
          </a:p>
        </p:txBody>
      </p:sp>
    </p:spTree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galaktóza</a:t>
            </a:r>
          </a:p>
        </p:txBody>
      </p:sp>
    </p:spTree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anabolismus</a:t>
            </a:r>
          </a:p>
        </p:txBody>
      </p:sp>
    </p:spTree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L-</a:t>
            </a:r>
            <a:r>
              <a:rPr lang="cs-CZ" sz="7200" dirty="0" err="1">
                <a:latin typeface="Verdana" pitchFamily="34" charset="0"/>
              </a:rPr>
              <a:t>carnitin</a:t>
            </a:r>
            <a:endParaRPr lang="cs-CZ" sz="72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455527"/>
      </p:ext>
    </p:extLst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termický vliv stravy</a:t>
            </a:r>
          </a:p>
        </p:txBody>
      </p:sp>
    </p:spTree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energetická bilance</a:t>
            </a:r>
          </a:p>
        </p:txBody>
      </p:sp>
    </p:spTree>
    <p:extLst>
      <p:ext uri="{BB962C8B-B14F-4D97-AF65-F5344CB8AC3E}">
        <p14:creationId xmlns:p14="http://schemas.microsoft.com/office/powerpoint/2010/main" val="570282968"/>
      </p:ext>
    </p:extLst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pankreas</a:t>
            </a:r>
          </a:p>
        </p:txBody>
      </p:sp>
    </p:spTree>
    <p:extLst>
      <p:ext uri="{BB962C8B-B14F-4D97-AF65-F5344CB8AC3E}">
        <p14:creationId xmlns:p14="http://schemas.microsoft.com/office/powerpoint/2010/main" val="3460380970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glukóza</a:t>
            </a:r>
          </a:p>
        </p:txBody>
      </p:sp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glykolýza</a:t>
            </a:r>
          </a:p>
        </p:txBody>
      </p:sp>
    </p:spTree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ATP-CP</a:t>
            </a:r>
          </a:p>
        </p:txBody>
      </p:sp>
    </p:spTree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škrob</a:t>
            </a:r>
          </a:p>
        </p:txBody>
      </p:sp>
    </p:spTree>
    <p:extLst>
      <p:ext uri="{BB962C8B-B14F-4D97-AF65-F5344CB8AC3E}">
        <p14:creationId xmlns:p14="http://schemas.microsoft.com/office/powerpoint/2010/main" val="2112971784"/>
      </p:ext>
    </p:extLst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9 kcal</a:t>
            </a:r>
          </a:p>
        </p:txBody>
      </p:sp>
    </p:spTree>
    <p:extLst>
      <p:ext uri="{BB962C8B-B14F-4D97-AF65-F5344CB8AC3E}">
        <p14:creationId xmlns:p14="http://schemas.microsoft.com/office/powerpoint/2010/main" val="2473353181"/>
      </p:ext>
    </p:extLst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laktóza</a:t>
            </a:r>
          </a:p>
        </p:txBody>
      </p:sp>
    </p:spTree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glykemický index</a:t>
            </a:r>
          </a:p>
        </p:txBody>
      </p:sp>
    </p:spTree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WPC, WPI</a:t>
            </a:r>
          </a:p>
        </p:txBody>
      </p:sp>
    </p:spTree>
    <p:extLst>
      <p:ext uri="{BB962C8B-B14F-4D97-AF65-F5344CB8AC3E}">
        <p14:creationId xmlns:p14="http://schemas.microsoft.com/office/powerpoint/2010/main" val="2081440215"/>
      </p:ext>
    </p:extLst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anémie</a:t>
            </a:r>
          </a:p>
        </p:txBody>
      </p:sp>
    </p:spTree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1,4-1,8 g/kg</a:t>
            </a:r>
          </a:p>
        </p:txBody>
      </p:sp>
    </p:spTree>
    <p:extLst>
      <p:ext uri="{BB962C8B-B14F-4D97-AF65-F5344CB8AC3E}">
        <p14:creationId xmlns:p14="http://schemas.microsoft.com/office/powerpoint/2010/main" val="1304652594"/>
      </p:ext>
    </p:extLst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kcal/</a:t>
            </a:r>
            <a:r>
              <a:rPr lang="cs-CZ" sz="7200" dirty="0" err="1">
                <a:latin typeface="Verdana" pitchFamily="34" charset="0"/>
              </a:rPr>
              <a:t>kJ</a:t>
            </a:r>
            <a:endParaRPr lang="cs-CZ" sz="7200" dirty="0">
              <a:latin typeface="Verdana" pitchFamily="34" charset="0"/>
            </a:endParaRP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VDD (DDD)</a:t>
            </a:r>
          </a:p>
        </p:txBody>
      </p:sp>
    </p:spTree>
    <p:extLst>
      <p:ext uri="{BB962C8B-B14F-4D97-AF65-F5344CB8AC3E}">
        <p14:creationId xmlns:p14="http://schemas.microsoft.com/office/powerpoint/2010/main" val="924065914"/>
      </p:ext>
    </p:extLst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kalorimetrie</a:t>
            </a:r>
          </a:p>
        </p:txBody>
      </p:sp>
    </p:spTree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pepsin</a:t>
            </a:r>
          </a:p>
        </p:txBody>
      </p:sp>
    </p:spTree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glykémie</a:t>
            </a:r>
          </a:p>
        </p:txBody>
      </p:sp>
    </p:spTree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120-150 %</a:t>
            </a:r>
          </a:p>
        </p:txBody>
      </p:sp>
    </p:spTree>
    <p:extLst>
      <p:ext uri="{BB962C8B-B14F-4D97-AF65-F5344CB8AC3E}">
        <p14:creationId xmlns:p14="http://schemas.microsoft.com/office/powerpoint/2010/main" val="273422679"/>
      </p:ext>
    </p:extLst>
  </p:cSld>
  <p:clrMapOvr>
    <a:masterClrMapping/>
  </p:clrMapOvr>
  <p:transition advClick="0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leucin</a:t>
            </a:r>
          </a:p>
        </p:txBody>
      </p:sp>
    </p:spTree>
  </p:cSld>
  <p:clrMapOvr>
    <a:masterClrMapping/>
  </p:clrMapOvr>
  <p:transition advClick="0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ovéPole 3"/>
          <p:cNvSpPr txBox="1">
            <a:spLocks noChangeArrowheads="1"/>
          </p:cNvSpPr>
          <p:nvPr/>
        </p:nvSpPr>
        <p:spPr bwMode="auto">
          <a:xfrm>
            <a:off x="755650" y="1628800"/>
            <a:ext cx="792003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notifikační povinnost výrobce DS</a:t>
            </a:r>
          </a:p>
        </p:txBody>
      </p:sp>
    </p:spTree>
    <p:extLst>
      <p:ext uri="{BB962C8B-B14F-4D97-AF65-F5344CB8AC3E}">
        <p14:creationId xmlns:p14="http://schemas.microsoft.com/office/powerpoint/2010/main" val="2835548359"/>
      </p:ext>
    </p:extLst>
  </p:cSld>
  <p:clrMapOvr>
    <a:masterClrMapping/>
  </p:clrMapOvr>
  <p:transition advClick="0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ovéPole 3"/>
          <p:cNvSpPr txBox="1">
            <a:spLocks noChangeArrowheads="1"/>
          </p:cNvSpPr>
          <p:nvPr/>
        </p:nvSpPr>
        <p:spPr bwMode="auto">
          <a:xfrm>
            <a:off x="755650" y="2272804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příjem sacharidů během zatížení</a:t>
            </a:r>
          </a:p>
        </p:txBody>
      </p:sp>
    </p:spTree>
    <p:extLst>
      <p:ext uri="{BB962C8B-B14F-4D97-AF65-F5344CB8AC3E}">
        <p14:creationId xmlns:p14="http://schemas.microsoft.com/office/powerpoint/2010/main" val="2706859893"/>
      </p:ext>
    </p:extLst>
  </p:cSld>
  <p:clrMapOvr>
    <a:masterClrMapping/>
  </p:clrMapOvr>
  <p:transition advClick="0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ovéPole 3"/>
          <p:cNvSpPr txBox="1">
            <a:spLocks noChangeArrowheads="1"/>
          </p:cNvSpPr>
          <p:nvPr/>
        </p:nvSpPr>
        <p:spPr bwMode="auto">
          <a:xfrm>
            <a:off x="755650" y="1844824"/>
            <a:ext cx="792003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regenerace glykogenu po zatížení</a:t>
            </a:r>
          </a:p>
        </p:txBody>
      </p:sp>
    </p:spTree>
    <p:extLst>
      <p:ext uri="{BB962C8B-B14F-4D97-AF65-F5344CB8AC3E}">
        <p14:creationId xmlns:p14="http://schemas.microsoft.com/office/powerpoint/2010/main" val="3302426322"/>
      </p:ext>
    </p:extLst>
  </p:cSld>
  <p:clrMapOvr>
    <a:masterClrMapping/>
  </p:clrMapOvr>
  <p:transition advClick="0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EPA</a:t>
            </a:r>
          </a:p>
        </p:txBody>
      </p:sp>
    </p:spTree>
  </p:cSld>
  <p:clrMapOvr>
    <a:masterClrMapping/>
  </p:clrMapOvr>
  <p:transition advClick="0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poruchy příjmu potravy</a:t>
            </a:r>
          </a:p>
        </p:txBody>
      </p:sp>
    </p:spTree>
    <p:extLst>
      <p:ext uri="{BB962C8B-B14F-4D97-AF65-F5344CB8AC3E}">
        <p14:creationId xmlns:p14="http://schemas.microsoft.com/office/powerpoint/2010/main" val="698518666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kyselina linolová</a:t>
            </a:r>
          </a:p>
        </p:txBody>
      </p:sp>
    </p:spTree>
  </p:cSld>
  <p:clrMapOvr>
    <a:masterClrMapping/>
  </p:clrMapOvr>
  <p:transition advClick="0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thiamin</a:t>
            </a:r>
          </a:p>
        </p:txBody>
      </p:sp>
    </p:spTree>
  </p:cSld>
  <p:clrMapOvr>
    <a:masterClrMapping/>
  </p:clrMapOvr>
  <p:transition advClick="0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vláknina</a:t>
            </a:r>
          </a:p>
        </p:txBody>
      </p:sp>
    </p:spTree>
  </p:cSld>
  <p:clrMapOvr>
    <a:masterClrMapping/>
  </p:clrMapOvr>
  <p:transition advClick="0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bikarbonát sodný</a:t>
            </a:r>
          </a:p>
        </p:txBody>
      </p:sp>
    </p:spTree>
    <p:extLst>
      <p:ext uri="{BB962C8B-B14F-4D97-AF65-F5344CB8AC3E}">
        <p14:creationId xmlns:p14="http://schemas.microsoft.com/office/powerpoint/2010/main" val="2090170483"/>
      </p:ext>
    </p:extLst>
  </p:cSld>
  <p:clrMapOvr>
    <a:masterClrMapping/>
  </p:clrMapOvr>
  <p:transition advClick="0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B</a:t>
            </a:r>
            <a:r>
              <a:rPr lang="cs-CZ" sz="3200">
                <a:latin typeface="Verdana" pitchFamily="34" charset="0"/>
              </a:rPr>
              <a:t>6</a:t>
            </a:r>
            <a:endParaRPr lang="cs-CZ" sz="7200">
              <a:latin typeface="Verdana" pitchFamily="34" charset="0"/>
            </a:endParaRPr>
          </a:p>
        </p:txBody>
      </p:sp>
    </p:spTree>
  </p:cSld>
  <p:clrMapOvr>
    <a:masterClrMapping/>
  </p:clrMapOvr>
  <p:transition advClick="0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proteosyntéza</a:t>
            </a:r>
          </a:p>
        </p:txBody>
      </p:sp>
    </p:spTree>
  </p:cSld>
  <p:clrMapOvr>
    <a:masterClrMapping/>
  </p:clrMapOvr>
  <p:transition advClick="0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WPH</a:t>
            </a:r>
          </a:p>
        </p:txBody>
      </p:sp>
    </p:spTree>
    <p:extLst>
      <p:ext uri="{BB962C8B-B14F-4D97-AF65-F5344CB8AC3E}">
        <p14:creationId xmlns:p14="http://schemas.microsoft.com/office/powerpoint/2010/main" val="871531876"/>
      </p:ext>
    </p:extLst>
  </p:cSld>
  <p:clrMapOvr>
    <a:masterClrMapping/>
  </p:clrMapOvr>
  <p:transition advClick="0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ovéPole 3"/>
          <p:cNvSpPr txBox="1">
            <a:spLocks noChangeArrowheads="1"/>
          </p:cNvSpPr>
          <p:nvPr/>
        </p:nvSpPr>
        <p:spPr bwMode="auto">
          <a:xfrm>
            <a:off x="755650" y="1772816"/>
            <a:ext cx="792003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mastné kyseliny s dlouhým řetězcem</a:t>
            </a:r>
          </a:p>
        </p:txBody>
      </p:sp>
    </p:spTree>
    <p:extLst>
      <p:ext uri="{BB962C8B-B14F-4D97-AF65-F5344CB8AC3E}">
        <p14:creationId xmlns:p14="http://schemas.microsoft.com/office/powerpoint/2010/main" val="1851010282"/>
      </p:ext>
    </p:extLst>
  </p:cSld>
  <p:clrMapOvr>
    <a:masterClrMapping/>
  </p:clrMapOvr>
  <p:transition advClick="0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potravinová pyramida</a:t>
            </a:r>
          </a:p>
        </p:txBody>
      </p:sp>
    </p:spTree>
    <p:extLst>
      <p:ext uri="{BB962C8B-B14F-4D97-AF65-F5344CB8AC3E}">
        <p14:creationId xmlns:p14="http://schemas.microsoft.com/office/powerpoint/2010/main" val="2943570970"/>
      </p:ext>
    </p:extLst>
  </p:cSld>
  <p:clrMapOvr>
    <a:masterClrMapping/>
  </p:clrMapOvr>
  <p:transition advClick="0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esenciální aminokyseliny</a:t>
            </a:r>
          </a:p>
        </p:txBody>
      </p:sp>
    </p:spTree>
    <p:extLst>
      <p:ext uri="{BB962C8B-B14F-4D97-AF65-F5344CB8AC3E}">
        <p14:creationId xmlns:p14="http://schemas.microsoft.com/office/powerpoint/2010/main" val="1723396558"/>
      </p:ext>
    </p:extLst>
  </p:cSld>
  <p:clrMapOvr>
    <a:masterClrMapping/>
  </p:clrMapOvr>
  <p:transition advClick="0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limitující aminokyseliny</a:t>
            </a:r>
          </a:p>
        </p:txBody>
      </p:sp>
    </p:spTree>
    <p:extLst>
      <p:ext uri="{BB962C8B-B14F-4D97-AF65-F5344CB8AC3E}">
        <p14:creationId xmlns:p14="http://schemas.microsoft.com/office/powerpoint/2010/main" val="3379576709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maltodextrin</a:t>
            </a:r>
          </a:p>
        </p:txBody>
      </p:sp>
    </p:spTree>
  </p:cSld>
  <p:clrMapOvr>
    <a:masterClrMapping/>
  </p:clrMapOvr>
  <p:transition advClick="0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diabetes</a:t>
            </a:r>
          </a:p>
        </p:txBody>
      </p:sp>
    </p:spTree>
    <p:extLst>
      <p:ext uri="{BB962C8B-B14F-4D97-AF65-F5344CB8AC3E}">
        <p14:creationId xmlns:p14="http://schemas.microsoft.com/office/powerpoint/2010/main" val="4128558789"/>
      </p:ext>
    </p:extLst>
  </p:cSld>
  <p:clrMapOvr>
    <a:masterClrMapping/>
  </p:clrMapOvr>
  <p:transition advClick="0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katabolismus</a:t>
            </a:r>
          </a:p>
        </p:txBody>
      </p:sp>
    </p:spTree>
  </p:cSld>
  <p:clrMapOvr>
    <a:masterClrMapping/>
  </p:clrMapOvr>
  <p:transition advClick="0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disacharidy</a:t>
            </a:r>
          </a:p>
        </p:txBody>
      </p:sp>
    </p:spTree>
  </p:cSld>
  <p:clrMapOvr>
    <a:masterClrMapping/>
  </p:clrMapOvr>
  <p:transition advClick="0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klidový energetický výdej</a:t>
            </a:r>
          </a:p>
        </p:txBody>
      </p:sp>
    </p:spTree>
  </p:cSld>
  <p:clrMapOvr>
    <a:masterClrMapping/>
  </p:clrMapOvr>
  <p:transition advClick="0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laktát</a:t>
            </a:r>
          </a:p>
        </p:txBody>
      </p:sp>
    </p:spTree>
  </p:cSld>
  <p:clrMapOvr>
    <a:masterClrMapping/>
  </p:clrMapOvr>
  <p:transition advClick="0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plnohodnotné bílkoviny</a:t>
            </a:r>
          </a:p>
        </p:txBody>
      </p:sp>
    </p:spTree>
  </p:cSld>
  <p:clrMapOvr>
    <a:masterClrMapping/>
  </p:clrMapOvr>
  <p:transition advClick="0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deplece glykogenu</a:t>
            </a:r>
          </a:p>
        </p:txBody>
      </p:sp>
    </p:spTree>
  </p:cSld>
  <p:clrMapOvr>
    <a:masterClrMapping/>
  </p:clrMapOvr>
  <p:transition advClick="0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syrovátka</a:t>
            </a:r>
          </a:p>
        </p:txBody>
      </p:sp>
    </p:spTree>
  </p:cSld>
  <p:clrMapOvr>
    <a:masterClrMapping/>
  </p:clrMapOvr>
  <p:transition advClick="0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dehydratace</a:t>
            </a:r>
          </a:p>
        </p:txBody>
      </p:sp>
    </p:spTree>
  </p:cSld>
  <p:clrMapOvr>
    <a:masterClrMapping/>
  </p:clrMapOvr>
  <p:transition advClick="0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sacharóza</a:t>
            </a: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ovéPole 3"/>
          <p:cNvSpPr txBox="1">
            <a:spLocks noChangeArrowheads="1"/>
          </p:cNvSpPr>
          <p:nvPr/>
        </p:nvSpPr>
        <p:spPr bwMode="auto">
          <a:xfrm>
            <a:off x="755650" y="2276872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výživa před zatížením</a:t>
            </a:r>
          </a:p>
        </p:txBody>
      </p:sp>
    </p:spTree>
    <p:extLst>
      <p:ext uri="{BB962C8B-B14F-4D97-AF65-F5344CB8AC3E}">
        <p14:creationId xmlns:p14="http://schemas.microsoft.com/office/powerpoint/2010/main" val="1855667848"/>
      </p:ext>
    </p:extLst>
  </p:cSld>
  <p:clrMapOvr>
    <a:masterClrMapping/>
  </p:clrMapOvr>
  <p:transition advClick="0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ovéPole 3"/>
          <p:cNvSpPr txBox="1">
            <a:spLocks noChangeArrowheads="1"/>
          </p:cNvSpPr>
          <p:nvPr/>
        </p:nvSpPr>
        <p:spPr bwMode="auto">
          <a:xfrm>
            <a:off x="755650" y="1720840"/>
            <a:ext cx="792003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 err="1">
                <a:latin typeface="Verdana" pitchFamily="34" charset="0"/>
              </a:rPr>
              <a:t>Harris-Benedictova</a:t>
            </a:r>
            <a:r>
              <a:rPr lang="cs-CZ" sz="7200" dirty="0">
                <a:latin typeface="Verdana" pitchFamily="34" charset="0"/>
              </a:rPr>
              <a:t> rovnice</a:t>
            </a:r>
          </a:p>
        </p:txBody>
      </p:sp>
    </p:spTree>
    <p:extLst>
      <p:ext uri="{BB962C8B-B14F-4D97-AF65-F5344CB8AC3E}">
        <p14:creationId xmlns:p14="http://schemas.microsoft.com/office/powerpoint/2010/main" val="3959546533"/>
      </p:ext>
    </p:extLst>
  </p:cSld>
  <p:clrMapOvr>
    <a:masterClrMapping/>
  </p:clrMapOvr>
  <p:transition advClick="0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riboflavin</a:t>
            </a:r>
          </a:p>
        </p:txBody>
      </p:sp>
    </p:spTree>
  </p:cSld>
  <p:clrMapOvr>
    <a:masterClrMapping/>
  </p:clrMapOvr>
  <p:transition advClick="0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hypotonický nápoj</a:t>
            </a:r>
          </a:p>
        </p:txBody>
      </p:sp>
    </p:spTree>
  </p:cSld>
  <p:clrMapOvr>
    <a:masterClrMapping/>
  </p:clrMapOvr>
  <p:transition advClick="0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fruktóza</a:t>
            </a:r>
          </a:p>
        </p:txBody>
      </p:sp>
    </p:spTree>
  </p:cSld>
  <p:clrMapOvr>
    <a:masterClrMapping/>
  </p:clrMapOvr>
  <p:transition advClick="0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kreatin</a:t>
            </a:r>
          </a:p>
        </p:txBody>
      </p:sp>
    </p:spTree>
  </p:cSld>
  <p:clrMapOvr>
    <a:masterClrMapping/>
  </p:clrMapOvr>
  <p:transition advClick="0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cholesterol</a:t>
            </a:r>
          </a:p>
        </p:txBody>
      </p:sp>
    </p:spTree>
  </p:cSld>
  <p:clrMapOvr>
    <a:masterClrMapping/>
  </p:clrMapOvr>
  <p:transition advClick="0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oligosacharidy</a:t>
            </a:r>
          </a:p>
        </p:txBody>
      </p:sp>
    </p:spTree>
    <p:extLst>
      <p:ext uri="{BB962C8B-B14F-4D97-AF65-F5344CB8AC3E}">
        <p14:creationId xmlns:p14="http://schemas.microsoft.com/office/powerpoint/2010/main" val="2304027676"/>
      </p:ext>
    </p:extLst>
  </p:cSld>
  <p:clrMapOvr>
    <a:masterClrMapping/>
  </p:clrMapOvr>
  <p:transition advClick="0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glukoneogeneze</a:t>
            </a:r>
          </a:p>
        </p:txBody>
      </p:sp>
    </p:spTree>
  </p:cSld>
  <p:clrMapOvr>
    <a:masterClrMapping/>
  </p:clrMapOvr>
  <p:transition advClick="0"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glutamin</a:t>
            </a:r>
          </a:p>
        </p:txBody>
      </p:sp>
    </p:spTree>
  </p:cSld>
  <p:clrMapOvr>
    <a:masterClrMapping/>
  </p:clrMapOvr>
  <p:transition advClick="0"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BMI</a:t>
            </a:r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MCT</a:t>
            </a:r>
          </a:p>
        </p:txBody>
      </p:sp>
    </p:spTree>
  </p:cSld>
  <p:clrMapOvr>
    <a:masterClrMapping/>
  </p:clrMapOvr>
  <p:transition advClick="0"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glykogeneze</a:t>
            </a:r>
          </a:p>
        </p:txBody>
      </p:sp>
    </p:spTree>
  </p:cSld>
  <p:clrMapOvr>
    <a:masterClrMapping/>
  </p:clrMapOvr>
  <p:transition advClick="0"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hyponatremie</a:t>
            </a:r>
          </a:p>
        </p:txBody>
      </p:sp>
    </p:spTree>
  </p:cSld>
  <p:clrMapOvr>
    <a:masterClrMapping/>
  </p:clrMapOvr>
  <p:transition advClick="0"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lipoproteiny</a:t>
            </a:r>
          </a:p>
        </p:txBody>
      </p:sp>
    </p:spTree>
  </p:cSld>
  <p:clrMapOvr>
    <a:masterClrMapping/>
  </p:clrMapOvr>
  <p:transition advClick="0"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sacharidový gel</a:t>
            </a:r>
          </a:p>
        </p:txBody>
      </p:sp>
    </p:spTree>
    <p:extLst>
      <p:ext uri="{BB962C8B-B14F-4D97-AF65-F5344CB8AC3E}">
        <p14:creationId xmlns:p14="http://schemas.microsoft.com/office/powerpoint/2010/main" val="1376906910"/>
      </p:ext>
    </p:extLst>
  </p:cSld>
  <p:clrMapOvr>
    <a:masterClrMapping/>
  </p:clrMapOvr>
  <p:transition advClick="0"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betakaroten</a:t>
            </a:r>
          </a:p>
        </p:txBody>
      </p:sp>
    </p:spTree>
  </p:cSld>
  <p:clrMapOvr>
    <a:masterClrMapping/>
  </p:clrMapOvr>
  <p:transition advClick="0"/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extovéPole 3"/>
          <p:cNvSpPr txBox="1">
            <a:spLocks noChangeArrowheads="1"/>
          </p:cNvSpPr>
          <p:nvPr/>
        </p:nvSpPr>
        <p:spPr bwMode="auto">
          <a:xfrm>
            <a:off x="539750" y="1557338"/>
            <a:ext cx="8064500" cy="313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6600">
                <a:latin typeface="Verdana" pitchFamily="34" charset="0"/>
              </a:rPr>
              <a:t>sacharidová superkompenzační dieta</a:t>
            </a:r>
          </a:p>
        </p:txBody>
      </p:sp>
    </p:spTree>
  </p:cSld>
  <p:clrMapOvr>
    <a:masterClrMapping/>
  </p:clrMapOvr>
  <p:transition advClick="0"/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extovéPole 3"/>
          <p:cNvSpPr txBox="1">
            <a:spLocks noChangeArrowheads="1"/>
          </p:cNvSpPr>
          <p:nvPr/>
        </p:nvSpPr>
        <p:spPr bwMode="auto">
          <a:xfrm>
            <a:off x="539750" y="2875002"/>
            <a:ext cx="80645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6600" dirty="0">
                <a:latin typeface="Verdana" pitchFamily="34" charset="0"/>
              </a:rPr>
              <a:t>20-25 g</a:t>
            </a:r>
          </a:p>
        </p:txBody>
      </p:sp>
    </p:spTree>
    <p:extLst>
      <p:ext uri="{BB962C8B-B14F-4D97-AF65-F5344CB8AC3E}">
        <p14:creationId xmlns:p14="http://schemas.microsoft.com/office/powerpoint/2010/main" val="125188909"/>
      </p:ext>
    </p:extLst>
  </p:cSld>
  <p:clrMapOvr>
    <a:masterClrMapping/>
  </p:clrMapOvr>
  <p:transition advClick="0"/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hypoglykémie</a:t>
            </a:r>
          </a:p>
        </p:txBody>
      </p:sp>
    </p:spTree>
  </p:cSld>
  <p:clrMapOvr>
    <a:masterClrMapping/>
  </p:clrMapOvr>
  <p:transition advClick="0"/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ergogenní látky</a:t>
            </a:r>
          </a:p>
        </p:txBody>
      </p:sp>
    </p:spTree>
  </p:cSld>
  <p:clrMapOvr>
    <a:masterClrMapping/>
  </p:clrMapOvr>
  <p:transition advClick="0"/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Hypertonický nápoj</a:t>
            </a:r>
          </a:p>
        </p:txBody>
      </p:sp>
    </p:spTree>
  </p:cSld>
  <p:clrMapOvr>
    <a:masterClrMapping/>
  </p:clrMapOvr>
  <p:transition advClick="0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191</Words>
  <Application>Microsoft Office PowerPoint</Application>
  <PresentationFormat>Předvádění na obrazovce (4:3)</PresentationFormat>
  <Paragraphs>116</Paragraphs>
  <Slides>113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113</vt:i4>
      </vt:variant>
    </vt:vector>
  </HeadingPairs>
  <TitlesOfParts>
    <vt:vector size="118" baseType="lpstr">
      <vt:lpstr>Arial</vt:lpstr>
      <vt:lpstr>Calibri</vt:lpstr>
      <vt:lpstr>Verdana</vt:lpstr>
      <vt:lpstr>Wingdings 2</vt:lpstr>
      <vt:lpstr>Aspekt</vt:lpstr>
      <vt:lpstr>Pojmy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Kumstát</dc:creator>
  <cp:lastModifiedBy>Tomáš Hlinský</cp:lastModifiedBy>
  <cp:revision>27</cp:revision>
  <dcterms:created xsi:type="dcterms:W3CDTF">2012-04-04T18:23:27Z</dcterms:created>
  <dcterms:modified xsi:type="dcterms:W3CDTF">2018-05-17T08:04:29Z</dcterms:modified>
</cp:coreProperties>
</file>