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7" r:id="rId2"/>
    <p:sldId id="295" r:id="rId3"/>
    <p:sldId id="289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6858000" cy="9144000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C4706-6DBD-4467-92A6-7B253F9F23F2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91144-10F5-4BC7-9C58-EF3EC40420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6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AE2A-B1DF-4DE3-AE76-1EE1B949D52B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936-5D0C-4828-9D10-E3181CE0E4C5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4A23-F7E7-4C42-9741-637858CC7E0E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4933-8997-4D0C-BE13-EADB6D30CEAC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D84A-6131-4FAA-A605-5414F9496F83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CD2A-E35A-439D-B423-A30CBB64D064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49E1-223F-47BF-9D95-69EFA4A61654}" type="datetime1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5F9C-BA09-4571-B0A6-DE780B99DFBF}" type="datetime1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8C850-6B14-455D-866E-512EB59863AC}" type="datetime1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7A69-59E2-43A3-8E7C-C55111AE6F66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A0DF-F829-4806-98E0-267F3C97EAEC}" type="datetime1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30993-5B8C-43E8-A483-B317705DD7FC}" type="datetime1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Aplikované psychosociální vědy 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</a:t>
            </a:r>
            <a:r>
              <a:rPr lang="cs-CZ" b="1"/>
              <a:t>psychosociální vědy</a:t>
            </a:r>
            <a:br>
              <a:rPr lang="cs-CZ" b="1"/>
            </a:br>
            <a:r>
              <a:rPr lang="cs-CZ" b="1"/>
              <a:t>2</a:t>
            </a:r>
            <a:endParaRPr lang="cs-CZ" b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1CE0722-BBD8-4FA2-8957-938BE184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smtClean="0"/>
              <a:t>Aplikované psychosociální vědy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2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>
                <a:solidFill>
                  <a:srgbClr val="7030A0"/>
                </a:solidFill>
              </a:rPr>
              <a:t>Typy společností dle stadií ekonomického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29C4E7-ACF5-4356-82A2-D856FD60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Tradiční společnost: </a:t>
            </a:r>
            <a:r>
              <a:rPr lang="cs-CZ" sz="2200" dirty="0"/>
              <a:t>nerostoucí produktivita, zásadní význam vlastnictví půdy, zásadní význam zemědělské práce, silné působení primárních skupin, rezignace na možnost změn, absence mobility, naturální směna zboží, marginální význam vzdělání.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        </a:t>
            </a:r>
            <a:r>
              <a:rPr lang="cs-CZ" sz="2200" i="1" dirty="0"/>
              <a:t>Tradice: stabilizující význam trvalosti, neměnnosti, kontinuity, význam informační paměti v kolektivním jednání.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i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i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Moderní společnost: </a:t>
            </a:r>
            <a:r>
              <a:rPr lang="cs-CZ" sz="2200" dirty="0"/>
              <a:t>produkt průmyslové revoluce (parní stroj), rostoucí význam vzdělání, kvalifikace, mobility, trhu.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Postindustriální společnost: </a:t>
            </a:r>
            <a:r>
              <a:rPr lang="cs-CZ" sz="2200" dirty="0"/>
              <a:t>ekonomický systém vychází ze zpracování, využívání a kontroly informací, nedominuje již výroba hmotných předmětů, nýbrž produkce informací.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Postmoderní společnost: </a:t>
            </a:r>
            <a:r>
              <a:rPr lang="cs-CZ" sz="2200" dirty="0"/>
              <a:t>technologicky vyspělá společnost silně provázána s konzumem spotřebních předmětů a mediálních představ, růst orientace na proměnlivost zážitků, nechuť k tradici.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dirty="0"/>
              <a:t> </a:t>
            </a:r>
            <a:endParaRPr lang="cs-CZ" sz="1600" i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smtClean="0"/>
              <a:t>Aplikované psychosociální vědy 3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6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Postmoderní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sz="1200" b="1" dirty="0">
                <a:solidFill>
                  <a:srgbClr val="FF0000"/>
                </a:solidFill>
              </a:rPr>
              <a:t>Přelom 20. – 21. století:</a:t>
            </a:r>
          </a:p>
          <a:p>
            <a:r>
              <a:rPr lang="cs-CZ" sz="1200" dirty="0"/>
              <a:t>     růst významu vzdělání </a:t>
            </a:r>
          </a:p>
          <a:p>
            <a:r>
              <a:rPr lang="cs-CZ" sz="1200" dirty="0"/>
              <a:t>     informační revoluce </a:t>
            </a:r>
          </a:p>
          <a:p>
            <a:r>
              <a:rPr lang="cs-CZ" sz="1200" dirty="0"/>
              <a:t>     expanze globální mobility</a:t>
            </a:r>
          </a:p>
          <a:p>
            <a:r>
              <a:rPr lang="cs-CZ" sz="1200" dirty="0"/>
              <a:t>    nutnost rekvalifikací</a:t>
            </a:r>
          </a:p>
          <a:p>
            <a:r>
              <a:rPr lang="cs-CZ" sz="1200" dirty="0"/>
              <a:t>    náročnost  profesní adaptace</a:t>
            </a:r>
          </a:p>
          <a:p>
            <a:r>
              <a:rPr lang="cs-CZ" sz="1200" dirty="0"/>
              <a:t>    nároky na  kulturní přizpůsobivost</a:t>
            </a:r>
          </a:p>
          <a:p>
            <a:r>
              <a:rPr lang="cs-CZ" sz="1200" dirty="0"/>
              <a:t>    problém multikulturní koexistence</a:t>
            </a:r>
          </a:p>
          <a:p>
            <a:r>
              <a:rPr lang="cs-CZ" sz="1200" dirty="0"/>
              <a:t>    nechuť k tradici a ustálenosti</a:t>
            </a:r>
          </a:p>
          <a:p>
            <a:r>
              <a:rPr lang="cs-CZ" sz="1200" dirty="0"/>
              <a:t>    touha po nových zkušenostech</a:t>
            </a:r>
          </a:p>
          <a:p>
            <a:r>
              <a:rPr lang="cs-CZ" sz="1200" dirty="0"/>
              <a:t>    posedlost po nových zážitcích (adrenalin)</a:t>
            </a:r>
          </a:p>
          <a:p>
            <a:r>
              <a:rPr lang="cs-CZ" sz="1200" dirty="0"/>
              <a:t>    nechuť k šedi každodennosti</a:t>
            </a:r>
          </a:p>
          <a:p>
            <a:r>
              <a:rPr lang="cs-CZ" sz="1200" dirty="0"/>
              <a:t>    hodnotová nestálost</a:t>
            </a:r>
          </a:p>
          <a:p>
            <a:r>
              <a:rPr lang="cs-CZ" sz="1200" dirty="0"/>
              <a:t>    slábnutí morálních stimulů</a:t>
            </a:r>
          </a:p>
          <a:p>
            <a:r>
              <a:rPr lang="cs-CZ" sz="1200" dirty="0"/>
              <a:t>    změna funkcí rodiny (krize?)</a:t>
            </a:r>
          </a:p>
          <a:p>
            <a:r>
              <a:rPr lang="cs-CZ" sz="1200" dirty="0"/>
              <a:t>    sedavý způsob života</a:t>
            </a:r>
          </a:p>
          <a:p>
            <a:r>
              <a:rPr lang="cs-CZ" sz="1200" dirty="0"/>
              <a:t>    nové formy trávení volného času</a:t>
            </a:r>
          </a:p>
          <a:p>
            <a:r>
              <a:rPr lang="cs-CZ" sz="1200" dirty="0"/>
              <a:t>    konzumerismus</a:t>
            </a:r>
          </a:p>
          <a:p>
            <a:r>
              <a:rPr lang="cs-CZ" sz="1200" dirty="0"/>
              <a:t>    proměny stravovacích zvyklostí versus vědecké zásady výživy</a:t>
            </a:r>
          </a:p>
          <a:p>
            <a:r>
              <a:rPr lang="cs-CZ" sz="1200" dirty="0"/>
              <a:t>    proměny funkcí a významu restauračních zařízení</a:t>
            </a:r>
          </a:p>
          <a:p>
            <a:r>
              <a:rPr lang="cs-CZ" sz="1200" dirty="0"/>
              <a:t>    úpadek (a znovuoživování) kultury kaváren</a:t>
            </a:r>
          </a:p>
          <a:p>
            <a:r>
              <a:rPr lang="cs-CZ" sz="1200" dirty="0"/>
              <a:t>    kulturní expanze fast foodů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smtClean="0"/>
              <a:t>Aplikované psychosociální vědy 3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sz="2400" dirty="0">
                <a:solidFill>
                  <a:srgbClr val="FF0000"/>
                </a:solidFill>
              </a:rPr>
              <a:t>růst významu vzdělání</a:t>
            </a:r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struktura a charakter vzdělanosti (</a:t>
            </a:r>
            <a:r>
              <a:rPr lang="cs-CZ" sz="2000" dirty="0" err="1">
                <a:solidFill>
                  <a:srgbClr val="FF0000"/>
                </a:solidFill>
              </a:rPr>
              <a:t>Adorno</a:t>
            </a:r>
            <a:r>
              <a:rPr lang="cs-CZ" sz="2000" dirty="0">
                <a:solidFill>
                  <a:srgbClr val="FF0000"/>
                </a:solidFill>
              </a:rPr>
              <a:t>, </a:t>
            </a:r>
            <a:r>
              <a:rPr lang="cs-CZ" sz="2000" dirty="0" err="1">
                <a:solidFill>
                  <a:srgbClr val="FF0000"/>
                </a:solidFill>
              </a:rPr>
              <a:t>Liessmann</a:t>
            </a:r>
            <a:r>
              <a:rPr lang="cs-CZ" sz="2000" dirty="0" smtClean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r>
              <a:rPr lang="cs-CZ" dirty="0"/>
              <a:t>informační revoluce </a:t>
            </a:r>
          </a:p>
          <a:p>
            <a:r>
              <a:rPr lang="cs-CZ" dirty="0"/>
              <a:t>expanze globální mobility</a:t>
            </a:r>
          </a:p>
          <a:p>
            <a:r>
              <a:rPr lang="cs-CZ" dirty="0"/>
              <a:t>nutnost rekvalifikací</a:t>
            </a:r>
          </a:p>
          <a:p>
            <a:r>
              <a:rPr lang="cs-CZ" dirty="0"/>
              <a:t>náročnost  profesní adaptace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2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a její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561259"/>
          </a:xfrm>
        </p:spPr>
        <p:txBody>
          <a:bodyPr/>
          <a:lstStyle/>
          <a:p>
            <a:r>
              <a:rPr lang="cs-CZ" dirty="0"/>
              <a:t>nároky na  kulturní přizpůsobivost</a:t>
            </a:r>
          </a:p>
          <a:p>
            <a:endParaRPr lang="cs-CZ" dirty="0"/>
          </a:p>
          <a:p>
            <a:r>
              <a:rPr lang="cs-CZ" dirty="0"/>
              <a:t>problém multikulturní koexistence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4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Zkušenost, zážitek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0653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nechuť k tradici a ustálenosti</a:t>
            </a:r>
          </a:p>
          <a:p>
            <a:pPr>
              <a:lnSpc>
                <a:spcPct val="150000"/>
              </a:lnSpc>
            </a:pPr>
            <a:r>
              <a:rPr lang="cs-CZ" dirty="0"/>
              <a:t>touha po nových zkušenostech</a:t>
            </a:r>
          </a:p>
          <a:p>
            <a:pPr>
              <a:lnSpc>
                <a:spcPct val="150000"/>
              </a:lnSpc>
            </a:pPr>
            <a:r>
              <a:rPr lang="cs-CZ" dirty="0"/>
              <a:t>posedlost po nových zážitcích (adrenalin)</a:t>
            </a:r>
          </a:p>
          <a:p>
            <a:pPr>
              <a:lnSpc>
                <a:spcPct val="150000"/>
              </a:lnSpc>
            </a:pPr>
            <a:r>
              <a:rPr lang="cs-CZ" dirty="0"/>
              <a:t>nechuť k šedi každodennosti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způsob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hodnotová nestálost</a:t>
            </a:r>
          </a:p>
          <a:p>
            <a:pPr>
              <a:lnSpc>
                <a:spcPct val="150000"/>
              </a:lnSpc>
            </a:pPr>
            <a:r>
              <a:rPr lang="cs-CZ" dirty="0"/>
              <a:t>slábnutí morálních stimulů</a:t>
            </a:r>
          </a:p>
          <a:p>
            <a:pPr>
              <a:lnSpc>
                <a:spcPct val="150000"/>
              </a:lnSpc>
            </a:pPr>
            <a:r>
              <a:rPr lang="cs-CZ" dirty="0"/>
              <a:t>změna funkcí rodiny (krize?)</a:t>
            </a:r>
          </a:p>
          <a:p>
            <a:pPr>
              <a:lnSpc>
                <a:spcPct val="150000"/>
              </a:lnSpc>
            </a:pPr>
            <a:r>
              <a:rPr lang="cs-CZ" dirty="0"/>
              <a:t>sedavý způsob života</a:t>
            </a:r>
          </a:p>
          <a:p>
            <a:pPr>
              <a:lnSpc>
                <a:spcPct val="150000"/>
              </a:lnSpc>
            </a:pPr>
            <a:r>
              <a:rPr lang="cs-CZ" dirty="0"/>
              <a:t>konzumerismus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Volný čas a funkce různých kulturních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nové formy trávení volného času</a:t>
            </a:r>
          </a:p>
          <a:p>
            <a:r>
              <a:rPr lang="cs-CZ" dirty="0"/>
              <a:t> konzumerismus</a:t>
            </a:r>
          </a:p>
          <a:p>
            <a:r>
              <a:rPr lang="cs-CZ" dirty="0"/>
              <a:t> proměny stravovacích zvyklostí versus vědecké zásady výživy</a:t>
            </a:r>
          </a:p>
          <a:p>
            <a:r>
              <a:rPr lang="cs-CZ" dirty="0"/>
              <a:t> proměny funkcí a významu restauračních zařízení</a:t>
            </a:r>
          </a:p>
          <a:p>
            <a:r>
              <a:rPr lang="cs-CZ" dirty="0"/>
              <a:t>úpadek (a znovuoživování) kultury kaváren</a:t>
            </a:r>
          </a:p>
          <a:p>
            <a:r>
              <a:rPr lang="cs-CZ" dirty="0"/>
              <a:t>kulturní expanze fast foodů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Aplikované psychosociální vědy 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151072b-1bf0-467d-85d2-116ca027bdfd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403</Words>
  <Application>Microsoft Office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Aplikované psychosociální vědy 2</vt:lpstr>
      <vt:lpstr>Typy společností dle stadií ekonomického růstu</vt:lpstr>
      <vt:lpstr>Postmoderní společnost</vt:lpstr>
      <vt:lpstr>Vzdělání</vt:lpstr>
      <vt:lpstr>Kultura a její specifika</vt:lpstr>
      <vt:lpstr>Zkušenost, zážitek</vt:lpstr>
      <vt:lpstr>Hodnoty a způsob života</vt:lpstr>
      <vt:lpstr>Volný čas a funkce různých kulturních zařízení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42</cp:revision>
  <dcterms:created xsi:type="dcterms:W3CDTF">2014-01-14T09:44:16Z</dcterms:created>
  <dcterms:modified xsi:type="dcterms:W3CDTF">2019-03-18T08:46:17Z</dcterms:modified>
</cp:coreProperties>
</file>