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256" r:id="rId3"/>
    <p:sldId id="265" r:id="rId4"/>
    <p:sldId id="260" r:id="rId5"/>
    <p:sldId id="273" r:id="rId6"/>
    <p:sldId id="274" r:id="rId7"/>
    <p:sldId id="275" r:id="rId8"/>
    <p:sldId id="276" r:id="rId9"/>
    <p:sldId id="261" r:id="rId10"/>
    <p:sldId id="278" r:id="rId11"/>
    <p:sldId id="262" r:id="rId12"/>
    <p:sldId id="277" r:id="rId13"/>
  </p:sldIdLst>
  <p:sldSz cx="9144000" cy="6858000" type="screen4x3"/>
  <p:notesSz cx="6858000" cy="9144000"/>
  <p:custDataLst>
    <p:tags r:id="rId15"/>
  </p:custDataLst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B0BF"/>
    <a:srgbClr val="A2B4C2"/>
    <a:srgbClr val="A9BAC7"/>
    <a:srgbClr val="AEBBCA"/>
    <a:srgbClr val="A6ADD0"/>
    <a:srgbClr val="ADB6CB"/>
    <a:srgbClr val="A1ACBF"/>
    <a:srgbClr val="B6B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3419" autoAdjust="0"/>
  </p:normalViewPr>
  <p:slideViewPr>
    <p:cSldViewPr>
      <p:cViewPr varScale="1">
        <p:scale>
          <a:sx n="123" d="100"/>
          <a:sy n="123" d="100"/>
        </p:scale>
        <p:origin x="11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9AD79FF-1679-4C58-83EA-190562F5A7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FC34F7-275D-4AED-87AF-A13A3AB76C8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DC0B39-A264-40CE-AC3C-F3D15F123AC2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0C3BB234-81E5-4101-AB63-7A08FECE7C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1132699-28A2-454E-AC6A-216EB56D1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36756-5892-4454-9250-4C9F2C362EE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3BF399-C307-43D0-8E53-7524730F17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8F0A952-2A78-407C-AD95-F36EDFD9D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50B6AA-DF90-4A14-A7AD-6372D6CC7088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3BEC0E-60F3-4C5E-9DFC-755549A235EA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5B8497-45AB-4480-B3F7-653CAB08BAD8}" type="slidenum">
              <a:rPr lang="en-US" altLang="en-US" smtClean="0">
                <a:solidFill>
                  <a:srgbClr val="000000"/>
                </a:solidFill>
              </a:rPr>
              <a:pPr/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D47B36-16B9-4F4C-A3C4-170C1B740A1D}" type="slidenum">
              <a:rPr lang="en-US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1A7B05F-967F-4472-AAC3-9BB314E722D6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E53E2E-3B40-4FE0-9606-276966C2FE8E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6DBB12-D641-4E3A-88FE-FD137A89BB05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3619EEC-2746-48DF-8A7E-FD1EDE26865C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EF9AFCF-4E0E-4571-8E1A-95D5C9A805E3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8A71FA2-9363-4D37-B5C7-101012968757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61DC82C-3B5F-4603-94BA-D061846D4A87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D2627-66ED-4DC5-8D5F-B490549FAF1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1129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2BD80-29BE-402F-86DF-24489A37F56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8416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7DCE-8A7E-4FE5-9253-BDDDDADD5ED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3754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67B7-C01E-4CAF-B413-2A18B6174AA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3820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7C69A-3A48-4D99-8E9C-EE8510D9853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0888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4AE0-D199-4523-AA08-FA57B0B6123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3323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11E1B-63E4-4311-BEA6-ADEE2F65F45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2102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BAD64-5953-44F6-8EAE-0E3F0A5FF84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6261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837A-6730-412D-90EA-B69F34687CF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8122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F42F6-C422-4E1F-B330-F0B9F5FD6CE1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185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C7C60-1E9C-4DF9-A5F5-026C0EE910D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2291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6FE9DFB-CC3F-41DA-B15B-42BC21CF3C3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9A2F45-9E96-498B-8BE4-A03987990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122488"/>
            <a:ext cx="7165975" cy="2678112"/>
          </a:xfrm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cs-CZ" b="1" dirty="0"/>
              <a:t>Aplikované psychosociální vědy</a:t>
            </a:r>
            <a:br>
              <a:rPr lang="cs-CZ" b="1" dirty="0"/>
            </a:br>
            <a:r>
              <a:rPr lang="cs-CZ" b="1" dirty="0"/>
              <a:t>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2400" b="1" smtClean="0">
                <a:solidFill>
                  <a:srgbClr val="333333"/>
                </a:solidFill>
              </a:rPr>
              <a:t>Závěr</a:t>
            </a:r>
            <a:endParaRPr lang="en-US" altLang="en-US" sz="2400" b="1" smtClean="0">
              <a:solidFill>
                <a:srgbClr val="333333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43F69A-CE15-479E-9288-4CF1040D3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Možnosti (a rezervy):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en-US" sz="1800" dirty="0"/>
              <a:t>Silnější vtažení daných vstupů do kinantropologického prostoru (v konkurenci jiných kinantropologických přístupů).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cs-CZ" altLang="en-US" sz="18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en-US" sz="1800" dirty="0"/>
              <a:t>Jejich důslednější propojení v přípravě výzkumů – vedoucí k silnější vnitřní soudržnosti výzkumného designu. </a:t>
            </a:r>
            <a:endParaRPr lang="en-US" altLang="en-US" sz="1800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82C2F3A2-40C0-4E0F-8D29-BEB635A5CCB2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116013" y="404813"/>
            <a:ext cx="6551612" cy="647700"/>
          </a:xfrm>
        </p:spPr>
        <p:txBody>
          <a:bodyPr anchor="ctr"/>
          <a:lstStyle/>
          <a:p>
            <a:pPr eaLnBrk="1" hangingPunct="1"/>
            <a:r>
              <a:rPr lang="cs-CZ" altLang="en-US" sz="2400" b="1" smtClean="0"/>
              <a:t>Literatura</a:t>
            </a:r>
            <a:endParaRPr lang="es-ES" altLang="en-US" sz="1200" b="1" smtClean="0">
              <a:solidFill>
                <a:srgbClr val="333333"/>
              </a:solidFill>
            </a:endParaRPr>
          </a:p>
        </p:txBody>
      </p:sp>
      <p:sp>
        <p:nvSpPr>
          <p:cNvPr id="22531" name="Rectangle 167"/>
          <p:cNvSpPr>
            <a:spLocks noChangeArrowheads="1"/>
          </p:cNvSpPr>
          <p:nvPr/>
        </p:nvSpPr>
        <p:spPr bwMode="auto">
          <a:xfrm>
            <a:off x="323850" y="1268413"/>
            <a:ext cx="8280400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71450" indent="-1714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Blahuš, P. (1993). Kinantropologie na Univerzitě Karlově. </a:t>
            </a:r>
            <a:r>
              <a:rPr lang="cs-CZ" altLang="en-US" sz="1200" b="1" i="1">
                <a:solidFill>
                  <a:srgbClr val="333333"/>
                </a:solidFill>
              </a:rPr>
              <a:t>Těl. Vých. Mlád., 59</a:t>
            </a:r>
            <a:r>
              <a:rPr lang="cs-CZ" altLang="en-US" sz="1200" b="1">
                <a:solidFill>
                  <a:srgbClr val="333333"/>
                </a:solidFill>
              </a:rPr>
              <a:t>(7), 17-23.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Dobrý, L. (1993). Sémantické problémy v kinantropologii. In K. Jelen (Ed.), </a:t>
            </a:r>
            <a:r>
              <a:rPr lang="cs-CZ" altLang="en-US" sz="1200" b="1" i="1">
                <a:solidFill>
                  <a:srgbClr val="333333"/>
                </a:solidFill>
              </a:rPr>
              <a:t>Stav a perspektivy kinantropologie (sborník) </a:t>
            </a:r>
            <a:r>
              <a:rPr lang="cs-CZ" altLang="en-US" sz="1200" b="1">
                <a:solidFill>
                  <a:srgbClr val="333333"/>
                </a:solidFill>
              </a:rPr>
              <a:t>(pp. 16-18). Praha: Univerzita Karlova, Fakulta tělesné výchovy a sportu.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Havlíček, I., &amp; Sýkora, F. (1998). Vedy o športe na Slovensku. In A. Zrubák, &amp; J. Labudová (Eds.), </a:t>
            </a:r>
            <a:r>
              <a:rPr lang="cs-CZ" altLang="en-US" sz="1200" b="1" i="1">
                <a:solidFill>
                  <a:srgbClr val="333333"/>
                </a:solidFill>
              </a:rPr>
              <a:t>Vedy o športe (pp. 25–29). Bratislava: Univerzita Komenského, Fakulta telesnej výchovy a športu</a:t>
            </a:r>
            <a:r>
              <a:rPr lang="cs-CZ" altLang="en-US" sz="1200" b="1">
                <a:solidFill>
                  <a:srgbClr val="333333"/>
                </a:solidFill>
              </a:rPr>
              <a:t>, Slovenský zväz telesnej kultúry a športu.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Hodaň, B. (1993). Kinantropologie a tělesná kultura. In K. Jelen (Ed.), </a:t>
            </a:r>
            <a:r>
              <a:rPr lang="cs-CZ" altLang="en-US" sz="1200" b="1" i="1">
                <a:solidFill>
                  <a:srgbClr val="333333"/>
                </a:solidFill>
              </a:rPr>
              <a:t>Stav a perspektivy kinantropologie (sborník</a:t>
            </a:r>
            <a:r>
              <a:rPr lang="cs-CZ" altLang="en-US" sz="1200" b="1">
                <a:solidFill>
                  <a:srgbClr val="333333"/>
                </a:solidFill>
              </a:rPr>
              <a:t>) (pp. 22-25). Praha: Univerzita Karlova, Fakulta tělesné výchovy a sportu.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Hodaň, B. (2006). </a:t>
            </a:r>
            <a:r>
              <a:rPr lang="cs-CZ" altLang="en-US" sz="1200" b="1" i="1">
                <a:solidFill>
                  <a:srgbClr val="333333"/>
                </a:solidFill>
              </a:rPr>
              <a:t>Sociokulturní kinantropologie I</a:t>
            </a:r>
            <a:r>
              <a:rPr lang="cs-CZ" altLang="en-US" sz="1200" b="1">
                <a:solidFill>
                  <a:srgbClr val="333333"/>
                </a:solidFill>
              </a:rPr>
              <a:t>. Brno: Masarykova univerzita.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Hodaň, B. (2007). </a:t>
            </a:r>
            <a:r>
              <a:rPr lang="cs-CZ" altLang="en-US" sz="1200" b="1" i="1">
                <a:solidFill>
                  <a:srgbClr val="333333"/>
                </a:solidFill>
              </a:rPr>
              <a:t>Sociokulturní kinantropologie II.</a:t>
            </a:r>
            <a:r>
              <a:rPr lang="cs-CZ" altLang="en-US" sz="1200" b="1">
                <a:solidFill>
                  <a:srgbClr val="333333"/>
                </a:solidFill>
              </a:rPr>
              <a:t> Olomouc: Univerzita Palackého v Olomouci.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s-ES" altLang="en-US" sz="1200" b="1">
                <a:solidFill>
                  <a:srgbClr val="333333"/>
                </a:solidFill>
              </a:rPr>
              <a:t>Hošek, V., Blahuš, P., Vaněk, M., &amp; Kovář, R. (1992). Kinantropologie – název oboru</a:t>
            </a:r>
            <a:r>
              <a:rPr lang="es-ES" altLang="en-US" sz="1200" b="1" i="1">
                <a:solidFill>
                  <a:srgbClr val="333333"/>
                </a:solidFill>
              </a:rPr>
              <a:t>.</a:t>
            </a:r>
            <a:r>
              <a:rPr lang="cs-CZ" altLang="en-US" sz="1200" b="1" i="1">
                <a:solidFill>
                  <a:srgbClr val="333333"/>
                </a:solidFill>
              </a:rPr>
              <a:t> </a:t>
            </a:r>
            <a:r>
              <a:rPr lang="es-ES" altLang="en-US" sz="1200" b="1" i="1">
                <a:solidFill>
                  <a:srgbClr val="333333"/>
                </a:solidFill>
              </a:rPr>
              <a:t>Acta Universitatis Palackianae Olomucensis Gymnica, 22</a:t>
            </a:r>
            <a:r>
              <a:rPr lang="es-ES" altLang="en-US" sz="1200" b="1">
                <a:solidFill>
                  <a:srgbClr val="333333"/>
                </a:solidFill>
              </a:rPr>
              <a:t>, 35-38.</a:t>
            </a:r>
            <a:endParaRPr lang="cs-CZ" altLang="en-US" sz="1200" b="1">
              <a:solidFill>
                <a:srgbClr val="333333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Hurych, E. (2015a). </a:t>
            </a:r>
            <a:r>
              <a:rPr lang="en-US" altLang="en-US" sz="1200" b="1">
                <a:solidFill>
                  <a:srgbClr val="333333"/>
                </a:solidFill>
              </a:rPr>
              <a:t>Sportiveness of Scientific Research: A Positive, or a Negative Trend?</a:t>
            </a:r>
            <a:r>
              <a:rPr lang="cs-CZ" altLang="en-US" sz="1200" b="1">
                <a:solidFill>
                  <a:srgbClr val="333333"/>
                </a:solidFill>
              </a:rPr>
              <a:t> Referát na konferenci </a:t>
            </a:r>
            <a:r>
              <a:rPr lang="cs-CZ" altLang="en-US" sz="1200" b="1" i="1">
                <a:solidFill>
                  <a:srgbClr val="333333"/>
                </a:solidFill>
              </a:rPr>
              <a:t>Czech Philosophy of Sport Conference</a:t>
            </a:r>
            <a:r>
              <a:rPr lang="cs-CZ" altLang="en-US" sz="1200" b="1">
                <a:solidFill>
                  <a:srgbClr val="333333"/>
                </a:solidFill>
              </a:rPr>
              <a:t>. Praha: FTVS, October, 2015.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Hurych, E. (2015b). </a:t>
            </a:r>
            <a:r>
              <a:rPr lang="en-US" altLang="en-US" sz="1200" b="1">
                <a:solidFill>
                  <a:srgbClr val="333333"/>
                </a:solidFill>
              </a:rPr>
              <a:t>The Instrumental Reduction </a:t>
            </a:r>
            <a:r>
              <a:rPr lang="cs-CZ" altLang="en-US" sz="1200" b="1">
                <a:solidFill>
                  <a:srgbClr val="333333"/>
                </a:solidFill>
              </a:rPr>
              <a:t>a</a:t>
            </a:r>
            <a:r>
              <a:rPr lang="en-US" altLang="en-US" sz="1200" b="1">
                <a:solidFill>
                  <a:srgbClr val="333333"/>
                </a:solidFill>
              </a:rPr>
              <a:t>s </a:t>
            </a:r>
            <a:r>
              <a:rPr lang="cs-CZ" altLang="en-US" sz="1200" b="1">
                <a:solidFill>
                  <a:srgbClr val="333333"/>
                </a:solidFill>
              </a:rPr>
              <a:t>a</a:t>
            </a:r>
            <a:r>
              <a:rPr lang="en-US" altLang="en-US" sz="1200" b="1">
                <a:solidFill>
                  <a:srgbClr val="333333"/>
                </a:solidFill>
              </a:rPr>
              <a:t> “Non-</a:t>
            </a:r>
            <a:r>
              <a:rPr lang="cs-CZ" altLang="en-US" sz="1200" b="1">
                <a:solidFill>
                  <a:srgbClr val="333333"/>
                </a:solidFill>
              </a:rPr>
              <a:t>P</a:t>
            </a:r>
            <a:r>
              <a:rPr lang="en-US" altLang="en-US" sz="1200" b="1">
                <a:solidFill>
                  <a:srgbClr val="333333"/>
                </a:solidFill>
              </a:rPr>
              <a:t>hantom Menace” </a:t>
            </a:r>
            <a:r>
              <a:rPr lang="cs-CZ" altLang="en-US" sz="1200" b="1">
                <a:solidFill>
                  <a:srgbClr val="333333"/>
                </a:solidFill>
              </a:rPr>
              <a:t>f</a:t>
            </a:r>
            <a:r>
              <a:rPr lang="en-US" altLang="en-US" sz="1200" b="1">
                <a:solidFill>
                  <a:srgbClr val="333333"/>
                </a:solidFill>
              </a:rPr>
              <a:t>or Modern Sports</a:t>
            </a:r>
            <a:r>
              <a:rPr lang="cs-CZ" altLang="en-US" sz="1200" b="1">
                <a:solidFill>
                  <a:srgbClr val="333333"/>
                </a:solidFill>
              </a:rPr>
              <a:t>. In M. Zvonař &amp; Z. Seidlová. </a:t>
            </a:r>
            <a:r>
              <a:rPr lang="cs-CZ" altLang="en-US" sz="1200" b="1" i="1">
                <a:solidFill>
                  <a:srgbClr val="333333"/>
                </a:solidFill>
              </a:rPr>
              <a:t>Proceedings of</a:t>
            </a:r>
            <a:r>
              <a:rPr lang="en-US" altLang="en-US" sz="1200" b="1" i="1">
                <a:solidFill>
                  <a:srgbClr val="333333"/>
                </a:solidFill>
              </a:rPr>
              <a:t> </a:t>
            </a:r>
            <a:r>
              <a:rPr lang="cs-CZ" altLang="en-US" sz="1200" b="1" i="1">
                <a:solidFill>
                  <a:srgbClr val="333333"/>
                </a:solidFill>
              </a:rPr>
              <a:t>the 10th Conferenc ein Kinanthropology. </a:t>
            </a:r>
            <a:r>
              <a:rPr lang="cs-CZ" altLang="en-US" sz="1200" b="1">
                <a:solidFill>
                  <a:srgbClr val="333333"/>
                </a:solidFill>
              </a:rPr>
              <a:t>Brno, FSpS MU, 18-20th Nov. 2015.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Jirásek, I. (2005). </a:t>
            </a:r>
            <a:r>
              <a:rPr lang="cs-CZ" altLang="en-US" sz="1200" b="1" i="1">
                <a:solidFill>
                  <a:srgbClr val="333333"/>
                </a:solidFill>
              </a:rPr>
              <a:t>Filosofická kinantropologie – setkání těla, duše a pohybu</a:t>
            </a:r>
            <a:r>
              <a:rPr lang="cs-CZ" altLang="en-US" sz="1200" b="1">
                <a:solidFill>
                  <a:srgbClr val="333333"/>
                </a:solidFill>
              </a:rPr>
              <a:t>. Olomouc: Univerzita Palackého v Olomouci.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Jirásek, I. &amp; Kohe, G. (2015). </a:t>
            </a:r>
            <a:r>
              <a:rPr lang="en-US" altLang="en-US" sz="1200" b="1">
                <a:solidFill>
                  <a:srgbClr val="333333"/>
                </a:solidFill>
              </a:rPr>
              <a:t>Readjusting Our Sporting Sites/Sight: Sportification </a:t>
            </a:r>
            <a:r>
              <a:rPr lang="cs-CZ" altLang="en-US" sz="1200" b="1">
                <a:solidFill>
                  <a:srgbClr val="333333"/>
                </a:solidFill>
              </a:rPr>
              <a:t>a</a:t>
            </a:r>
            <a:r>
              <a:rPr lang="en-US" altLang="en-US" sz="1200" b="1">
                <a:solidFill>
                  <a:srgbClr val="333333"/>
                </a:solidFill>
              </a:rPr>
              <a:t>nd </a:t>
            </a:r>
            <a:r>
              <a:rPr lang="cs-CZ" altLang="en-US" sz="1200" b="1">
                <a:solidFill>
                  <a:srgbClr val="333333"/>
                </a:solidFill>
              </a:rPr>
              <a:t>t</a:t>
            </a:r>
            <a:r>
              <a:rPr lang="en-US" altLang="en-US" sz="1200" b="1">
                <a:solidFill>
                  <a:srgbClr val="333333"/>
                </a:solidFill>
              </a:rPr>
              <a:t>he</a:t>
            </a:r>
            <a:r>
              <a:rPr lang="cs-CZ" altLang="en-US" sz="1200" b="1">
                <a:solidFill>
                  <a:srgbClr val="333333"/>
                </a:solidFill>
              </a:rPr>
              <a:t> </a:t>
            </a:r>
            <a:r>
              <a:rPr lang="en-US" altLang="en-US" sz="1200" b="1">
                <a:solidFill>
                  <a:srgbClr val="333333"/>
                </a:solidFill>
              </a:rPr>
              <a:t>Theatricality </a:t>
            </a:r>
            <a:r>
              <a:rPr lang="cs-CZ" altLang="en-US" sz="1200" b="1">
                <a:solidFill>
                  <a:srgbClr val="333333"/>
                </a:solidFill>
              </a:rPr>
              <a:t>o</a:t>
            </a:r>
            <a:r>
              <a:rPr lang="en-US" altLang="en-US" sz="1200" b="1">
                <a:solidFill>
                  <a:srgbClr val="333333"/>
                </a:solidFill>
              </a:rPr>
              <a:t>f Social Life</a:t>
            </a:r>
            <a:r>
              <a:rPr lang="cs-CZ" altLang="en-US" sz="1200" b="1">
                <a:solidFill>
                  <a:srgbClr val="333333"/>
                </a:solidFill>
              </a:rPr>
              <a:t>. </a:t>
            </a:r>
            <a:r>
              <a:rPr lang="cs-CZ" altLang="en-US" sz="1200" b="1" i="1">
                <a:solidFill>
                  <a:srgbClr val="333333"/>
                </a:solidFill>
              </a:rPr>
              <a:t>Sport, Ethics and Philosophy, 9</a:t>
            </a:r>
            <a:r>
              <a:rPr lang="cs-CZ" altLang="en-US" sz="1200" b="1">
                <a:solidFill>
                  <a:srgbClr val="333333"/>
                </a:solidFill>
              </a:rPr>
              <a:t>(3), 257 – 270.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s-ES" altLang="en-US" sz="1200" b="1">
                <a:solidFill>
                  <a:srgbClr val="333333"/>
                </a:solidFill>
              </a:rPr>
              <a:t>Kasa, J. (1995). Kinantropológia, či teória telesnej kultúry? </a:t>
            </a:r>
            <a:r>
              <a:rPr lang="es-ES" altLang="en-US" sz="1200" b="1" i="1">
                <a:solidFill>
                  <a:srgbClr val="333333"/>
                </a:solidFill>
              </a:rPr>
              <a:t>Telesná výchova a šport, </a:t>
            </a:r>
            <a:r>
              <a:rPr lang="cs-CZ" altLang="en-US" sz="1200" b="1" i="1">
                <a:solidFill>
                  <a:srgbClr val="333333"/>
                </a:solidFill>
              </a:rPr>
              <a:t>5</a:t>
            </a:r>
            <a:r>
              <a:rPr lang="es-ES" altLang="en-US" sz="1200" b="1">
                <a:solidFill>
                  <a:srgbClr val="333333"/>
                </a:solidFill>
              </a:rPr>
              <a:t>(1–2), 3–5.</a:t>
            </a:r>
            <a:endParaRPr lang="cs-CZ" altLang="en-US" sz="1200" b="1">
              <a:solidFill>
                <a:srgbClr val="333333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Lipiec, J. (1999). </a:t>
            </a:r>
            <a:r>
              <a:rPr lang="cs-CZ" altLang="en-US" sz="1200" b="1" i="1">
                <a:solidFill>
                  <a:srgbClr val="333333"/>
                </a:solidFill>
              </a:rPr>
              <a:t>Filozofia olympizmu</a:t>
            </a:r>
            <a:r>
              <a:rPr lang="cs-CZ" altLang="en-US" sz="1200" b="1">
                <a:solidFill>
                  <a:srgbClr val="333333"/>
                </a:solidFill>
              </a:rPr>
              <a:t>. Warszawa: Sprint.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>
                <a:solidFill>
                  <a:srgbClr val="333333"/>
                </a:solidFill>
              </a:rPr>
              <a:t>Sekot, A. (2015). </a:t>
            </a:r>
            <a:r>
              <a:rPr lang="cs-CZ" altLang="en-US" sz="1200" b="1" i="1">
                <a:solidFill>
                  <a:srgbClr val="333333"/>
                </a:solidFill>
              </a:rPr>
              <a:t>Pohybové aktivity pohledem sociologie</a:t>
            </a:r>
            <a:r>
              <a:rPr lang="cs-CZ" altLang="en-US" sz="1200" b="1">
                <a:solidFill>
                  <a:srgbClr val="333333"/>
                </a:solidFill>
              </a:rPr>
              <a:t>. Brno: Masarykova univerzita.</a:t>
            </a:r>
            <a:endParaRPr lang="es-ES" altLang="en-US" sz="1200" b="1">
              <a:solidFill>
                <a:srgbClr val="33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116013" y="1557338"/>
            <a:ext cx="6696075" cy="2447925"/>
          </a:xfrm>
        </p:spPr>
        <p:txBody>
          <a:bodyPr anchor="ctr"/>
          <a:lstStyle/>
          <a:p>
            <a:pPr eaLnBrk="1" hangingPunct="1"/>
            <a:r>
              <a:rPr lang="cs-CZ" altLang="en-US" sz="4000" b="1" smtClean="0">
                <a:solidFill>
                  <a:srgbClr val="333333"/>
                </a:solidFill>
              </a:rPr>
              <a:t>Děkuji za vaši laskavou pozornost</a:t>
            </a:r>
            <a:br>
              <a:rPr lang="cs-CZ" altLang="en-US" sz="4000" b="1" smtClean="0">
                <a:solidFill>
                  <a:srgbClr val="333333"/>
                </a:solidFill>
              </a:rPr>
            </a:br>
            <a:r>
              <a:rPr lang="cs-CZ" altLang="en-US" sz="4000" b="1" smtClean="0">
                <a:solidFill>
                  <a:srgbClr val="333333"/>
                </a:solidFill>
              </a:rPr>
              <a:t/>
            </a:r>
            <a:br>
              <a:rPr lang="cs-CZ" altLang="en-US" sz="4000" b="1" smtClean="0">
                <a:solidFill>
                  <a:srgbClr val="333333"/>
                </a:solidFill>
              </a:rPr>
            </a:br>
            <a:endParaRPr lang="es-ES" altLang="en-US" sz="4000" b="1" smtClean="0">
              <a:solidFill>
                <a:srgbClr val="333333"/>
              </a:solidFill>
            </a:endParaRPr>
          </a:p>
        </p:txBody>
      </p:sp>
      <p:sp>
        <p:nvSpPr>
          <p:cNvPr id="24579" name="Rectangle 167"/>
          <p:cNvSpPr>
            <a:spLocks noChangeArrowheads="1"/>
          </p:cNvSpPr>
          <p:nvPr/>
        </p:nvSpPr>
        <p:spPr bwMode="auto">
          <a:xfrm>
            <a:off x="395288" y="4005263"/>
            <a:ext cx="86407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n-US" sz="1800" b="1">
              <a:solidFill>
                <a:srgbClr val="333333"/>
              </a:solidFill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7374EC6B-00BC-4EE3-81C8-3EB3DCF8ABF4}"/>
              </a:ext>
            </a:extLst>
          </p:cNvPr>
          <p:cNvSpPr/>
          <p:nvPr/>
        </p:nvSpPr>
        <p:spPr>
          <a:xfrm>
            <a:off x="3239505" y="5445224"/>
            <a:ext cx="2952327" cy="864096"/>
          </a:xfrm>
          <a:prstGeom prst="roundRect">
            <a:avLst/>
          </a:prstGeom>
          <a:noFill/>
          <a:ln w="57150"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</a:t>
            </a: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reverentia</a:t>
            </a: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omnia</a:t>
            </a:r>
          </a:p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EH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116013" y="1557338"/>
            <a:ext cx="6769100" cy="2447925"/>
          </a:xfrm>
        </p:spPr>
        <p:txBody>
          <a:bodyPr anchor="ctr"/>
          <a:lstStyle/>
          <a:p>
            <a:pPr eaLnBrk="1" hangingPunct="1"/>
            <a:r>
              <a:rPr lang="cs-CZ" altLang="en-US" sz="2400" b="1" smtClean="0"/>
              <a:t>Výzvy pro současnou kinantropologii v sociologickém, psychologickém</a:t>
            </a:r>
            <a:br>
              <a:rPr lang="cs-CZ" altLang="en-US" sz="2400" b="1" smtClean="0"/>
            </a:br>
            <a:r>
              <a:rPr lang="cs-CZ" altLang="en-US" sz="2400" b="1" smtClean="0"/>
              <a:t>a filosofickém diskursu</a:t>
            </a:r>
            <a:endParaRPr lang="es-ES" altLang="en-US" sz="1200" b="1" smtClean="0">
              <a:solidFill>
                <a:srgbClr val="333333"/>
              </a:solidFill>
            </a:endParaRPr>
          </a:p>
        </p:txBody>
      </p:sp>
      <p:sp>
        <p:nvSpPr>
          <p:cNvPr id="4099" name="Rectangle 167"/>
          <p:cNvSpPr>
            <a:spLocks noChangeArrowheads="1"/>
          </p:cNvSpPr>
          <p:nvPr/>
        </p:nvSpPr>
        <p:spPr bwMode="auto">
          <a:xfrm>
            <a:off x="107950" y="4005263"/>
            <a:ext cx="89281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b="1">
                <a:solidFill>
                  <a:srgbClr val="333333"/>
                </a:solidFill>
              </a:rPr>
              <a:t>Emanuel Hurych</a:t>
            </a:r>
            <a:endParaRPr lang="es-ES" altLang="en-US" sz="1800" b="1">
              <a:solidFill>
                <a:srgbClr val="333333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116013" y="188913"/>
            <a:ext cx="6696075" cy="719137"/>
          </a:xfrm>
        </p:spPr>
        <p:txBody>
          <a:bodyPr anchor="ctr"/>
          <a:lstStyle/>
          <a:p>
            <a:pPr eaLnBrk="1" hangingPunct="1"/>
            <a:r>
              <a:rPr lang="cs-CZ" altLang="en-US" sz="1800" b="1" smtClean="0">
                <a:solidFill>
                  <a:srgbClr val="333333"/>
                </a:solidFill>
              </a:rPr>
              <a:t>Struktura přednášky</a:t>
            </a:r>
            <a:endParaRPr lang="es-ES" altLang="en-US" sz="1800" b="1" smtClean="0">
              <a:solidFill>
                <a:srgbClr val="333333"/>
              </a:solidFill>
            </a:endParaRPr>
          </a:p>
        </p:txBody>
      </p:sp>
      <p:sp>
        <p:nvSpPr>
          <p:cNvPr id="6147" name="Rectangle 167"/>
          <p:cNvSpPr>
            <a:spLocks noChangeArrowheads="1"/>
          </p:cNvSpPr>
          <p:nvPr/>
        </p:nvSpPr>
        <p:spPr bwMode="auto">
          <a:xfrm>
            <a:off x="395288" y="4005263"/>
            <a:ext cx="86407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n-US" sz="1800" b="1">
              <a:solidFill>
                <a:srgbClr val="333333"/>
              </a:solidFill>
            </a:endParaRPr>
          </a:p>
        </p:txBody>
      </p:sp>
      <p:sp>
        <p:nvSpPr>
          <p:cNvPr id="6148" name="TextovéPole 1"/>
          <p:cNvSpPr txBox="1">
            <a:spLocks noChangeArrowheads="1"/>
          </p:cNvSpPr>
          <p:nvPr/>
        </p:nvSpPr>
        <p:spPr bwMode="auto">
          <a:xfrm>
            <a:off x="971550" y="1196975"/>
            <a:ext cx="7921625" cy="369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cs-CZ" altLang="en-US" sz="2000" b="1">
                <a:solidFill>
                  <a:srgbClr val="333333"/>
                </a:solidFill>
              </a:rPr>
              <a:t>Vytyčení nových výzev pro kinantropologii</a:t>
            </a:r>
          </a:p>
          <a:p>
            <a:pPr>
              <a:lnSpc>
                <a:spcPct val="200000"/>
              </a:lnSpc>
              <a:spcBef>
                <a:spcPct val="0"/>
              </a:spcBef>
            </a:pPr>
            <a:r>
              <a:rPr lang="cs-CZ" altLang="en-US" sz="2000">
                <a:solidFill>
                  <a:srgbClr val="333333"/>
                </a:solidFill>
              </a:rPr>
              <a:t>Sportifikace</a:t>
            </a:r>
          </a:p>
          <a:p>
            <a:pPr>
              <a:lnSpc>
                <a:spcPct val="200000"/>
              </a:lnSpc>
              <a:spcBef>
                <a:spcPct val="0"/>
              </a:spcBef>
            </a:pPr>
            <a:r>
              <a:rPr lang="cs-CZ" altLang="en-US" sz="2000">
                <a:solidFill>
                  <a:srgbClr val="333333"/>
                </a:solidFill>
              </a:rPr>
              <a:t>Technologizace</a:t>
            </a:r>
          </a:p>
          <a:p>
            <a:pPr>
              <a:lnSpc>
                <a:spcPct val="200000"/>
              </a:lnSpc>
              <a:spcBef>
                <a:spcPct val="0"/>
              </a:spcBef>
            </a:pPr>
            <a:r>
              <a:rPr lang="cs-CZ" altLang="en-US" sz="2000">
                <a:solidFill>
                  <a:srgbClr val="333333"/>
                </a:solidFill>
              </a:rPr>
              <a:t>Hypokineze</a:t>
            </a:r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cs-CZ" altLang="en-US" sz="2000" b="1">
                <a:solidFill>
                  <a:srgbClr val="333333"/>
                </a:solidFill>
              </a:rPr>
              <a:t>Synergie vybraných diskursů</a:t>
            </a:r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cs-CZ" altLang="en-US" sz="2000" b="1">
                <a:solidFill>
                  <a:srgbClr val="333333"/>
                </a:solidFill>
              </a:rPr>
              <a:t>Závěr</a:t>
            </a:r>
            <a:endParaRPr lang="cs-CZ" altLang="en-US" sz="2000">
              <a:solidFill>
                <a:srgbClr val="333333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 smtClean="0">
                <a:solidFill>
                  <a:srgbClr val="333333"/>
                </a:solidFill>
              </a:rPr>
              <a:t>Vytyčení nových výzev pro kinantropologii</a:t>
            </a:r>
            <a:endParaRPr lang="en-US" altLang="en-US" smtClean="0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8C9AD2A-6BA3-4073-A90E-29E1C85A4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7300" y="1492250"/>
            <a:ext cx="7602538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cs-CZ" altLang="en-US" sz="2400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 err="1">
                <a:solidFill>
                  <a:srgbClr val="333333"/>
                </a:solidFill>
              </a:rPr>
              <a:t>Sportifikace</a:t>
            </a:r>
            <a:endParaRPr lang="cs-CZ" altLang="en-US" sz="2100" b="1" dirty="0">
              <a:solidFill>
                <a:srgbClr val="333333"/>
              </a:solidFill>
            </a:endParaRPr>
          </a:p>
          <a:p>
            <a:pPr eaLnBrk="1" hangingPunct="1"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 err="1">
                <a:solidFill>
                  <a:srgbClr val="333333"/>
                </a:solidFill>
              </a:rPr>
              <a:t>Technologizace</a:t>
            </a: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>
                <a:solidFill>
                  <a:srgbClr val="333333"/>
                </a:solidFill>
              </a:rPr>
              <a:t>Hypokineze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dirty="0">
                <a:solidFill>
                  <a:srgbClr val="333333"/>
                </a:solidFill>
              </a:rPr>
              <a:t/>
            </a:r>
            <a:br>
              <a:rPr lang="cs-CZ" altLang="en-US" dirty="0">
                <a:solidFill>
                  <a:srgbClr val="333333"/>
                </a:solidFill>
              </a:rPr>
            </a:br>
            <a:endParaRPr lang="en-US" altLang="en-US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14C33E31-DC59-4BCB-BFDE-F3EDA7A6E026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3077006-97C8-4301-8935-160BB5D35EB9}"/>
              </a:ext>
            </a:extLst>
          </p:cNvPr>
          <p:cNvSpPr/>
          <p:nvPr/>
        </p:nvSpPr>
        <p:spPr>
          <a:xfrm rot="8713203">
            <a:off x="2635250" y="3881438"/>
            <a:ext cx="3443288" cy="434975"/>
          </a:xfrm>
          <a:prstGeom prst="rightArrow">
            <a:avLst/>
          </a:prstGeom>
          <a:solidFill>
            <a:schemeClr val="accent3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6B296F53-5379-4543-B3F2-A4D866654F42}"/>
              </a:ext>
            </a:extLst>
          </p:cNvPr>
          <p:cNvSpPr/>
          <p:nvPr/>
        </p:nvSpPr>
        <p:spPr>
          <a:xfrm>
            <a:off x="5058419" y="2210446"/>
            <a:ext cx="3456384" cy="2275334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kinantropologie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4B04B9B-3E91-43EA-A37F-CF243E3C7124}"/>
              </a:ext>
            </a:extLst>
          </p:cNvPr>
          <p:cNvSpPr/>
          <p:nvPr/>
        </p:nvSpPr>
        <p:spPr>
          <a:xfrm rot="849732" flipV="1">
            <a:off x="2979738" y="2387600"/>
            <a:ext cx="2614612" cy="352425"/>
          </a:xfrm>
          <a:prstGeom prst="rightArrow">
            <a:avLst/>
          </a:prstGeom>
          <a:solidFill>
            <a:schemeClr val="accent3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5337FD0C-5DD2-46F4-901C-BB6A24D0438E}"/>
              </a:ext>
            </a:extLst>
          </p:cNvPr>
          <p:cNvSpPr/>
          <p:nvPr/>
        </p:nvSpPr>
        <p:spPr>
          <a:xfrm>
            <a:off x="1116013" y="3175000"/>
            <a:ext cx="2533650" cy="101282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Šipka: obousměrná svislá 5">
            <a:extLst>
              <a:ext uri="{FF2B5EF4-FFF2-40B4-BE49-F238E27FC236}">
                <a16:creationId xmlns:a16="http://schemas.microsoft.com/office/drawing/2014/main" id="{8135B9FE-CF57-4970-882B-2661073F792C}"/>
              </a:ext>
            </a:extLst>
          </p:cNvPr>
          <p:cNvSpPr/>
          <p:nvPr/>
        </p:nvSpPr>
        <p:spPr>
          <a:xfrm>
            <a:off x="2051050" y="2298700"/>
            <a:ext cx="360363" cy="755650"/>
          </a:xfrm>
          <a:prstGeom prst="upDownArrow">
            <a:avLst/>
          </a:prstGeom>
          <a:solidFill>
            <a:srgbClr val="FF0000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Šipka: obousměrná svislá 9">
            <a:extLst>
              <a:ext uri="{FF2B5EF4-FFF2-40B4-BE49-F238E27FC236}">
                <a16:creationId xmlns:a16="http://schemas.microsoft.com/office/drawing/2014/main" id="{B5FDA40A-9521-4ED7-877B-30C379230FD8}"/>
              </a:ext>
            </a:extLst>
          </p:cNvPr>
          <p:cNvSpPr/>
          <p:nvPr/>
        </p:nvSpPr>
        <p:spPr>
          <a:xfrm>
            <a:off x="2054225" y="4286250"/>
            <a:ext cx="360363" cy="738188"/>
          </a:xfrm>
          <a:prstGeom prst="upDownArrow">
            <a:avLst/>
          </a:prstGeom>
          <a:solidFill>
            <a:srgbClr val="FF0000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Šipka: doleva a nahoru 14">
            <a:extLst>
              <a:ext uri="{FF2B5EF4-FFF2-40B4-BE49-F238E27FC236}">
                <a16:creationId xmlns:a16="http://schemas.microsoft.com/office/drawing/2014/main" id="{0823BC8D-8706-4021-BC7B-008609078478}"/>
              </a:ext>
            </a:extLst>
          </p:cNvPr>
          <p:cNvSpPr/>
          <p:nvPr/>
        </p:nvSpPr>
        <p:spPr>
          <a:xfrm rot="9659032">
            <a:off x="354013" y="1968500"/>
            <a:ext cx="1271587" cy="3049588"/>
          </a:xfrm>
          <a:prstGeom prst="leftUpArrow">
            <a:avLst>
              <a:gd name="adj1" fmla="val 15035"/>
              <a:gd name="adj2" fmla="val 26598"/>
              <a:gd name="adj3" fmla="val 26357"/>
            </a:avLst>
          </a:prstGeom>
          <a:solidFill>
            <a:schemeClr val="accent3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  <p:bldP spid="4" grpId="0" animBg="1"/>
      <p:bldP spid="7" grpId="0" animBg="1"/>
      <p:bldP spid="5" grpId="0" animBg="1"/>
      <p:bldP spid="6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 smtClean="0">
                <a:solidFill>
                  <a:srgbClr val="333333"/>
                </a:solidFill>
              </a:rPr>
              <a:t>Vytyčení nových výzev pro kinantropologii</a:t>
            </a:r>
            <a:endParaRPr lang="en-US" altLang="en-US" smtClean="0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EEAABDB-5F32-43D4-811D-8AA960ED8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8104187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cs-CZ" altLang="en-US" sz="2400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 err="1">
                <a:solidFill>
                  <a:srgbClr val="333333"/>
                </a:solidFill>
              </a:rPr>
              <a:t>Sportifikace</a:t>
            </a:r>
            <a:r>
              <a:rPr lang="cs-CZ" altLang="en-US" sz="2100" b="1" dirty="0">
                <a:solidFill>
                  <a:srgbClr val="333333"/>
                </a:solidFill>
              </a:rPr>
              <a:t> </a:t>
            </a:r>
          </a:p>
          <a:p>
            <a:pPr eaLnBrk="1" hangingPunct="1"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 err="1">
                <a:solidFill>
                  <a:srgbClr val="333333"/>
                </a:solidFill>
              </a:rPr>
              <a:t>Technologizace</a:t>
            </a: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>
                <a:solidFill>
                  <a:srgbClr val="333333"/>
                </a:solidFill>
              </a:rPr>
              <a:t>Hypokineze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dirty="0">
                <a:solidFill>
                  <a:srgbClr val="333333"/>
                </a:solidFill>
              </a:rPr>
              <a:t/>
            </a:r>
            <a:br>
              <a:rPr lang="cs-CZ" altLang="en-US" dirty="0">
                <a:solidFill>
                  <a:srgbClr val="333333"/>
                </a:solidFill>
              </a:rPr>
            </a:br>
            <a:endParaRPr lang="en-US" altLang="en-US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FE96AC31-0DFB-4CEC-829D-61F36170259B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AC6C8C6C-0858-4A07-8C90-F7CF448B01B8}"/>
              </a:ext>
            </a:extLst>
          </p:cNvPr>
          <p:cNvSpPr/>
          <p:nvPr/>
        </p:nvSpPr>
        <p:spPr>
          <a:xfrm>
            <a:off x="3347864" y="1888187"/>
            <a:ext cx="3240360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ambivalentní projevy a společenské důsledky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68C63615-5FD9-4025-887E-F3EAFD905715}"/>
              </a:ext>
            </a:extLst>
          </p:cNvPr>
          <p:cNvSpPr/>
          <p:nvPr/>
        </p:nvSpPr>
        <p:spPr>
          <a:xfrm>
            <a:off x="3347864" y="3389835"/>
            <a:ext cx="3240360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ambivalentní projevy a společenské důsledky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71111D61-64FC-4FD2-9BC1-4B05CFE3C7BB}"/>
              </a:ext>
            </a:extLst>
          </p:cNvPr>
          <p:cNvSpPr/>
          <p:nvPr/>
        </p:nvSpPr>
        <p:spPr>
          <a:xfrm>
            <a:off x="3347864" y="5085184"/>
            <a:ext cx="3240360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negativní projevy a společenské důsledky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9A0891EA-2D8F-4E31-9DF2-99B329A1E769}"/>
              </a:ext>
            </a:extLst>
          </p:cNvPr>
          <p:cNvSpPr/>
          <p:nvPr/>
        </p:nvSpPr>
        <p:spPr>
          <a:xfrm>
            <a:off x="6732240" y="1888187"/>
            <a:ext cx="1584176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klady</a:t>
            </a:r>
          </a:p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zápory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28DBBBF8-DBBD-4F37-AEC8-BB508C913CB6}"/>
              </a:ext>
            </a:extLst>
          </p:cNvPr>
          <p:cNvSpPr/>
          <p:nvPr/>
        </p:nvSpPr>
        <p:spPr>
          <a:xfrm>
            <a:off x="6732240" y="3373403"/>
            <a:ext cx="1584176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klady</a:t>
            </a:r>
          </a:p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zápory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 smtClean="0">
                <a:solidFill>
                  <a:srgbClr val="333333"/>
                </a:solidFill>
              </a:rPr>
              <a:t>Vytyčení nových výzev pro kinantropologii</a:t>
            </a:r>
            <a:endParaRPr lang="en-US" altLang="en-US" smtClean="0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63BC2E3-80C2-49B2-947D-B9398CA0F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8104187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2100" b="1">
                <a:solidFill>
                  <a:srgbClr val="333333"/>
                </a:solidFill>
              </a:rPr>
              <a:t>Sportifikace 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Průnik určitých přístupů a nastavení z prostředí sportu do běžného života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„Přebírání kulturních vzorů a symbolů ze sportovního života do širších významových souvislostí, do dalších kulturních okruhů“ (Jirásek, 2005, 66)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Téma dosud nepříliš frekventované (Jirásek &amp; Kohe, 2015; Hurych, 2015a, 2015b).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Výkonová společnost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600"/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Pozitiva: </a:t>
            </a:r>
          </a:p>
          <a:p>
            <a:pPr marL="0" indent="0" eaLnBrk="1" hangingPunct="1">
              <a:defRPr/>
            </a:pPr>
            <a:r>
              <a:rPr lang="cs-CZ" altLang="en-US" sz="1600"/>
              <a:t>„sportovní“ přístup (respekt k soupeřům, umění prohrávat), dodržování transparentních pravidel, respekt k rozhodčím, </a:t>
            </a:r>
            <a:r>
              <a:rPr lang="cs-CZ" altLang="en-US" sz="1600" b="1"/>
              <a:t>princip fair play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Negativa:</a:t>
            </a:r>
          </a:p>
          <a:p>
            <a:pPr marL="0" indent="0" eaLnBrk="1" hangingPunct="1">
              <a:defRPr/>
            </a:pPr>
            <a:r>
              <a:rPr lang="cs-CZ" altLang="en-US" sz="1600"/>
              <a:t>přílišná soutěživost (důraz na výsledek), snaha o dosažení vždy porovnatelných výsledků (kvantifikace), nadměrná rivalizace (Lipiec, 1999)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>
                <a:solidFill>
                  <a:srgbClr val="333333"/>
                </a:solidFill>
              </a:rPr>
              <a:t>Hypokineze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>
                <a:solidFill>
                  <a:srgbClr val="333333"/>
                </a:solidFill>
              </a:rPr>
              <a:t/>
            </a:r>
            <a:br>
              <a:rPr lang="cs-CZ" altLang="en-US">
                <a:solidFill>
                  <a:srgbClr val="333333"/>
                </a:solidFill>
              </a:rPr>
            </a:br>
            <a:endParaRPr lang="en-US" altLang="en-US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F5F242E4-B7D8-461F-B2E7-653F3A5A7276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 smtClean="0">
                <a:solidFill>
                  <a:srgbClr val="333333"/>
                </a:solidFill>
              </a:rPr>
              <a:t>Vytyčení nových výzev pro kinantropologii</a:t>
            </a:r>
            <a:endParaRPr lang="en-US" altLang="en-US" smtClean="0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F4A6C56-6BA5-480E-8265-EEA4BF32C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492250"/>
            <a:ext cx="8104187" cy="46624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2100" b="1">
                <a:solidFill>
                  <a:srgbClr val="333333"/>
                </a:solidFill>
              </a:rPr>
              <a:t>Technologizace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Zavádění nových technologických prvků do běžného života společnosti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Změněná hodnota informace (kvalitativní posun) - IT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Pozitiva: </a:t>
            </a:r>
          </a:p>
          <a:p>
            <a:pPr marL="0" indent="0" eaLnBrk="1" hangingPunct="1">
              <a:defRPr/>
            </a:pPr>
            <a:r>
              <a:rPr lang="cs-CZ" altLang="en-US" sz="1600"/>
              <a:t>technický pokrok, vynálezy, usnadnění života atd. – evidentní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/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Negativa: </a:t>
            </a:r>
          </a:p>
          <a:p>
            <a:pPr marL="0" indent="0" eaLnBrk="1" hangingPunct="1">
              <a:defRPr/>
            </a:pPr>
            <a:r>
              <a:rPr lang="cs-CZ" altLang="en-US" sz="1600"/>
              <a:t>ztráta vnitřního smyslu a obsahu na úkor formy</a:t>
            </a:r>
          </a:p>
          <a:p>
            <a:pPr marL="0" indent="0" eaLnBrk="1" hangingPunct="1">
              <a:defRPr/>
            </a:pPr>
            <a:r>
              <a:rPr lang="cs-CZ" altLang="en-US" sz="1600"/>
              <a:t>zvyšující se závislost na moderních technologiích (internet, mobilní telefon, GPS)</a:t>
            </a:r>
          </a:p>
          <a:p>
            <a:pPr marL="0" indent="0" eaLnBrk="1" hangingPunct="1">
              <a:defRPr/>
            </a:pPr>
            <a:r>
              <a:rPr lang="cs-CZ" altLang="en-US" sz="1600"/>
              <a:t>stupňující se časová náročnost sledování nových procesů</a:t>
            </a:r>
          </a:p>
          <a:p>
            <a:pPr marL="0" indent="0" eaLnBrk="1" hangingPunct="1">
              <a:defRPr/>
            </a:pPr>
            <a:r>
              <a:rPr lang="cs-CZ" altLang="en-US" sz="1600"/>
              <a:t>nová nebezpečí vyskytující se v kyberprostoru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(M. Heidegger, K. Lorenz, E. Fromm)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600"/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en-US" sz="1600"/>
              <a:t>Pro kinantropologii – instrumentalizace pohybu, robotizace pohybového výkonu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>
                <a:solidFill>
                  <a:srgbClr val="333333"/>
                </a:solidFill>
              </a:rPr>
              <a:t/>
            </a:r>
            <a:br>
              <a:rPr lang="cs-CZ" altLang="en-US">
                <a:solidFill>
                  <a:srgbClr val="333333"/>
                </a:solidFill>
              </a:rPr>
            </a:br>
            <a:endParaRPr lang="en-US" altLang="en-US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3AD64D90-4162-47D2-9D4F-629F8379D8F3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 smtClean="0">
                <a:solidFill>
                  <a:srgbClr val="333333"/>
                </a:solidFill>
              </a:rPr>
              <a:t>Vytyčení nových výzev pro kinantropologii</a:t>
            </a:r>
            <a:endParaRPr lang="en-US" altLang="en-US" smtClean="0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B8F7E25-CE86-484B-867D-5E9B78FBF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492250"/>
            <a:ext cx="8104187" cy="46624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>
                <a:solidFill>
                  <a:srgbClr val="333333"/>
                </a:solidFill>
              </a:rPr>
              <a:t>Hypokineze (pohybová inaktivita)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dirty="0"/>
              <a:t>Nedostatek pohybu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Biologické aspekty lidského života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dirty="0"/>
              <a:t>Sedavý způsob života (Sekot, 2015)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Pozitiva: </a:t>
            </a:r>
          </a:p>
          <a:p>
            <a:pPr eaLnBrk="1" hangingPunct="1">
              <a:defRPr/>
            </a:pPr>
            <a:r>
              <a:rPr lang="cs-CZ" altLang="en-US" sz="1600" dirty="0"/>
              <a:t>Zdánlivá pozitiva (iluzivní charakter – usnadnění života ?!) 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dirty="0"/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Negativa: </a:t>
            </a:r>
          </a:p>
          <a:p>
            <a:pPr eaLnBrk="1" hangingPunct="1">
              <a:defRPr/>
            </a:pPr>
            <a:r>
              <a:rPr lang="cs-CZ" altLang="en-US" sz="1600" dirty="0"/>
              <a:t>Zdravotní rizika</a:t>
            </a:r>
          </a:p>
          <a:p>
            <a:pPr eaLnBrk="1" hangingPunct="1">
              <a:defRPr/>
            </a:pPr>
            <a:r>
              <a:rPr lang="cs-CZ" altLang="en-US" sz="1600" dirty="0"/>
              <a:t>Zásadní přestavba systému hodnot a postavení místa pohybu v lidském životě</a:t>
            </a:r>
          </a:p>
          <a:p>
            <a:pPr eaLnBrk="1" hangingPunct="1">
              <a:defRPr/>
            </a:pPr>
            <a:r>
              <a:rPr lang="cs-CZ" altLang="en-US" sz="1600" dirty="0"/>
              <a:t>Ztráta obecné i speciální pohybové výkonnosti</a:t>
            </a:r>
          </a:p>
          <a:p>
            <a:pPr lvl="1" eaLnBrk="1" hangingPunct="1">
              <a:defRPr/>
            </a:pPr>
            <a:r>
              <a:rPr lang="cs-CZ" altLang="en-US" sz="1400" dirty="0"/>
              <a:t>Ztráta odolnosti, obranyschopnosti, přizpůsobivosti a schopnosti přežít v nečekaných situacích</a:t>
            </a:r>
            <a:endParaRPr lang="en-US" altLang="en-US" sz="3200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E69D09B8-EB8D-498B-A90B-BB7970B4E63C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2400" b="1" smtClean="0">
                <a:solidFill>
                  <a:srgbClr val="333333"/>
                </a:solidFill>
              </a:rPr>
              <a:t>Synergie vybraných diskursů</a:t>
            </a:r>
            <a:endParaRPr lang="en-US" altLang="en-US" sz="2400" b="1" smtClean="0">
              <a:solidFill>
                <a:srgbClr val="333333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6B6EA16-8819-41B2-89A6-3C8D9F3ED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1800" dirty="0"/>
              <a:t>Pochopení závažnosti daných témat (v jejich vzájemném propojení)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800" dirty="0"/>
          </a:p>
          <a:p>
            <a:pPr eaLnBrk="1" hangingPunct="1">
              <a:defRPr/>
            </a:pPr>
            <a:r>
              <a:rPr lang="cs-CZ" altLang="en-US" sz="1800" dirty="0"/>
              <a:t>Filosofický vstup</a:t>
            </a:r>
          </a:p>
          <a:p>
            <a:pPr eaLnBrk="1" hangingPunct="1">
              <a:defRPr/>
            </a:pPr>
            <a:endParaRPr lang="cs-CZ" altLang="en-US" sz="500" dirty="0"/>
          </a:p>
          <a:p>
            <a:pPr lvl="1" eaLnBrk="1" hangingPunct="1">
              <a:defRPr/>
            </a:pPr>
            <a:r>
              <a:rPr lang="cs-CZ" altLang="en-US" sz="1400" dirty="0"/>
              <a:t>instrumentalizace</a:t>
            </a:r>
          </a:p>
          <a:p>
            <a:pPr lvl="1" eaLnBrk="1" hangingPunct="1">
              <a:defRPr/>
            </a:pPr>
            <a:r>
              <a:rPr lang="cs-CZ" altLang="en-US" sz="1400" dirty="0"/>
              <a:t>ztráta autenticity</a:t>
            </a:r>
          </a:p>
          <a:p>
            <a:pPr lvl="1" eaLnBrk="1" hangingPunct="1">
              <a:defRPr/>
            </a:pPr>
            <a:r>
              <a:rPr lang="cs-CZ" altLang="en-US" sz="1400" dirty="0"/>
              <a:t>návrat ke konceptu antických ctností (např. </a:t>
            </a:r>
            <a:r>
              <a:rPr lang="cs-CZ" altLang="en-US" sz="1400" dirty="0" err="1"/>
              <a:t>sofrosyné</a:t>
            </a:r>
            <a:r>
              <a:rPr lang="cs-CZ" altLang="en-US" sz="1400" dirty="0"/>
              <a:t> – mimo jiné coby MENS SANA IN CORPORE SANO)  </a:t>
            </a:r>
          </a:p>
          <a:p>
            <a:pPr marL="457200" lvl="1" indent="0" eaLnBrk="1" hangingPunct="1">
              <a:buFontTx/>
              <a:buNone/>
              <a:defRPr/>
            </a:pPr>
            <a:endParaRPr lang="cs-CZ" altLang="en-US" sz="1400" dirty="0"/>
          </a:p>
          <a:p>
            <a:pPr eaLnBrk="1" hangingPunct="1">
              <a:defRPr/>
            </a:pPr>
            <a:r>
              <a:rPr lang="cs-CZ" altLang="en-US" sz="1800" dirty="0"/>
              <a:t>Sociologický vstup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500" dirty="0"/>
          </a:p>
          <a:p>
            <a:pPr lvl="1" eaLnBrk="1" hangingPunct="1">
              <a:defRPr/>
            </a:pPr>
            <a:r>
              <a:rPr lang="cs-CZ" altLang="en-US" sz="1400" dirty="0"/>
              <a:t>zjištění aktuálního stavu pomocí empirických výzkumů</a:t>
            </a:r>
          </a:p>
          <a:p>
            <a:pPr lvl="1" eaLnBrk="1" hangingPunct="1">
              <a:defRPr/>
            </a:pPr>
            <a:r>
              <a:rPr lang="cs-CZ" altLang="en-US" sz="1400" dirty="0"/>
              <a:t>interpretace výsledků</a:t>
            </a:r>
          </a:p>
          <a:p>
            <a:pPr marL="457200" lvl="1" indent="0" eaLnBrk="1" hangingPunct="1">
              <a:buFontTx/>
              <a:buNone/>
              <a:defRPr/>
            </a:pPr>
            <a:endParaRPr lang="cs-CZ" altLang="en-US" sz="1400" dirty="0"/>
          </a:p>
          <a:p>
            <a:pPr eaLnBrk="1" hangingPunct="1">
              <a:defRPr/>
            </a:pPr>
            <a:r>
              <a:rPr lang="cs-CZ" altLang="en-US" sz="1800" dirty="0"/>
              <a:t>Psychologický vstup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500" dirty="0"/>
          </a:p>
          <a:p>
            <a:pPr lvl="1" eaLnBrk="1" hangingPunct="1">
              <a:defRPr/>
            </a:pPr>
            <a:r>
              <a:rPr lang="cs-CZ" altLang="en-US" sz="1400" dirty="0"/>
              <a:t>zkoumání vnitřních motivů, </a:t>
            </a:r>
          </a:p>
          <a:p>
            <a:pPr lvl="1" eaLnBrk="1" hangingPunct="1">
              <a:defRPr/>
            </a:pPr>
            <a:r>
              <a:rPr lang="cs-CZ" altLang="en-US" sz="1400" dirty="0"/>
              <a:t>hledání příčin individuální (obecné) akceptace některých negativních prvků (např. gamblerství) – na základě psychologických studií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endParaRPr lang="en-US" altLang="en-US" sz="1800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B7D607A6-D53B-40C2-9D49-D6ED338FB838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acabb32b-61e6-4e62-93c4-bbe598590ef1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6977</TotalTime>
  <Words>940</Words>
  <Application>Microsoft Office PowerPoint</Application>
  <PresentationFormat>Předvádění na obrazovce (4:3)</PresentationFormat>
  <Paragraphs>160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Diseño predeterminado</vt:lpstr>
      <vt:lpstr>Aplikované psychosociální vědy 4</vt:lpstr>
      <vt:lpstr>Výzvy pro současnou kinantropologii v sociologickém, psychologickém a filosofickém diskursu</vt:lpstr>
      <vt:lpstr>Struktura přednášky</vt:lpstr>
      <vt:lpstr>Vytyčení nových výzev pro kinantropologii</vt:lpstr>
      <vt:lpstr>Vytyčení nových výzev pro kinantropologii</vt:lpstr>
      <vt:lpstr>Vytyčení nových výzev pro kinantropologii</vt:lpstr>
      <vt:lpstr>Vytyčení nových výzev pro kinantropologii</vt:lpstr>
      <vt:lpstr>Vytyčení nových výzev pro kinantropologii</vt:lpstr>
      <vt:lpstr>Synergie vybraných diskursů</vt:lpstr>
      <vt:lpstr>Závěr</vt:lpstr>
      <vt:lpstr>Literatura</vt:lpstr>
      <vt:lpstr>Děkuji za vaši laskavou pozornost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Emanuel Hurych</cp:lastModifiedBy>
  <cp:revision>816</cp:revision>
  <dcterms:created xsi:type="dcterms:W3CDTF">2010-05-23T14:28:12Z</dcterms:created>
  <dcterms:modified xsi:type="dcterms:W3CDTF">2019-04-01T10:35:56Z</dcterms:modified>
</cp:coreProperties>
</file>