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7" r:id="rId5"/>
    <p:sldId id="258" r:id="rId6"/>
    <p:sldId id="260" r:id="rId7"/>
    <p:sldId id="266" r:id="rId8"/>
    <p:sldId id="263" r:id="rId9"/>
    <p:sldId id="262" r:id="rId10"/>
    <p:sldId id="261" r:id="rId11"/>
    <p:sldId id="264" r:id="rId12"/>
    <p:sldId id="265" r:id="rId13"/>
  </p:sldIdLst>
  <p:sldSz cx="12192000" cy="6858000"/>
  <p:notesSz cx="6858000" cy="9144000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743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60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48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52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89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9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96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0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4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2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39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21CCC-C975-495C-B3BE-A2A09C46299F}" type="datetimeFigureOut">
              <a:rPr lang="cs-CZ" smtClean="0"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7572B-4005-4E11-975E-14E6CEBFA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66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906838"/>
          </a:xfrm>
        </p:spPr>
        <p:txBody>
          <a:bodyPr/>
          <a:lstStyle/>
          <a:p>
            <a:r>
              <a:rPr lang="cs-CZ" dirty="0"/>
              <a:t>Aplikované psychosociální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 vědy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051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1920"/>
            <a:ext cx="10764520" cy="478504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Termín pozitivismus v nejširším slova smyslu označuje každou filozofickou nebo vědeckou teorii dovolávající se čistého a prostého poznávání empirických faktů nebo takovou, která se opírá o jistoty experimentálního typu.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Pozorování empirických faktů musí být vedeno teorií, jinak je slepé a bez užitku. </a:t>
            </a:r>
            <a:r>
              <a:rPr lang="cs-CZ" sz="2400" i="1" dirty="0"/>
              <a:t>(I. Kant: „Myšlenky bez obsahu jsou prázdné, smyslový názor bez pojmů je slepý.“)</a:t>
            </a:r>
          </a:p>
          <a:p>
            <a:pPr lvl="0"/>
            <a:endParaRPr lang="cs-CZ" sz="2400" i="1" dirty="0"/>
          </a:p>
          <a:p>
            <a:pPr lvl="0"/>
            <a:r>
              <a:rPr lang="cs-CZ" dirty="0"/>
              <a:t>Pomocí zkoumání empirických faktů lze dospět k formulování obecných sociologických zákonů jakožto neměnných a opakujících se vztahů posloupnosti a podobnosti mezi jevy.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Cílem pozitivistické sociologie je rozvinout v kontaktu se zkoumanou realitou abstraktní teoretické principy, jimiž se bude každé další pozorování řídit a zároveň je bude zpětně testovat a modifikovat.</a:t>
            </a:r>
          </a:p>
          <a:p>
            <a:pPr lvl="0"/>
            <a:endParaRPr lang="cs-CZ" dirty="0"/>
          </a:p>
          <a:p>
            <a:pPr lvl="1"/>
            <a:r>
              <a:rPr lang="cs-CZ" i="1" dirty="0" err="1"/>
              <a:t>pono</a:t>
            </a:r>
            <a:r>
              <a:rPr lang="cs-CZ" i="1" dirty="0"/>
              <a:t>, -</a:t>
            </a:r>
            <a:r>
              <a:rPr lang="cs-CZ" i="1" dirty="0" err="1"/>
              <a:t>ere</a:t>
            </a:r>
            <a:r>
              <a:rPr lang="cs-CZ" i="1" dirty="0"/>
              <a:t>, </a:t>
            </a:r>
            <a:r>
              <a:rPr lang="cs-CZ" i="1" dirty="0" err="1"/>
              <a:t>posui</a:t>
            </a:r>
            <a:r>
              <a:rPr lang="cs-CZ" i="1" dirty="0"/>
              <a:t>, </a:t>
            </a:r>
            <a:r>
              <a:rPr lang="cs-CZ" i="1" dirty="0" err="1"/>
              <a:t>positum</a:t>
            </a:r>
            <a:r>
              <a:rPr lang="cs-CZ" i="1" dirty="0"/>
              <a:t> </a:t>
            </a:r>
            <a:r>
              <a:rPr lang="cs-CZ" dirty="0"/>
              <a:t>= klást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346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Zákon tří stádií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720" y="1463040"/>
            <a:ext cx="10673080" cy="520192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/>
              <a:t>těmito stadii (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Comta</a:t>
            </a:r>
            <a:r>
              <a:rPr lang="cs-CZ" dirty="0"/>
              <a:t>) procházejí lidské myšlení (rozum), ontogeneze jednotlivce, všechny obory lidského vědění a dějiny lidstva:</a:t>
            </a:r>
          </a:p>
          <a:p>
            <a:pPr lvl="0"/>
            <a:r>
              <a:rPr lang="cs-CZ" b="1" dirty="0"/>
              <a:t>1) Teologické stadium</a:t>
            </a:r>
            <a:r>
              <a:rPr lang="cs-CZ" dirty="0"/>
              <a:t>: lidská mysl usiluje o absolutní vědění, o odhalení neměnné povahy bytí. Protože však takové otázky člověk nedokáže zodpovědět skrze empirické poznání, věří se v této fázi, že všechny jevy jsou produkovány díky jednání </a:t>
            </a:r>
            <a:r>
              <a:rPr lang="cs-CZ" dirty="0" err="1"/>
              <a:t>nadřpirozených</a:t>
            </a:r>
            <a:r>
              <a:rPr lang="cs-CZ" dirty="0"/>
              <a:t> bytostí. Cílem společnosti je neustálý výboj a vztah v ní mají podobu vojenských vazeb. Základní institucí je otroctví. Duchovními vůdci jsou kněží, světskými vojevůdci. Nejvýraznější jednotkou je rodina. Základem integrace jsou kontakty mezi </a:t>
            </a:r>
            <a:r>
              <a:rPr lang="cs-CZ" dirty="0" err="1"/>
              <a:t>skupiniami</a:t>
            </a:r>
            <a:r>
              <a:rPr lang="cs-CZ" dirty="0"/>
              <a:t> a duch náboženství.</a:t>
            </a:r>
          </a:p>
          <a:p>
            <a:pPr lvl="0"/>
            <a:r>
              <a:rPr lang="cs-CZ" b="1" dirty="0"/>
              <a:t>2) Metafyzické stadium:</a:t>
            </a:r>
            <a:r>
              <a:rPr lang="cs-CZ" dirty="0"/>
              <a:t> </a:t>
            </a:r>
            <a:r>
              <a:rPr lang="cs-CZ" dirty="0" err="1"/>
              <a:t>člově</a:t>
            </a:r>
            <a:r>
              <a:rPr lang="cs-CZ" dirty="0"/>
              <a:t> předpokládá existenci abstraktních sil schopných produkovat veškeré jevy, s nimiž přichází do kontaktu. Příčiny dění však už nejsou spatřovány vně věcí, ale přímo v nich. Namísto boha tak nastupuje pojem přírody. Stále převládá představivost nad pozorováním. Duchovními vůdci jsou kněží a filozofové, </a:t>
            </a:r>
            <a:r>
              <a:rPr lang="cs-CZ" dirty="0" err="1"/>
              <a:t>světkoumoc</a:t>
            </a:r>
            <a:r>
              <a:rPr lang="cs-CZ" dirty="0"/>
              <a:t> zastupují </a:t>
            </a:r>
            <a:r>
              <a:rPr lang="cs-CZ" dirty="0" err="1"/>
              <a:t>právnící</a:t>
            </a:r>
            <a:r>
              <a:rPr lang="cs-CZ" dirty="0"/>
              <a:t>. Základní sociální jednotkou je stát – kontrola z jeho strany pomocí práva a armády je základem integrace.</a:t>
            </a:r>
          </a:p>
          <a:p>
            <a:pPr lvl="0"/>
            <a:r>
              <a:rPr lang="cs-CZ" b="1" dirty="0"/>
              <a:t>3) Pozitivní stadium:</a:t>
            </a:r>
            <a:r>
              <a:rPr lang="cs-CZ" dirty="0"/>
              <a:t> mysl vzdala marné hledání absolutních počátků a konečných určení univerza a věnuje se studiu zákonů, tj. neměnných vztahů posloupnosti a podobnosti mezi jevy. Člověk se zde zříká nároků na absolutní vědění a spokojuje se s postupným, nikdy nekončícím přibližováním pravdě. Vědění je založeno na pozorováním přísně vědeckou metodou. Duchovními vůdci jsou vědci, nejvýraznější sociální jednotkou pak průmysl s průmyslníky jako světskými vůdci. Základem aktivit se stává výroba a osou sociální integrace vzájemná závislost.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468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Hierarchie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Čím výše stojí určitá disciplína v hierarchii věd, tím je její předmět bádání specifičtější, komplexnější a méně přístupný exaktnímu měření a predikci.</a:t>
            </a:r>
          </a:p>
          <a:p>
            <a:pPr lvl="0"/>
            <a:r>
              <a:rPr lang="cs-CZ" dirty="0"/>
              <a:t>Vědění jednotlivých disciplín dosahuje pozitivního stadia tím dříve, čím je obecnější, jednodušší a nezávislejší na ostatních vědách.</a:t>
            </a:r>
          </a:p>
          <a:p>
            <a:pPr lvl="0"/>
            <a:r>
              <a:rPr lang="cs-CZ" dirty="0"/>
              <a:t>Každá věda v hierarchii se vynořuje v závislosti na dřívějším vývoji svých předchůdců, vždy podle zákona rostoucí komplexnosti a klesající obecnosti dosaženého poznání.</a:t>
            </a:r>
          </a:p>
          <a:p>
            <a:pPr lvl="1"/>
            <a:r>
              <a:rPr lang="cs-CZ" dirty="0"/>
              <a:t>Sociologie, biologie, chemie, fyzika, astronomie, matematika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48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Organizace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1/0</a:t>
            </a:r>
          </a:p>
          <a:p>
            <a:r>
              <a:rPr lang="cs-CZ" dirty="0"/>
              <a:t>Zkouška</a:t>
            </a:r>
          </a:p>
          <a:p>
            <a:r>
              <a:rPr lang="cs-CZ" dirty="0"/>
              <a:t>Po 19:00-19:50</a:t>
            </a:r>
          </a:p>
          <a:p>
            <a:r>
              <a:rPr lang="cs-CZ" dirty="0"/>
              <a:t>A111/311</a:t>
            </a:r>
          </a:p>
          <a:p>
            <a:r>
              <a:rPr lang="cs-CZ" dirty="0"/>
              <a:t>Zdroje:</a:t>
            </a:r>
          </a:p>
          <a:p>
            <a:pPr lvl="1"/>
            <a:r>
              <a:rPr lang="cs-CZ" dirty="0"/>
              <a:t>Literatura</a:t>
            </a:r>
          </a:p>
          <a:p>
            <a:pPr lvl="1"/>
            <a:r>
              <a:rPr lang="cs-CZ" dirty="0"/>
              <a:t>Prezentace</a:t>
            </a:r>
          </a:p>
          <a:p>
            <a:pPr lvl="2"/>
            <a:r>
              <a:rPr lang="cs-CZ" dirty="0"/>
              <a:t>Základní podoba</a:t>
            </a:r>
          </a:p>
          <a:p>
            <a:pPr lvl="2"/>
            <a:r>
              <a:rPr lang="cs-CZ" dirty="0"/>
              <a:t>Rozšířené</a:t>
            </a:r>
          </a:p>
          <a:p>
            <a:r>
              <a:rPr lang="cs-CZ" dirty="0"/>
              <a:t>Nutnost sledovat aktuální situaci (zájemci o hodnocení A)</a:t>
            </a:r>
          </a:p>
          <a:p>
            <a:r>
              <a:rPr lang="cs-CZ" dirty="0"/>
              <a:t>Bonusy za účast (evidence pouze pro pozitivní motivaci)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527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600200"/>
            <a:ext cx="10582275" cy="4892675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Úvod – zaměření předmětu, cíle, struktura</a:t>
            </a:r>
          </a:p>
          <a:p>
            <a:r>
              <a:rPr lang="cs-CZ" dirty="0"/>
              <a:t>Základní sociologické poznatky, filosofická východiska, vztah mezi sociologií a psychologií</a:t>
            </a:r>
          </a:p>
          <a:p>
            <a:r>
              <a:rPr lang="cs-CZ" dirty="0"/>
              <a:t>Začlenění sportovce do společnosti – sociologické a psychologické aspekty</a:t>
            </a:r>
          </a:p>
          <a:p>
            <a:pPr lvl="0"/>
            <a:r>
              <a:rPr lang="cs-CZ" dirty="0"/>
              <a:t>Aspekty současné společnosti: postmodernismus, </a:t>
            </a:r>
            <a:r>
              <a:rPr lang="cs-CZ" dirty="0" err="1"/>
              <a:t>sportifikace</a:t>
            </a:r>
            <a:r>
              <a:rPr lang="cs-CZ" dirty="0"/>
              <a:t>, </a:t>
            </a:r>
            <a:r>
              <a:rPr lang="cs-CZ" dirty="0" err="1"/>
              <a:t>technologizace</a:t>
            </a:r>
            <a:endParaRPr lang="cs-CZ" dirty="0"/>
          </a:p>
          <a:p>
            <a:pPr lvl="0"/>
            <a:r>
              <a:rPr lang="cs-CZ" dirty="0"/>
              <a:t>Komunikace ve sportu: verbální a nonverbální prostředky</a:t>
            </a:r>
          </a:p>
          <a:p>
            <a:pPr lvl="0"/>
            <a:r>
              <a:rPr lang="cs-CZ" dirty="0"/>
              <a:t>Kultura ve sportovním prostředí: aspekty masovosti, prahy zmasovění a možnosti řešení problémů vzniklých mainstreamovými tlaky</a:t>
            </a:r>
          </a:p>
          <a:p>
            <a:pPr lvl="0"/>
            <a:r>
              <a:rPr lang="cs-CZ" dirty="0"/>
              <a:t>Základy verbální a nonverbální komunikace</a:t>
            </a:r>
          </a:p>
          <a:p>
            <a:r>
              <a:rPr lang="cs-CZ" dirty="0"/>
              <a:t>Analýza psychických stavů osobnosti sportovce, autodiagnostika aktuálních psychických stavů</a:t>
            </a:r>
          </a:p>
          <a:p>
            <a:pPr lvl="0"/>
            <a:r>
              <a:rPr lang="cs-CZ" dirty="0"/>
              <a:t>Diagnostika skupinových vztahů – sociální dimenze</a:t>
            </a:r>
          </a:p>
          <a:p>
            <a:r>
              <a:rPr lang="cs-CZ" dirty="0"/>
              <a:t>Předstartovní, startovní a soutěžní stavy, psychologická selhání</a:t>
            </a:r>
          </a:p>
          <a:p>
            <a:pPr lvl="0"/>
            <a:r>
              <a:rPr lang="cs-CZ" dirty="0"/>
              <a:t>Zdraví a jeho dimenze</a:t>
            </a:r>
          </a:p>
          <a:p>
            <a:r>
              <a:rPr lang="cs-CZ" dirty="0"/>
              <a:t>Duševní zdraví rozhodčího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51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74357"/>
            <a:ext cx="10515600" cy="1301578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Zkouška: </a:t>
            </a:r>
            <a:r>
              <a:rPr lang="cs-CZ" dirty="0"/>
              <a:t>písemný test, ústní pohovor.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</a:t>
            </a:r>
            <a:endParaRPr lang="cs-CZ" dirty="0"/>
          </a:p>
          <a:p>
            <a:r>
              <a:rPr lang="cs-CZ" dirty="0" smtClean="0"/>
              <a:t>Organizace</a:t>
            </a:r>
            <a:r>
              <a:rPr lang="cs-CZ" dirty="0"/>
              <a:t>. Bezprostředně po absolvování testu proběhne debata ve skupině o testových otázkách, jejich kontextu a správných odpovědích. Dále budou následovat krátké individuální výstupní pohovory.  </a:t>
            </a:r>
          </a:p>
          <a:p>
            <a:r>
              <a:rPr lang="cs-CZ" dirty="0"/>
              <a:t>Test se skládá z </a:t>
            </a:r>
            <a:r>
              <a:rPr lang="cs-CZ" dirty="0" smtClean="0"/>
              <a:t>20 </a:t>
            </a:r>
            <a:r>
              <a:rPr lang="cs-CZ" dirty="0"/>
              <a:t>otázek. Je rozdělen do 2 částí. Část A obsahuje </a:t>
            </a:r>
            <a:r>
              <a:rPr lang="cs-CZ" dirty="0" smtClean="0"/>
              <a:t>14 </a:t>
            </a:r>
            <a:r>
              <a:rPr lang="cs-CZ" dirty="0"/>
              <a:t>uzavřených otázek (varianty odpovědí = A–D). Část B obsahuje </a:t>
            </a:r>
            <a:r>
              <a:rPr lang="cs-CZ" dirty="0" smtClean="0"/>
              <a:t>6 </a:t>
            </a:r>
            <a:r>
              <a:rPr lang="cs-CZ" dirty="0"/>
              <a:t>otázky otevřené. Pro úspěšné zvládnutí testu je třeba dosáhnout </a:t>
            </a:r>
            <a:r>
              <a:rPr lang="cs-CZ" dirty="0" smtClean="0"/>
              <a:t>75 </a:t>
            </a:r>
            <a:r>
              <a:rPr lang="cs-CZ" dirty="0"/>
              <a:t>% úspěšnosti</a:t>
            </a:r>
            <a:r>
              <a:rPr lang="cs-CZ" dirty="0" smtClean="0"/>
              <a:t>.</a:t>
            </a:r>
          </a:p>
          <a:p>
            <a:r>
              <a:rPr lang="cs-CZ" dirty="0" smtClean="0"/>
              <a:t>Bonus – 0,5 bodu za účast na přednášce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SMÉKAL, Vladimír.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Brno: </a:t>
            </a:r>
            <a:r>
              <a:rPr lang="cs-CZ" dirty="0" err="1"/>
              <a:t>Barrister&amp;Principal</a:t>
            </a:r>
            <a:r>
              <a:rPr lang="cs-CZ" dirty="0"/>
              <a:t>, 2002. 517 s. Studium. ISBN 80-85947-80-3.</a:t>
            </a:r>
          </a:p>
          <a:p>
            <a:r>
              <a:rPr lang="cs-CZ" dirty="0"/>
              <a:t>VANĚK, Miroslav. </a:t>
            </a:r>
            <a:r>
              <a:rPr lang="cs-CZ" i="1" dirty="0"/>
              <a:t>Psychologie sportu</a:t>
            </a:r>
            <a:r>
              <a:rPr lang="cs-CZ" dirty="0"/>
              <a:t>. Vyd. 1. Praha: Státní pedagogické nakladatelství, 1980. 180 s.</a:t>
            </a:r>
          </a:p>
          <a:p>
            <a:r>
              <a:rPr lang="cs-CZ" dirty="0"/>
              <a:t>SEKOT, Aleš. Sport a společnost: Socializační kontext. In </a:t>
            </a:r>
            <a:r>
              <a:rPr lang="cs-CZ" i="1" dirty="0"/>
              <a:t>Společenská úloha sportu</a:t>
            </a:r>
            <a:r>
              <a:rPr lang="cs-CZ" dirty="0"/>
              <a:t>. 1. vyd. Praha: Univerzita Karlova, 2009. s. 36-44, 9 s. ISBN 978-80-86317-72-4.</a:t>
            </a:r>
          </a:p>
          <a:p>
            <a:r>
              <a:rPr lang="cs-CZ" dirty="0"/>
              <a:t>SLEPIČKA, Pavel, Václav HOŠEK a Běla HÁTLOVÁ. </a:t>
            </a:r>
            <a:r>
              <a:rPr lang="cs-CZ" i="1" dirty="0"/>
              <a:t>Psychologie sportu</a:t>
            </a:r>
            <a:r>
              <a:rPr lang="cs-CZ" dirty="0"/>
              <a:t>. Vyd. 1. Praha: Univerzita Karlova v Praze, nakladatelství Karolinum, 2006. 230 s. ISBN 8024612909.</a:t>
            </a:r>
          </a:p>
        </p:txBody>
      </p:sp>
      <p:pic>
        <p:nvPicPr>
          <p:cNvPr id="1025" name="HTMLOption1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DefaultOcx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HTMLOption2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HTMLText1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HTMLOption3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HTMLOption4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HTMLOption5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HTMLText2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HTMLOption6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HTMLOption7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HTMLOption8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HTMLText3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HTMLOption9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HTMLOption10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HTMLOption11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HTMLText4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HTMLOption12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HTMLOption13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HTMLOption14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HTMLText5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HTMLOption15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HTMLOption16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HTMLOption17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2667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HTMLText6"/>
          <p:cNvPicPr preferRelativeResize="0">
            <a:picLocks noChangeArrowheads="1" noChangeShapeType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5613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165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Klíčová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Aplikovaný</a:t>
            </a:r>
          </a:p>
          <a:p>
            <a:pPr lvl="1"/>
            <a:r>
              <a:rPr lang="cs-CZ" sz="3200" dirty="0"/>
              <a:t>Formát předmětu</a:t>
            </a:r>
          </a:p>
          <a:p>
            <a:pPr lvl="1"/>
            <a:endParaRPr lang="cs-CZ" sz="3200" dirty="0"/>
          </a:p>
          <a:p>
            <a:r>
              <a:rPr lang="cs-CZ" sz="3600" dirty="0"/>
              <a:t>Psychosociální</a:t>
            </a:r>
          </a:p>
          <a:p>
            <a:pPr lvl="1"/>
            <a:r>
              <a:rPr lang="cs-CZ" sz="3200" dirty="0" err="1"/>
              <a:t>Prerekvizita</a:t>
            </a:r>
            <a:endParaRPr lang="cs-CZ" sz="3200" dirty="0"/>
          </a:p>
          <a:p>
            <a:pPr lvl="1"/>
            <a:endParaRPr lang="cs-CZ" sz="3200" dirty="0"/>
          </a:p>
          <a:p>
            <a:r>
              <a:rPr lang="cs-CZ" sz="3600" dirty="0"/>
              <a:t>Věda</a:t>
            </a:r>
          </a:p>
          <a:p>
            <a:pPr lvl="1"/>
            <a:r>
              <a:rPr lang="cs-CZ" sz="3200" dirty="0"/>
              <a:t>pozitivismus</a:t>
            </a:r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54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1560" y="2503804"/>
            <a:ext cx="7157720" cy="112458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Auguste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Comte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(1798-1857)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- francouzský matematik, společenský reformátor a originální myslitel, zakladatel pozitivismu a jeden ze zakladatelů sociologie.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924" y="2506662"/>
            <a:ext cx="3007271" cy="435133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9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Historie a osobnosti sociologie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Sociologie se začala formovat až na začátku 19. století. Za otce sociologie je považován francouzský filosof Auguste </a:t>
            </a:r>
            <a:r>
              <a:rPr lang="cs-CZ" dirty="0" err="1"/>
              <a:t>Comte</a:t>
            </a:r>
            <a:r>
              <a:rPr lang="cs-CZ" dirty="0"/>
              <a:t>, který také v roce 1838 poprvé užívá slovo sociologie (z latinského </a:t>
            </a:r>
            <a:r>
              <a:rPr lang="cs-CZ" dirty="0" err="1"/>
              <a:t>socius</a:t>
            </a:r>
            <a:r>
              <a:rPr lang="cs-CZ" dirty="0"/>
              <a:t> = společník nebo </a:t>
            </a:r>
            <a:r>
              <a:rPr lang="cs-CZ" dirty="0" err="1"/>
              <a:t>societas</a:t>
            </a:r>
            <a:r>
              <a:rPr lang="cs-CZ" dirty="0"/>
              <a:t> = společnost a řeckého logos = slovo, výklad). </a:t>
            </a:r>
          </a:p>
          <a:p>
            <a:r>
              <a:rPr lang="cs-CZ" dirty="0" err="1"/>
              <a:t>Comtova</a:t>
            </a:r>
            <a:r>
              <a:rPr lang="cs-CZ" dirty="0"/>
              <a:t> sociologie je pojímána jako pozitivní věda o společenském pokroku stojící na vrcholu hierarchie věd. </a:t>
            </a:r>
          </a:p>
          <a:p>
            <a:r>
              <a:rPr lang="cs-CZ" dirty="0"/>
              <a:t>Přibližně ve stejné době jako </a:t>
            </a:r>
            <a:r>
              <a:rPr lang="cs-CZ" dirty="0" err="1"/>
              <a:t>Comte</a:t>
            </a:r>
            <a:r>
              <a:rPr lang="cs-CZ" dirty="0"/>
              <a:t> zveřejňují své úvahy o vztazích ve společnosti a společenském vývoji Herbert </a:t>
            </a:r>
            <a:r>
              <a:rPr lang="cs-CZ" dirty="0" err="1"/>
              <a:t>Spencer</a:t>
            </a:r>
            <a:r>
              <a:rPr lang="cs-CZ" dirty="0"/>
              <a:t> a Karel Marx. </a:t>
            </a:r>
          </a:p>
          <a:p>
            <a:r>
              <a:rPr lang="cs-CZ" dirty="0"/>
              <a:t>Vedle těchto tří osobností patří do šestice sociologických klasiků ještě o generaci mladší </a:t>
            </a:r>
            <a:r>
              <a:rPr lang="cs-CZ" dirty="0" err="1"/>
              <a:t>Vilfredo</a:t>
            </a:r>
            <a:r>
              <a:rPr lang="cs-CZ" dirty="0"/>
              <a:t> </a:t>
            </a:r>
            <a:r>
              <a:rPr lang="cs-CZ" dirty="0" err="1"/>
              <a:t>Pareto</a:t>
            </a:r>
            <a:r>
              <a:rPr lang="cs-CZ" dirty="0"/>
              <a:t>, Ferdinand </a:t>
            </a:r>
            <a:r>
              <a:rPr lang="cs-CZ" dirty="0" err="1"/>
              <a:t>Tönnies</a:t>
            </a:r>
            <a:r>
              <a:rPr lang="cs-CZ" dirty="0"/>
              <a:t>, </a:t>
            </a:r>
            <a:r>
              <a:rPr lang="cs-CZ" dirty="0" err="1"/>
              <a:t>Émile</a:t>
            </a:r>
            <a:r>
              <a:rPr lang="cs-CZ" dirty="0"/>
              <a:t> </a:t>
            </a:r>
            <a:r>
              <a:rPr lang="cs-CZ" dirty="0" err="1"/>
              <a:t>Durkheim</a:t>
            </a:r>
            <a:r>
              <a:rPr lang="cs-CZ" dirty="0"/>
              <a:t>, Max Weber a Georg </a:t>
            </a:r>
            <a:r>
              <a:rPr lang="cs-CZ" dirty="0" err="1"/>
              <a:t>Simmel</a:t>
            </a:r>
            <a:r>
              <a:rPr lang="cs-CZ" dirty="0"/>
              <a:t>. </a:t>
            </a:r>
          </a:p>
          <a:p>
            <a:r>
              <a:rPr lang="cs-CZ" dirty="0"/>
              <a:t>V 90. letech 19. století se sociologie institucionalizovala, první nezávislou katedru sociologie založil Albion </a:t>
            </a:r>
            <a:r>
              <a:rPr lang="cs-CZ" dirty="0" err="1"/>
              <a:t>Woodbury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v roce 1892 na Chicagské univerzitě (viz též Chicagská škola)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668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vědu o společnosti (sociální fyziku) zakládá </a:t>
            </a:r>
            <a:r>
              <a:rPr lang="cs-CZ" dirty="0" err="1"/>
              <a:t>Comte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jednak jako součást své teorie o historickém vývoji poznání lidstva</a:t>
            </a:r>
          </a:p>
          <a:p>
            <a:pPr lvl="1"/>
            <a:r>
              <a:rPr lang="cs-CZ" dirty="0"/>
              <a:t>jednak v reakci na stav společnosti své doby, který považoval za velmi kritický. </a:t>
            </a:r>
          </a:p>
          <a:p>
            <a:r>
              <a:rPr lang="cs-CZ" dirty="0"/>
              <a:t>Cílem vědy o společnosti je vybudovat systém teoretického poznání, jehož aplikace v politice umožní s co nejmenšími náklady a co nejrychleji překonávat krize, jimiž lidstvo při svém civilizačním vývoji prochází</a:t>
            </a:r>
          </a:p>
          <a:p>
            <a:r>
              <a:rPr lang="cs-CZ" dirty="0"/>
              <a:t>- </a:t>
            </a:r>
            <a:r>
              <a:rPr lang="cs-CZ" dirty="0" err="1"/>
              <a:t>Comte</a:t>
            </a:r>
            <a:r>
              <a:rPr lang="cs-CZ" dirty="0"/>
              <a:t> dělí sociologii na </a:t>
            </a:r>
          </a:p>
          <a:p>
            <a:pPr lvl="1"/>
            <a:r>
              <a:rPr lang="cs-CZ" dirty="0"/>
              <a:t>sociální statiku (zkoumání podmínek existence a fungování společnosti, studium </a:t>
            </a:r>
            <a:r>
              <a:rPr lang="cs-CZ" dirty="0" err="1"/>
              <a:t>sturktury</a:t>
            </a:r>
            <a:r>
              <a:rPr lang="cs-CZ" dirty="0"/>
              <a:t> řádu) </a:t>
            </a:r>
          </a:p>
          <a:p>
            <a:pPr lvl="1"/>
            <a:r>
              <a:rPr lang="cs-CZ" dirty="0"/>
              <a:t>sociální dynamiku (analýza zákonů vývoje/pokroku směřujícího ke konečnému stadiu pozitivismu)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67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02faa54a-4941-4003-aed2-986e72b9e327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630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Aplikované psychosociální   vědy</vt:lpstr>
      <vt:lpstr>Organizace předmětu</vt:lpstr>
      <vt:lpstr>Témata</vt:lpstr>
      <vt:lpstr>Zkouška: písemný test, ústní pohovor. </vt:lpstr>
      <vt:lpstr>Základní literatura</vt:lpstr>
      <vt:lpstr>Klíčová slova</vt:lpstr>
      <vt:lpstr>Auguste Comte (1798-1857)  - francouzský matematik, společenský reformátor a originální myslitel, zakladatel pozitivismu a jeden ze zakladatelů sociologie.</vt:lpstr>
      <vt:lpstr>Historie a osobnosti sociologie</vt:lpstr>
      <vt:lpstr>Sociologie</vt:lpstr>
      <vt:lpstr>Pozitivismus</vt:lpstr>
      <vt:lpstr>Zákon tří stádií</vt:lpstr>
      <vt:lpstr>Hierarchie věd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psychosociální vědy</dc:title>
  <dc:creator>Uživatel systému Windows</dc:creator>
  <cp:lastModifiedBy>ucitel</cp:lastModifiedBy>
  <cp:revision>13</cp:revision>
  <dcterms:created xsi:type="dcterms:W3CDTF">2018-02-21T09:10:00Z</dcterms:created>
  <dcterms:modified xsi:type="dcterms:W3CDTF">2019-03-04T18:56:43Z</dcterms:modified>
</cp:coreProperties>
</file>