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648" y="174813"/>
            <a:ext cx="11537576" cy="1462088"/>
          </a:xfrm>
        </p:spPr>
        <p:txBody>
          <a:bodyPr/>
          <a:lstStyle/>
          <a:p>
            <a:r>
              <a:rPr lang="cs-CZ" dirty="0" smtClean="0"/>
              <a:t>Projekt 1 - </a:t>
            </a:r>
            <a:r>
              <a:rPr lang="cs-CZ" b="1" dirty="0"/>
              <a:t>Zhodnocení vybrané sportovní akce (SA)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353" y="1385046"/>
            <a:ext cx="10932459" cy="5096435"/>
          </a:xfrm>
        </p:spPr>
        <p:txBody>
          <a:bodyPr/>
          <a:lstStyle/>
          <a:p>
            <a:pPr marL="444500" indent="-444500">
              <a:buNone/>
            </a:pPr>
            <a:r>
              <a:rPr lang="cs-CZ" dirty="0"/>
              <a:t>1) Výběr </a:t>
            </a:r>
            <a:r>
              <a:rPr lang="cs-CZ"/>
              <a:t>SA </a:t>
            </a:r>
            <a:r>
              <a:rPr lang="cs-CZ" smtClean="0"/>
              <a:t>(min</a:t>
            </a:r>
            <a:r>
              <a:rPr lang="cs-CZ" dirty="0"/>
              <a:t>. dvoudenní; účast jako soutěžící – </a:t>
            </a:r>
            <a:r>
              <a:rPr lang="cs-CZ" dirty="0" smtClean="0"/>
              <a:t>  sportovec</a:t>
            </a:r>
            <a:r>
              <a:rPr lang="cs-CZ" dirty="0"/>
              <a:t>, divák – fanoušek, pořadatel, atd.)</a:t>
            </a:r>
          </a:p>
          <a:p>
            <a:pPr marL="0" indent="0">
              <a:buNone/>
            </a:pPr>
            <a:r>
              <a:rPr lang="cs-CZ" dirty="0"/>
              <a:t>2) Základní údaje o SA (název, obsah – disciplíny, místo a termín konání)</a:t>
            </a:r>
          </a:p>
          <a:p>
            <a:pPr marL="363538" indent="-363538">
              <a:buNone/>
            </a:pPr>
            <a:r>
              <a:rPr lang="cs-CZ" dirty="0"/>
              <a:t>3) Formy a úroveň propagace (např. reklama, podpora prodeje, osobní prodej, public relations, direct mail), včasnost, úplnost a srozumitelnost informací</a:t>
            </a:r>
          </a:p>
          <a:p>
            <a:pPr marL="363538" indent="-363538">
              <a:buNone/>
            </a:pPr>
            <a:r>
              <a:rPr lang="cs-CZ" dirty="0"/>
              <a:t>4) Dopravní dostupnost (možnosti přístupu, parkování apod.), doprava v místě (v rámci sportoviště či z ubytovacího zařízení)</a:t>
            </a:r>
          </a:p>
          <a:p>
            <a:pPr marL="363538" indent="-363538">
              <a:buNone/>
            </a:pPr>
            <a:r>
              <a:rPr lang="cs-CZ" dirty="0"/>
              <a:t>5) Možnosti a úroveň ubytování (vzdálenost od sportoviště, druh a cenové možnosti)</a:t>
            </a:r>
          </a:p>
          <a:p>
            <a:pPr marL="0" indent="0">
              <a:buNone/>
            </a:pPr>
            <a:r>
              <a:rPr lang="cs-CZ" dirty="0"/>
              <a:t>6) Možnosti a úroveň stravování (ubytovací zařízení, sportoviště, jinde)</a:t>
            </a:r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416859"/>
            <a:ext cx="11093824" cy="602428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7) Organizační zajištění </a:t>
            </a:r>
          </a:p>
          <a:p>
            <a:pPr marL="806450" lvl="0" indent="-361950"/>
            <a:r>
              <a:rPr lang="cs-CZ" dirty="0"/>
              <a:t>harmonogram a jeho dodržení</a:t>
            </a:r>
          </a:p>
          <a:p>
            <a:pPr marL="806450" lvl="0" indent="-361950"/>
            <a:r>
              <a:rPr lang="cs-CZ" dirty="0"/>
              <a:t>prostoje a zpoždění</a:t>
            </a:r>
          </a:p>
          <a:p>
            <a:pPr marL="806450" lvl="0" indent="-361950"/>
            <a:r>
              <a:rPr lang="cs-CZ" dirty="0"/>
              <a:t>pořadatelská služba</a:t>
            </a:r>
          </a:p>
          <a:p>
            <a:pPr marL="806450" lvl="0" indent="-361950"/>
            <a:r>
              <a:rPr lang="cs-CZ" dirty="0"/>
              <a:t>dodavatelé služeb</a:t>
            </a:r>
          </a:p>
          <a:p>
            <a:pPr marL="806450" lvl="0" indent="-361950"/>
            <a:r>
              <a:rPr lang="cs-CZ" dirty="0"/>
              <a:t>sponzoři</a:t>
            </a:r>
          </a:p>
          <a:p>
            <a:pPr marL="806450" lvl="0" indent="-361950"/>
            <a:r>
              <a:rPr lang="cs-CZ" dirty="0"/>
              <a:t>volba sportoviště (z hlediska sportovních výkonů, zázemí pro sportovce, kapacita pro diváky)</a:t>
            </a:r>
          </a:p>
          <a:p>
            <a:pPr marL="0" indent="0">
              <a:buNone/>
            </a:pPr>
            <a:r>
              <a:rPr lang="cs-CZ" dirty="0"/>
              <a:t>8) Analýza rizik (identifikace případných rizik a možnosti jejich eliminace nebo snížení; použít kontrolovatelné a nekontrolovatelné vlivy)</a:t>
            </a:r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071" y="457200"/>
            <a:ext cx="11241741" cy="5719763"/>
          </a:xfrm>
        </p:spPr>
        <p:txBody>
          <a:bodyPr/>
          <a:lstStyle/>
          <a:p>
            <a:pPr marL="363538" indent="-363538">
              <a:buNone/>
            </a:pPr>
            <a:r>
              <a:rPr lang="cs-CZ" dirty="0"/>
              <a:t>9) Dopad SA na cestovní ruch a turistickou destinaci; možnosti spolupráce s organizacemi činnými v cestovním ruchu (poskytovatelé služeb, samospráva, instituce CR)</a:t>
            </a:r>
          </a:p>
          <a:p>
            <a:pPr marL="0" indent="0">
              <a:buNone/>
            </a:pPr>
            <a:r>
              <a:rPr lang="cs-CZ" dirty="0"/>
              <a:t>10) SWOT analýza a komentář</a:t>
            </a:r>
          </a:p>
          <a:p>
            <a:pPr marL="0" indent="0">
              <a:buNone/>
            </a:pPr>
            <a:r>
              <a:rPr lang="cs-CZ" dirty="0"/>
              <a:t>11) Kvantifikace kvality SA – metoda součtu vážených faktorů</a:t>
            </a:r>
          </a:p>
          <a:p>
            <a:pPr marL="631825" indent="-631825">
              <a:buNone/>
            </a:pPr>
            <a:r>
              <a:rPr lang="cs-CZ" dirty="0"/>
              <a:t>	a) vymezení hodnotících kritérií a přiřazení vah podle jejich důležitosti </a:t>
            </a:r>
            <a:r>
              <a:rPr lang="cs-CZ" dirty="0" smtClean="0"/>
              <a:t>  (</a:t>
            </a:r>
            <a:r>
              <a:rPr lang="cs-CZ" dirty="0"/>
              <a:t>součet 100)</a:t>
            </a:r>
          </a:p>
          <a:p>
            <a:pPr marL="631825" indent="-631825">
              <a:buNone/>
            </a:pPr>
            <a:r>
              <a:rPr lang="cs-CZ" dirty="0"/>
              <a:t>	b) ohodnocení jednotlivých kritérií pro SA (1 – nejhorší, 10 – nejlepší)</a:t>
            </a:r>
          </a:p>
          <a:p>
            <a:pPr marL="631825" indent="-631825">
              <a:buNone/>
            </a:pPr>
            <a:r>
              <a:rPr lang="cs-CZ" dirty="0"/>
              <a:t>	c) výpočet – součet násobků váhy a bodového hodnocení</a:t>
            </a:r>
          </a:p>
          <a:p>
            <a:pPr marL="0" indent="0">
              <a:buNone/>
            </a:pPr>
            <a:r>
              <a:rPr lang="cs-CZ" dirty="0"/>
              <a:t>12) Návrhy a doporučení na zvýšení úrovně příští 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56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160</Words>
  <Application>Microsoft Office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Projekt 1 - Zhodnocení vybrané sportovní akce (SA)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3</cp:revision>
  <dcterms:created xsi:type="dcterms:W3CDTF">2015-02-13T12:39:37Z</dcterms:created>
  <dcterms:modified xsi:type="dcterms:W3CDTF">2019-02-19T14:19:24Z</dcterms:modified>
</cp:coreProperties>
</file>