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57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67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4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69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79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74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2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56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556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A6AA7-CE20-4A0A-B96D-17F68D370E3B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03266-323E-4B21-BDF5-B24527BA84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2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FOCpMAww2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Cr011 27.2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91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727"/>
            <a:ext cx="10515600" cy="5992236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TASK </a:t>
            </a:r>
            <a:r>
              <a:rPr lang="en-US" b="1" dirty="0" smtClean="0"/>
              <a:t>PRESENTATION </a:t>
            </a:r>
            <a:r>
              <a:rPr lang="en-US" b="1" dirty="0"/>
              <a:t>PARTS – SUMMARY OF A SECTION AND TRANSITION TO NEXT POINT. What is the function of a summary? Where do we put summaries in a presentation? Is one summary per presentation sufficient? In your presentation, use the following phrases to create an easy-to-follow structure.   </a:t>
            </a:r>
            <a:endParaRPr lang="en-GB" sz="2400" dirty="0"/>
          </a:p>
          <a:p>
            <a:r>
              <a:rPr lang="en-US" b="1" dirty="0"/>
              <a:t> </a:t>
            </a:r>
            <a:endParaRPr lang="en-GB" dirty="0"/>
          </a:p>
          <a:p>
            <a:r>
              <a:rPr lang="en-US" dirty="0"/>
              <a:t>Indicating the end of a section</a:t>
            </a:r>
            <a:endParaRPr lang="en-GB" sz="2400" dirty="0"/>
          </a:p>
          <a:p>
            <a:pPr lvl="1"/>
            <a:r>
              <a:rPr lang="en-US" i="1" dirty="0"/>
              <a:t>So this is all I have to say about……</a:t>
            </a:r>
            <a:endParaRPr lang="en-GB" sz="2000" i="1" dirty="0"/>
          </a:p>
          <a:p>
            <a:pPr lvl="1"/>
            <a:r>
              <a:rPr lang="en-US" i="1" dirty="0"/>
              <a:t>This brings me to the end of my first point.</a:t>
            </a:r>
            <a:endParaRPr lang="en-GB" sz="2000" i="1" dirty="0"/>
          </a:p>
          <a:p>
            <a:pPr lvl="1"/>
            <a:r>
              <a:rPr lang="en-US" i="1" dirty="0"/>
              <a:t>So much for point one.</a:t>
            </a:r>
            <a:endParaRPr lang="en-GB" sz="2000" i="1" dirty="0"/>
          </a:p>
          <a:p>
            <a:pPr lvl="1"/>
            <a:r>
              <a:rPr lang="en-US" i="1" dirty="0"/>
              <a:t>This is all you need to know about….</a:t>
            </a:r>
            <a:endParaRPr lang="en-GB" sz="2000" i="1" dirty="0"/>
          </a:p>
          <a:p>
            <a:r>
              <a:rPr lang="en-US" dirty="0"/>
              <a:t> </a:t>
            </a:r>
            <a:endParaRPr lang="en-GB" sz="2400" dirty="0"/>
          </a:p>
          <a:p>
            <a:r>
              <a:rPr lang="en-US" dirty="0"/>
              <a:t>Summarizing a point</a:t>
            </a:r>
            <a:endParaRPr lang="en-GB" sz="2400" dirty="0"/>
          </a:p>
          <a:p>
            <a:pPr lvl="1"/>
            <a:r>
              <a:rPr lang="en-US" i="1" dirty="0"/>
              <a:t>Let me briefly summarize the major issues.</a:t>
            </a:r>
            <a:endParaRPr lang="en-GB" sz="2000" i="1" dirty="0"/>
          </a:p>
          <a:p>
            <a:pPr lvl="1"/>
            <a:r>
              <a:rPr lang="en-US" i="1" dirty="0"/>
              <a:t>The important things to remember here are….</a:t>
            </a:r>
            <a:endParaRPr lang="en-GB" sz="2000" i="1" dirty="0"/>
          </a:p>
          <a:p>
            <a:pPr lvl="1"/>
            <a:r>
              <a:rPr lang="en-US" i="1" dirty="0"/>
              <a:t>In a nutshell, ……</a:t>
            </a:r>
            <a:endParaRPr lang="en-GB" sz="2000" i="1" dirty="0"/>
          </a:p>
          <a:p>
            <a:pPr lvl="1"/>
            <a:r>
              <a:rPr lang="en-US" i="1" dirty="0"/>
              <a:t>To make a long story short, …..</a:t>
            </a:r>
            <a:endParaRPr lang="en-GB" sz="2000" i="1" dirty="0"/>
          </a:p>
          <a:p>
            <a:pPr lvl="1"/>
            <a:r>
              <a:rPr lang="en-US" i="1" dirty="0"/>
              <a:t>Let's wrap up the most important issues at stake here.</a:t>
            </a:r>
            <a:endParaRPr lang="en-GB" sz="2000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22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872"/>
            <a:ext cx="10515600" cy="5982091"/>
          </a:xfrm>
        </p:spPr>
        <p:txBody>
          <a:bodyPr>
            <a:normAutofit/>
          </a:bodyPr>
          <a:lstStyle/>
          <a:p>
            <a:r>
              <a:rPr lang="en-GB" b="1" u="sng" dirty="0" smtClean="0"/>
              <a:t>TASK </a:t>
            </a:r>
            <a:r>
              <a:rPr lang="en-GB" b="1" dirty="0"/>
              <a:t>Letter of </a:t>
            </a:r>
            <a:r>
              <a:rPr lang="en-GB" b="1" dirty="0" smtClean="0"/>
              <a:t>motivation (cover letter) </a:t>
            </a:r>
            <a:r>
              <a:rPr lang="en-GB" b="1" dirty="0"/>
              <a:t>checklist. When writing a letter of motivation, you should answer the following questions.   </a:t>
            </a:r>
            <a:endParaRPr lang="en-GB" dirty="0"/>
          </a:p>
          <a:p>
            <a:r>
              <a:rPr lang="en-GB" dirty="0"/>
              <a:t>A Where did I find out about it?</a:t>
            </a:r>
          </a:p>
          <a:p>
            <a:r>
              <a:rPr lang="en-GB" dirty="0"/>
              <a:t>B What position/programme am I applying for?	</a:t>
            </a:r>
          </a:p>
          <a:p>
            <a:r>
              <a:rPr lang="en-GB" dirty="0"/>
              <a:t>C What attracts me to the position?	</a:t>
            </a:r>
          </a:p>
          <a:p>
            <a:r>
              <a:rPr lang="en-GB" dirty="0"/>
              <a:t>D How do my skills and abilities </a:t>
            </a:r>
            <a:r>
              <a:rPr lang="en-GB" dirty="0">
                <a:solidFill>
                  <a:schemeClr val="accent4"/>
                </a:solidFill>
              </a:rPr>
              <a:t>relate to </a:t>
            </a:r>
            <a:r>
              <a:rPr lang="en-GB" dirty="0"/>
              <a:t>the position/programme offered?</a:t>
            </a:r>
          </a:p>
          <a:p>
            <a:r>
              <a:rPr lang="en-GB" dirty="0"/>
              <a:t>E What are my strengths?</a:t>
            </a:r>
          </a:p>
          <a:p>
            <a:r>
              <a:rPr lang="en-GB" dirty="0"/>
              <a:t>F (</a:t>
            </a:r>
            <a:r>
              <a:rPr lang="en-GB" dirty="0" smtClean="0"/>
              <a:t>When </a:t>
            </a:r>
            <a:r>
              <a:rPr lang="en-GB" dirty="0"/>
              <a:t>am I available for an interview</a:t>
            </a:r>
            <a:r>
              <a:rPr lang="en-GB" dirty="0" smtClean="0"/>
              <a:t>?)</a:t>
            </a:r>
            <a:endParaRPr lang="en-GB" dirty="0"/>
          </a:p>
          <a:p>
            <a:r>
              <a:rPr lang="en-GB" dirty="0"/>
              <a:t>G Have I thanked the reader for considering my application?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654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2"/>
            <a:ext cx="10515600" cy="6027061"/>
          </a:xfrm>
        </p:spPr>
        <p:txBody>
          <a:bodyPr/>
          <a:lstStyle/>
          <a:p>
            <a:r>
              <a:rPr lang="cs-CZ" b="1" u="sng" dirty="0" smtClean="0"/>
              <a:t>TASK</a:t>
            </a:r>
            <a:r>
              <a:rPr lang="cs-CZ" b="1" dirty="0" smtClean="0"/>
              <a:t> </a:t>
            </a:r>
            <a:r>
              <a:rPr lang="cs-CZ" b="1" dirty="0"/>
              <a:t>Study the sample cover letter collocations.</a:t>
            </a:r>
            <a:endParaRPr lang="en-GB" dirty="0"/>
          </a:p>
          <a:p>
            <a:r>
              <a:rPr lang="cs-CZ" dirty="0"/>
              <a:t>ultimate </a:t>
            </a:r>
            <a:r>
              <a:rPr lang="cs-CZ" dirty="0">
                <a:solidFill>
                  <a:schemeClr val="accent4"/>
                </a:solidFill>
              </a:rPr>
              <a:t>career goal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/>
              <a:t>diligent </a:t>
            </a:r>
            <a:r>
              <a:rPr lang="cs-CZ" dirty="0">
                <a:solidFill>
                  <a:schemeClr val="accent4"/>
                </a:solidFill>
              </a:rPr>
              <a:t>work ethics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/>
              <a:t>flexible attitude</a:t>
            </a:r>
            <a:endParaRPr lang="en-GB" dirty="0"/>
          </a:p>
          <a:p>
            <a:r>
              <a:rPr lang="cs-CZ" dirty="0"/>
              <a:t>highlight one´s </a:t>
            </a:r>
            <a:r>
              <a:rPr lang="cs-CZ" dirty="0" err="1">
                <a:solidFill>
                  <a:schemeClr val="accent4"/>
                </a:solidFill>
              </a:rPr>
              <a:t>relevant</a:t>
            </a:r>
            <a:r>
              <a:rPr lang="cs-CZ" dirty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/</a:t>
            </a:r>
            <a:r>
              <a:rPr lang="cs-CZ" dirty="0" err="1" smtClean="0"/>
              <a:t>education</a:t>
            </a:r>
            <a:r>
              <a:rPr lang="en-US" dirty="0" smtClean="0"/>
              <a:t> (relevant to the position)</a:t>
            </a:r>
            <a:endParaRPr lang="en-GB" dirty="0"/>
          </a:p>
          <a:p>
            <a:r>
              <a:rPr lang="cs-CZ" dirty="0">
                <a:solidFill>
                  <a:schemeClr val="accent4"/>
                </a:solidFill>
              </a:rPr>
              <a:t>excited to learn about the opportunity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I would like to/I would be happy to </a:t>
            </a:r>
            <a:r>
              <a:rPr lang="cs-CZ" dirty="0" err="1" smtClean="0">
                <a:solidFill>
                  <a:schemeClr val="accent4"/>
                </a:solidFill>
              </a:rPr>
              <a:t>further</a:t>
            </a:r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dirty="0" err="1" smtClean="0">
                <a:solidFill>
                  <a:schemeClr val="accent4"/>
                </a:solidFill>
              </a:rPr>
              <a:t>explore</a:t>
            </a:r>
            <a:r>
              <a:rPr lang="en-US" dirty="0" smtClean="0">
                <a:solidFill>
                  <a:schemeClr val="accent4"/>
                </a:solidFill>
              </a:rPr>
              <a:t> the opportunity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 err="1" smtClean="0"/>
              <a:t>Academic</a:t>
            </a:r>
            <a:r>
              <a:rPr lang="en-US" dirty="0" smtClean="0"/>
              <a:t>/professional/educational/personal</a:t>
            </a:r>
            <a:r>
              <a:rPr lang="cs-CZ" dirty="0" smtClean="0"/>
              <a:t> </a:t>
            </a:r>
            <a:r>
              <a:rPr lang="cs-CZ" dirty="0"/>
              <a:t>background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582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02"/>
            <a:ext cx="10515600" cy="6027061"/>
          </a:xfrm>
        </p:spPr>
        <p:txBody>
          <a:bodyPr/>
          <a:lstStyle/>
          <a:p>
            <a:r>
              <a:rPr lang="cs-CZ" dirty="0">
                <a:solidFill>
                  <a:schemeClr val="accent4"/>
                </a:solidFill>
              </a:rPr>
              <a:t>make</a:t>
            </a:r>
            <a:r>
              <a:rPr lang="cs-CZ" dirty="0"/>
              <a:t> a </a:t>
            </a:r>
            <a:r>
              <a:rPr lang="cs-CZ" dirty="0" err="1"/>
              <a:t>valuable</a:t>
            </a:r>
            <a:r>
              <a:rPr lang="cs-CZ" dirty="0"/>
              <a:t>/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 smtClean="0">
                <a:solidFill>
                  <a:schemeClr val="accent4"/>
                </a:solidFill>
              </a:rPr>
              <a:t>contribution</a:t>
            </a:r>
            <a:r>
              <a:rPr lang="en-US" dirty="0" smtClean="0">
                <a:solidFill>
                  <a:schemeClr val="accent4"/>
                </a:solidFill>
              </a:rPr>
              <a:t> to </a:t>
            </a:r>
            <a:r>
              <a:rPr lang="en-US" dirty="0" smtClean="0"/>
              <a:t>the organization/company</a:t>
            </a:r>
            <a:endParaRPr lang="en-GB" dirty="0"/>
          </a:p>
          <a:p>
            <a:r>
              <a:rPr lang="cs-CZ" dirty="0" err="1" smtClean="0"/>
              <a:t>Fulfilling</a:t>
            </a:r>
            <a:r>
              <a:rPr lang="en-US" dirty="0" smtClean="0"/>
              <a:t>/valuable/stimulating</a:t>
            </a:r>
            <a:r>
              <a:rPr lang="cs-CZ" dirty="0" smtClean="0"/>
              <a:t> </a:t>
            </a:r>
            <a:r>
              <a:rPr lang="cs-CZ" dirty="0"/>
              <a:t>experience</a:t>
            </a:r>
            <a:endParaRPr lang="en-GB" dirty="0"/>
          </a:p>
          <a:p>
            <a:r>
              <a:rPr lang="cs-CZ" dirty="0"/>
              <a:t>enable me to </a:t>
            </a:r>
            <a:r>
              <a:rPr lang="cs-CZ" dirty="0">
                <a:solidFill>
                  <a:schemeClr val="accent4"/>
                </a:solidFill>
              </a:rPr>
              <a:t>contribute</a:t>
            </a:r>
            <a:r>
              <a:rPr lang="cs-CZ" dirty="0"/>
              <a:t> significantly </a:t>
            </a:r>
            <a:r>
              <a:rPr lang="cs-CZ" dirty="0">
                <a:solidFill>
                  <a:schemeClr val="accent4"/>
                </a:solidFill>
              </a:rPr>
              <a:t>to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>
                <a:solidFill>
                  <a:schemeClr val="accent4"/>
                </a:solidFill>
              </a:rPr>
              <a:t>face</a:t>
            </a:r>
            <a:r>
              <a:rPr lang="cs-CZ" dirty="0"/>
              <a:t> complex </a:t>
            </a:r>
            <a:r>
              <a:rPr lang="cs-CZ" dirty="0">
                <a:solidFill>
                  <a:schemeClr val="accent4"/>
                </a:solidFill>
              </a:rPr>
              <a:t>challenges 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en-US" dirty="0" smtClean="0"/>
              <a:t>Please kindly </a:t>
            </a:r>
            <a:r>
              <a:rPr lang="cs-CZ" dirty="0" err="1" smtClean="0">
                <a:solidFill>
                  <a:schemeClr val="accent4"/>
                </a:solidFill>
              </a:rPr>
              <a:t>see</a:t>
            </a:r>
            <a:r>
              <a:rPr lang="cs-CZ" dirty="0" smtClean="0">
                <a:solidFill>
                  <a:schemeClr val="accent4"/>
                </a:solidFill>
              </a:rPr>
              <a:t> </a:t>
            </a:r>
            <a:r>
              <a:rPr lang="cs-CZ" dirty="0">
                <a:solidFill>
                  <a:schemeClr val="accent4"/>
                </a:solidFill>
              </a:rPr>
              <a:t>the </a:t>
            </a:r>
            <a:r>
              <a:rPr lang="cs-CZ" dirty="0" err="1">
                <a:solidFill>
                  <a:schemeClr val="accent4"/>
                </a:solidFill>
              </a:rPr>
              <a:t>attached</a:t>
            </a:r>
            <a:r>
              <a:rPr lang="cs-CZ" dirty="0">
                <a:solidFill>
                  <a:schemeClr val="accent4"/>
                </a:solidFill>
              </a:rPr>
              <a:t>/</a:t>
            </a:r>
            <a:r>
              <a:rPr lang="cs-CZ" dirty="0" err="1">
                <a:solidFill>
                  <a:schemeClr val="accent4"/>
                </a:solidFill>
              </a:rPr>
              <a:t>enclosed</a:t>
            </a:r>
            <a:r>
              <a:rPr lang="cs-CZ" dirty="0">
                <a:solidFill>
                  <a:schemeClr val="accent4"/>
                </a:solidFill>
              </a:rPr>
              <a:t> </a:t>
            </a:r>
            <a:r>
              <a:rPr lang="cs-CZ" dirty="0" err="1" smtClean="0">
                <a:solidFill>
                  <a:schemeClr val="accent4"/>
                </a:solidFill>
              </a:rPr>
              <a:t>resume</a:t>
            </a:r>
            <a:r>
              <a:rPr lang="cs-CZ" dirty="0" smtClean="0">
                <a:solidFill>
                  <a:schemeClr val="accent4"/>
                </a:solidFill>
              </a:rPr>
              <a:t>/CV</a:t>
            </a:r>
            <a:r>
              <a:rPr lang="en-US" dirty="0" smtClean="0"/>
              <a:t>…</a:t>
            </a:r>
            <a:endParaRPr lang="en-GB" dirty="0"/>
          </a:p>
          <a:p>
            <a:r>
              <a:rPr lang="en-US" dirty="0" smtClean="0">
                <a:solidFill>
                  <a:schemeClr val="accent1"/>
                </a:solidFill>
              </a:rPr>
              <a:t>I would </a:t>
            </a:r>
            <a:r>
              <a:rPr lang="cs-CZ" dirty="0" err="1" smtClean="0">
                <a:solidFill>
                  <a:schemeClr val="accent1"/>
                </a:solidFill>
              </a:rPr>
              <a:t>greatly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>
                <a:solidFill>
                  <a:schemeClr val="accent1"/>
                </a:solidFill>
              </a:rPr>
              <a:t>appreciate the </a:t>
            </a:r>
            <a:r>
              <a:rPr lang="cs-CZ" dirty="0" err="1">
                <a:solidFill>
                  <a:schemeClr val="accent1"/>
                </a:solidFill>
              </a:rPr>
              <a:t>opportunity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smtClean="0">
                <a:solidFill>
                  <a:schemeClr val="accent1"/>
                </a:solidFill>
              </a:rPr>
              <a:t>to</a:t>
            </a:r>
            <a:r>
              <a:rPr lang="en-US" dirty="0" smtClean="0">
                <a:solidFill>
                  <a:schemeClr val="accent1"/>
                </a:solidFill>
              </a:rPr>
              <a:t> discuss/explore… (asking for an interview)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US" dirty="0" smtClean="0"/>
              <a:t>I would like to </a:t>
            </a:r>
            <a:r>
              <a:rPr lang="cs-CZ" dirty="0" err="1" smtClean="0"/>
              <a:t>develop</a:t>
            </a:r>
            <a:r>
              <a:rPr lang="cs-CZ" dirty="0" smtClean="0"/>
              <a:t> </a:t>
            </a:r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en-US" dirty="0" smtClean="0"/>
              <a:t> of…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323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9823"/>
            <a:ext cx="10515600" cy="5907140"/>
          </a:xfrm>
        </p:spPr>
        <p:txBody>
          <a:bodyPr/>
          <a:lstStyle/>
          <a:p>
            <a:r>
              <a:rPr lang="cs-CZ" dirty="0" err="1"/>
              <a:t>be</a:t>
            </a:r>
            <a:r>
              <a:rPr lang="cs-CZ" dirty="0"/>
              <a:t> </a:t>
            </a:r>
            <a:r>
              <a:rPr lang="en-US" dirty="0" smtClean="0"/>
              <a:t>doing/</a:t>
            </a:r>
            <a:r>
              <a:rPr lang="cs-CZ" dirty="0" err="1" smtClean="0"/>
              <a:t>pursuing</a:t>
            </a:r>
            <a:r>
              <a:rPr lang="en-US" dirty="0" smtClean="0"/>
              <a:t> (pursue v.)</a:t>
            </a:r>
            <a:r>
              <a:rPr lang="cs-CZ" dirty="0" smtClean="0"/>
              <a:t> </a:t>
            </a:r>
            <a:r>
              <a:rPr lang="cs-CZ" dirty="0"/>
              <a:t>a bachelor/master/doctoral degree </a:t>
            </a:r>
            <a:r>
              <a:rPr lang="cs-CZ" dirty="0">
                <a:solidFill>
                  <a:schemeClr val="accent4"/>
                </a:solidFill>
              </a:rPr>
              <a:t>in</a:t>
            </a:r>
            <a:r>
              <a:rPr lang="cs-CZ" dirty="0"/>
              <a:t> </a:t>
            </a:r>
            <a:endParaRPr lang="en-GB" dirty="0"/>
          </a:p>
          <a:p>
            <a:r>
              <a:rPr lang="cs-CZ" dirty="0">
                <a:solidFill>
                  <a:schemeClr val="accent4"/>
                </a:solidFill>
              </a:rPr>
              <a:t>spark</a:t>
            </a:r>
            <a:r>
              <a:rPr lang="cs-CZ" dirty="0"/>
              <a:t> one's </a:t>
            </a:r>
            <a:r>
              <a:rPr lang="cs-CZ" dirty="0">
                <a:solidFill>
                  <a:schemeClr val="accent4"/>
                </a:solidFill>
              </a:rPr>
              <a:t>interest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/>
              <a:t>be </a:t>
            </a:r>
            <a:r>
              <a:rPr lang="cs-CZ" dirty="0">
                <a:solidFill>
                  <a:schemeClr val="accent4"/>
                </a:solidFill>
              </a:rPr>
              <a:t>major</a:t>
            </a:r>
            <a:r>
              <a:rPr lang="cs-CZ" dirty="0"/>
              <a:t>ing </a:t>
            </a:r>
            <a:r>
              <a:rPr lang="cs-CZ" dirty="0">
                <a:solidFill>
                  <a:schemeClr val="accent4"/>
                </a:solidFill>
              </a:rPr>
              <a:t>in</a:t>
            </a:r>
            <a:endParaRPr lang="en-GB" dirty="0">
              <a:solidFill>
                <a:schemeClr val="accent4"/>
              </a:solidFill>
            </a:endParaRPr>
          </a:p>
          <a:p>
            <a:r>
              <a:rPr lang="cs-CZ" dirty="0"/>
              <a:t>a </a:t>
            </a:r>
            <a:r>
              <a:rPr lang="cs-CZ" dirty="0">
                <a:solidFill>
                  <a:schemeClr val="accent4"/>
                </a:solidFill>
              </a:rPr>
              <a:t>comprehensive</a:t>
            </a:r>
            <a:r>
              <a:rPr lang="cs-CZ" dirty="0"/>
              <a:t> medical/educational background</a:t>
            </a:r>
            <a:endParaRPr lang="en-GB" dirty="0"/>
          </a:p>
          <a:p>
            <a:r>
              <a:rPr lang="cs-CZ" dirty="0"/>
              <a:t>further </a:t>
            </a:r>
            <a:r>
              <a:rPr lang="cs-CZ" dirty="0" err="1"/>
              <a:t>exposure</a:t>
            </a:r>
            <a:r>
              <a:rPr lang="cs-CZ" dirty="0"/>
              <a:t> </a:t>
            </a:r>
            <a:r>
              <a:rPr lang="cs-CZ" dirty="0" smtClean="0">
                <a:solidFill>
                  <a:schemeClr val="accent4"/>
                </a:solidFill>
              </a:rPr>
              <a:t>to</a:t>
            </a:r>
            <a:r>
              <a:rPr lang="en-US" dirty="0" smtClean="0"/>
              <a:t> (+ n.) working knowledge in the field </a:t>
            </a:r>
            <a:endParaRPr lang="en-GB" dirty="0"/>
          </a:p>
          <a:p>
            <a:r>
              <a:rPr lang="en-US" dirty="0" err="1"/>
              <a:t>a</a:t>
            </a:r>
            <a:r>
              <a:rPr lang="cs-CZ" dirty="0" err="1" smtClean="0"/>
              <a:t>dvance</a:t>
            </a:r>
            <a:r>
              <a:rPr lang="en-US" dirty="0" smtClean="0"/>
              <a:t> (v.)</a:t>
            </a:r>
            <a:r>
              <a:rPr lang="cs-CZ" dirty="0" smtClean="0"/>
              <a:t> </a:t>
            </a:r>
            <a:r>
              <a:rPr lang="cs-CZ" dirty="0"/>
              <a:t>my career</a:t>
            </a:r>
            <a:endParaRPr lang="en-GB" dirty="0"/>
          </a:p>
          <a:p>
            <a:r>
              <a:rPr lang="en-US" dirty="0" err="1"/>
              <a:t>c</a:t>
            </a:r>
            <a:r>
              <a:rPr lang="cs-CZ" dirty="0" err="1" smtClean="0"/>
              <a:t>utting</a:t>
            </a:r>
            <a:r>
              <a:rPr lang="en-US" dirty="0"/>
              <a:t>-</a:t>
            </a:r>
            <a:r>
              <a:rPr lang="cs-CZ" dirty="0" err="1" smtClean="0"/>
              <a:t>edge</a:t>
            </a:r>
            <a:r>
              <a:rPr lang="en-US" dirty="0" smtClean="0"/>
              <a:t> (new/innovative/creative)</a:t>
            </a:r>
            <a:r>
              <a:rPr lang="cs-CZ" dirty="0" smtClean="0"/>
              <a:t> </a:t>
            </a:r>
            <a:r>
              <a:rPr lang="cs-CZ" dirty="0"/>
              <a:t>projects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29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Great public speaking (Chris Anderson, TED)</a:t>
            </a:r>
          </a:p>
          <a:p>
            <a:r>
              <a:rPr lang="en-GB" dirty="0" smtClean="0">
                <a:hlinkClick r:id="rId2"/>
              </a:rPr>
              <a:t>https://www.youtube.com/watch?v=-FOCpMAww28</a:t>
            </a:r>
            <a:endParaRPr lang="cs-CZ" dirty="0" smtClean="0"/>
          </a:p>
          <a:p>
            <a:endParaRPr lang="cs-CZ" dirty="0"/>
          </a:p>
          <a:p>
            <a:r>
              <a:rPr lang="en-US" dirty="0" smtClean="0"/>
              <a:t>1. Focus on one major idea.</a:t>
            </a:r>
          </a:p>
          <a:p>
            <a:r>
              <a:rPr lang="en-GB" dirty="0" smtClean="0"/>
              <a:t>2. Give people a reason to care.</a:t>
            </a:r>
          </a:p>
          <a:p>
            <a:r>
              <a:rPr lang="en-GB" dirty="0" smtClean="0"/>
              <a:t>3. Make sure you idea is worth sharing.</a:t>
            </a:r>
          </a:p>
          <a:p>
            <a:r>
              <a:rPr lang="en-GB" dirty="0" smtClean="0"/>
              <a:t>4. Build your idea with concepts familiar to the audience.</a:t>
            </a:r>
          </a:p>
          <a:p>
            <a:endParaRPr lang="en-GB" dirty="0"/>
          </a:p>
          <a:p>
            <a:r>
              <a:rPr lang="en-GB" dirty="0" smtClean="0"/>
              <a:t>Customize</a:t>
            </a:r>
          </a:p>
          <a:p>
            <a:r>
              <a:rPr lang="en-GB" dirty="0" err="1" smtClean="0"/>
              <a:t>Improvize</a:t>
            </a:r>
            <a:r>
              <a:rPr lang="en-GB" dirty="0" smtClean="0"/>
              <a:t> </a:t>
            </a:r>
            <a:r>
              <a:rPr lang="en-GB" strike="sngStrike" dirty="0" smtClean="0"/>
              <a:t>(improve)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082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48145"/>
          </a:xfrm>
        </p:spPr>
        <p:txBody>
          <a:bodyPr/>
          <a:lstStyle/>
          <a:p>
            <a:r>
              <a:rPr lang="en-US" dirty="0" smtClean="0"/>
              <a:t>Sample letter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748145"/>
            <a:ext cx="11610109" cy="542881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Dear [],</a:t>
            </a:r>
            <a:endParaRPr lang="en-GB" dirty="0"/>
          </a:p>
          <a:p>
            <a:r>
              <a:rPr lang="en-US" u="sng" dirty="0"/>
              <a:t>I am please</a:t>
            </a:r>
            <a:r>
              <a:rPr lang="en-US" u="sng" dirty="0">
                <a:solidFill>
                  <a:schemeClr val="accent4"/>
                </a:solidFill>
              </a:rPr>
              <a:t>d</a:t>
            </a:r>
            <a:r>
              <a:rPr lang="en-US" u="sng" dirty="0"/>
              <a:t> </a:t>
            </a:r>
            <a:r>
              <a:rPr lang="en-US" u="sng" dirty="0" smtClean="0"/>
              <a:t>to (+ RV) </a:t>
            </a:r>
            <a:r>
              <a:rPr lang="en-US" dirty="0"/>
              <a:t>be writing to you today </a:t>
            </a:r>
            <a:r>
              <a:rPr lang="en-US" dirty="0" smtClean="0"/>
              <a:t>regarding/about </a:t>
            </a:r>
            <a:r>
              <a:rPr lang="en-US" dirty="0"/>
              <a:t>my application for the nursing position advertised on </a:t>
            </a:r>
            <a:r>
              <a:rPr lang="en-US" dirty="0" smtClean="0"/>
              <a:t>(FILL IN Website </a:t>
            </a:r>
            <a:r>
              <a:rPr lang="en-US" dirty="0"/>
              <a:t>Name). I believe </a:t>
            </a:r>
            <a:r>
              <a:rPr lang="en-US" dirty="0" smtClean="0"/>
              <a:t>(that) my </a:t>
            </a:r>
            <a:r>
              <a:rPr lang="en-US" dirty="0"/>
              <a:t>qualifications and experience </a:t>
            </a:r>
            <a:r>
              <a:rPr lang="en-US" b="1" dirty="0"/>
              <a:t>1 </a:t>
            </a:r>
            <a:r>
              <a:rPr lang="en-US" b="1" dirty="0" smtClean="0"/>
              <a:t>make me a </a:t>
            </a:r>
            <a:r>
              <a:rPr lang="en-US" b="1" dirty="0" smtClean="0">
                <a:solidFill>
                  <a:schemeClr val="accent4"/>
                </a:solidFill>
              </a:rPr>
              <a:t>perfect/an ideal </a:t>
            </a:r>
            <a:r>
              <a:rPr lang="en-US" b="1" u="sng" dirty="0" smtClean="0">
                <a:solidFill>
                  <a:schemeClr val="accent4"/>
                </a:solidFill>
              </a:rPr>
              <a:t>candidate </a:t>
            </a:r>
            <a:r>
              <a:rPr lang="en-US" u="sng" dirty="0"/>
              <a:t>for </a:t>
            </a:r>
            <a:r>
              <a:rPr lang="en-US" dirty="0"/>
              <a:t>this job.</a:t>
            </a:r>
            <a:endParaRPr lang="en-GB" dirty="0"/>
          </a:p>
          <a:p>
            <a:r>
              <a:rPr lang="en-US" dirty="0"/>
              <a:t>I have a Bachelor’s </a:t>
            </a:r>
            <a:r>
              <a:rPr lang="en-US" u="sng" dirty="0"/>
              <a:t>Degree in </a:t>
            </a:r>
            <a:r>
              <a:rPr lang="en-US" dirty="0"/>
              <a:t>nursing and 6+ years of </a:t>
            </a:r>
            <a:r>
              <a:rPr lang="en-US" dirty="0">
                <a:solidFill>
                  <a:schemeClr val="accent4"/>
                </a:solidFill>
              </a:rPr>
              <a:t>proven experience </a:t>
            </a:r>
            <a:r>
              <a:rPr lang="en-US" dirty="0"/>
              <a:t>effectively and efficiently managing </a:t>
            </a:r>
            <a:r>
              <a:rPr lang="en-US" b="1" dirty="0" smtClean="0"/>
              <a:t>2</a:t>
            </a:r>
            <a:r>
              <a:rPr lang="en-US" b="1" dirty="0"/>
              <a:t> </a:t>
            </a:r>
            <a:r>
              <a:rPr lang="en-US" b="1" dirty="0" smtClean="0"/>
              <a:t>a laboratory/an emergency care unit/matches/a gym</a:t>
            </a:r>
            <a:r>
              <a:rPr lang="en-US" dirty="0" smtClean="0"/>
              <a:t>.  </a:t>
            </a:r>
            <a:r>
              <a:rPr lang="en-US" dirty="0"/>
              <a:t>I am an extremely </a:t>
            </a:r>
            <a:r>
              <a:rPr lang="en-US" u="sng" dirty="0"/>
              <a:t>organize</a:t>
            </a:r>
            <a:r>
              <a:rPr lang="en-US" u="sng" dirty="0">
                <a:solidFill>
                  <a:schemeClr val="accent4"/>
                </a:solidFill>
              </a:rPr>
              <a:t>d</a:t>
            </a:r>
            <a:r>
              <a:rPr lang="en-US" dirty="0"/>
              <a:t>, calm, and patient </a:t>
            </a:r>
            <a:r>
              <a:rPr lang="en-US" u="sng" dirty="0"/>
              <a:t>professional</a:t>
            </a:r>
            <a:r>
              <a:rPr lang="en-US" dirty="0"/>
              <a:t> </a:t>
            </a:r>
            <a:r>
              <a:rPr lang="en-US" dirty="0">
                <a:solidFill>
                  <a:schemeClr val="accent1"/>
                </a:solidFill>
              </a:rPr>
              <a:t>with excellent </a:t>
            </a:r>
            <a:r>
              <a:rPr lang="en-US" dirty="0" smtClean="0">
                <a:solidFill>
                  <a:schemeClr val="accent1"/>
                </a:solidFill>
              </a:rPr>
              <a:t>healthcare/communicative/management </a:t>
            </a:r>
            <a:r>
              <a:rPr lang="en-US" dirty="0">
                <a:solidFill>
                  <a:schemeClr val="accent1"/>
                </a:solidFill>
              </a:rPr>
              <a:t>skills</a:t>
            </a:r>
            <a:r>
              <a:rPr lang="en-US" dirty="0"/>
              <a:t>. I </a:t>
            </a:r>
            <a:r>
              <a:rPr lang="en-US" dirty="0">
                <a:solidFill>
                  <a:schemeClr val="accent1"/>
                </a:solidFill>
              </a:rPr>
              <a:t>have a passion </a:t>
            </a:r>
            <a:r>
              <a:rPr lang="en-US" u="sng" dirty="0">
                <a:solidFill>
                  <a:schemeClr val="accent1"/>
                </a:solidFill>
              </a:rPr>
              <a:t>for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provid</a:t>
            </a:r>
            <a:r>
              <a:rPr lang="en-US" u="sng" dirty="0"/>
              <a:t>ing</a:t>
            </a:r>
            <a:r>
              <a:rPr lang="en-US" dirty="0"/>
              <a:t> quality </a:t>
            </a:r>
            <a:r>
              <a:rPr lang="en-US" dirty="0" smtClean="0"/>
              <a:t>care/service </a:t>
            </a:r>
            <a:r>
              <a:rPr lang="en-US" dirty="0"/>
              <a:t>to </a:t>
            </a:r>
            <a:r>
              <a:rPr lang="en-US" dirty="0" smtClean="0"/>
              <a:t>patients/audience/in matches, </a:t>
            </a:r>
            <a:r>
              <a:rPr lang="en-US" dirty="0"/>
              <a:t>and </a:t>
            </a:r>
            <a:r>
              <a:rPr lang="en-US" b="1" dirty="0"/>
              <a:t>3 </a:t>
            </a:r>
            <a:r>
              <a:rPr lang="en-US" b="1" dirty="0" smtClean="0"/>
              <a:t>_I would like/I am eager_ </a:t>
            </a:r>
            <a:r>
              <a:rPr lang="en-US" dirty="0"/>
              <a:t>to </a:t>
            </a:r>
            <a:r>
              <a:rPr lang="en-US" dirty="0">
                <a:solidFill>
                  <a:schemeClr val="accent1"/>
                </a:solidFill>
              </a:rPr>
              <a:t>inspire</a:t>
            </a:r>
            <a:r>
              <a:rPr lang="en-US" dirty="0"/>
              <a:t> other </a:t>
            </a:r>
            <a:r>
              <a:rPr lang="en-US" dirty="0" smtClean="0"/>
              <a:t>staff/team </a:t>
            </a:r>
            <a:r>
              <a:rPr lang="en-US" dirty="0"/>
              <a:t>members to </a:t>
            </a:r>
            <a:r>
              <a:rPr lang="en-US" dirty="0">
                <a:solidFill>
                  <a:schemeClr val="accent4"/>
                </a:solidFill>
              </a:rPr>
              <a:t>strive to </a:t>
            </a:r>
            <a:r>
              <a:rPr lang="en-US" dirty="0"/>
              <a:t>provide </a:t>
            </a:r>
            <a:r>
              <a:rPr lang="en-US" dirty="0" smtClean="0"/>
              <a:t>above-standard </a:t>
            </a:r>
            <a:r>
              <a:rPr lang="en-US" dirty="0"/>
              <a:t>levels of service.</a:t>
            </a:r>
            <a:endParaRPr lang="en-GB" dirty="0"/>
          </a:p>
          <a:p>
            <a:r>
              <a:rPr lang="en-US" b="1" dirty="0"/>
              <a:t>4 </a:t>
            </a:r>
            <a:r>
              <a:rPr lang="en-US" b="1" dirty="0" smtClean="0"/>
              <a:t>_Working_ </a:t>
            </a:r>
            <a:r>
              <a:rPr lang="en-US" dirty="0" smtClean="0"/>
              <a:t>as a </a:t>
            </a:r>
            <a:r>
              <a:rPr lang="en-US" dirty="0" smtClean="0">
                <a:solidFill>
                  <a:schemeClr val="accent4"/>
                </a:solidFill>
              </a:rPr>
              <a:t>certif</a:t>
            </a:r>
            <a:r>
              <a:rPr lang="en-US" u="sng" dirty="0" smtClean="0">
                <a:solidFill>
                  <a:schemeClr val="accent4"/>
                </a:solidFill>
              </a:rPr>
              <a:t>ied</a:t>
            </a:r>
            <a:r>
              <a:rPr lang="en-US" dirty="0" smtClean="0"/>
              <a:t> referee/</a:t>
            </a:r>
            <a:r>
              <a:rPr lang="en-US" dirty="0" smtClean="0">
                <a:solidFill>
                  <a:schemeClr val="accent4"/>
                </a:solidFill>
              </a:rPr>
              <a:t>register</a:t>
            </a:r>
            <a:r>
              <a:rPr lang="en-US" u="sng" dirty="0" smtClean="0">
                <a:solidFill>
                  <a:schemeClr val="accent4"/>
                </a:solidFill>
              </a:rPr>
              <a:t>ed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/>
              <a:t>nurse at Chicago Medical Center, </a:t>
            </a:r>
            <a:r>
              <a:rPr lang="en-US" dirty="0">
                <a:solidFill>
                  <a:schemeClr val="accent1"/>
                </a:solidFill>
              </a:rPr>
              <a:t>I am task</a:t>
            </a:r>
            <a:r>
              <a:rPr lang="en-US" u="sng" dirty="0">
                <a:solidFill>
                  <a:schemeClr val="accent1"/>
                </a:solidFill>
              </a:rPr>
              <a:t>ed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4"/>
                </a:solidFill>
              </a:rPr>
              <a:t>with</a:t>
            </a:r>
            <a:r>
              <a:rPr lang="en-US" dirty="0"/>
              <a:t> evaluat</a:t>
            </a:r>
            <a:r>
              <a:rPr lang="en-US" dirty="0">
                <a:solidFill>
                  <a:schemeClr val="accent4"/>
                </a:solidFill>
              </a:rPr>
              <a:t>ing</a:t>
            </a:r>
            <a:r>
              <a:rPr lang="en-US" dirty="0"/>
              <a:t> the medical conditions of up to 20 patients daily, and develop</a:t>
            </a:r>
            <a:r>
              <a:rPr lang="en-US" dirty="0">
                <a:solidFill>
                  <a:schemeClr val="accent4"/>
                </a:solidFill>
              </a:rPr>
              <a:t>ing</a:t>
            </a:r>
            <a:r>
              <a:rPr lang="en-US" dirty="0"/>
              <a:t> and direct</a:t>
            </a:r>
            <a:r>
              <a:rPr lang="en-US" dirty="0">
                <a:solidFill>
                  <a:schemeClr val="accent4"/>
                </a:solidFill>
              </a:rPr>
              <a:t>ing</a:t>
            </a:r>
            <a:r>
              <a:rPr lang="en-US" dirty="0"/>
              <a:t> a rotational system to manage the care of patients and otherwise coordinate workforce management.  </a:t>
            </a:r>
            <a:r>
              <a:rPr lang="en-US" b="1" dirty="0"/>
              <a:t>5 </a:t>
            </a:r>
            <a:r>
              <a:rPr lang="en-US" b="1" dirty="0" smtClean="0"/>
              <a:t>_Throughout my career,_ </a:t>
            </a:r>
            <a:r>
              <a:rPr lang="en-US" dirty="0" smtClean="0"/>
              <a:t>I have </a:t>
            </a:r>
            <a:r>
              <a:rPr lang="en-US" dirty="0"/>
              <a:t>been recognized as a </a:t>
            </a:r>
            <a:r>
              <a:rPr lang="en-US" dirty="0">
                <a:solidFill>
                  <a:schemeClr val="accent4"/>
                </a:solidFill>
              </a:rPr>
              <a:t>dedicate</a:t>
            </a:r>
            <a:r>
              <a:rPr lang="en-US" u="sng" dirty="0">
                <a:solidFill>
                  <a:schemeClr val="accent4"/>
                </a:solidFill>
              </a:rPr>
              <a:t>d</a:t>
            </a:r>
            <a:r>
              <a:rPr lang="en-US" dirty="0"/>
              <a:t>, </a:t>
            </a:r>
            <a:r>
              <a:rPr lang="en-US" dirty="0">
                <a:solidFill>
                  <a:schemeClr val="accent4"/>
                </a:solidFill>
              </a:rPr>
              <a:t>ambitious</a:t>
            </a:r>
            <a:r>
              <a:rPr lang="en-US" dirty="0"/>
              <a:t>, and </a:t>
            </a:r>
            <a:r>
              <a:rPr lang="en-US" dirty="0">
                <a:solidFill>
                  <a:schemeClr val="accent4"/>
                </a:solidFill>
              </a:rPr>
              <a:t>reliable</a:t>
            </a:r>
            <a:r>
              <a:rPr lang="en-US" dirty="0"/>
              <a:t> person who has the ability to work without supervision.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919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6_On the one hand_</a:t>
            </a:r>
            <a:r>
              <a:rPr lang="en-US" dirty="0" smtClean="0"/>
              <a:t>, my four years of experience as an Assistant Nurse at Bright Spot LTD helped me realize and </a:t>
            </a:r>
            <a:r>
              <a:rPr lang="en-US" dirty="0" smtClean="0">
                <a:solidFill>
                  <a:schemeClr val="accent4"/>
                </a:solidFill>
              </a:rPr>
              <a:t>implement </a:t>
            </a:r>
            <a:r>
              <a:rPr lang="en-US" dirty="0" smtClean="0"/>
              <a:t>clinical duties/skills/knowledge (that/which) </a:t>
            </a:r>
            <a:r>
              <a:rPr lang="en-US" dirty="0" smtClean="0">
                <a:solidFill>
                  <a:schemeClr val="accent1"/>
                </a:solidFill>
              </a:rPr>
              <a:t>I learned during the course of my education</a:t>
            </a:r>
            <a:r>
              <a:rPr lang="en-US" dirty="0" smtClean="0"/>
              <a:t>. </a:t>
            </a:r>
            <a:r>
              <a:rPr lang="en-US" b="1" dirty="0" smtClean="0"/>
              <a:t>7 _On the other hand_</a:t>
            </a:r>
            <a:r>
              <a:rPr lang="en-US" dirty="0" smtClean="0"/>
              <a:t>, I was commended for proficiently </a:t>
            </a:r>
            <a:r>
              <a:rPr lang="en-US" dirty="0" smtClean="0">
                <a:solidFill>
                  <a:schemeClr val="accent1"/>
                </a:solidFill>
              </a:rPr>
              <a:t>handling difficult situations </a:t>
            </a:r>
            <a:r>
              <a:rPr lang="en-US" dirty="0" smtClean="0"/>
              <a:t>with patients and their family members.</a:t>
            </a:r>
            <a:endParaRPr lang="en-GB" dirty="0" smtClean="0"/>
          </a:p>
          <a:p>
            <a:r>
              <a:rPr lang="en-US" dirty="0" smtClean="0"/>
              <a:t>I believe a relationship/cooperation with your company would be </a:t>
            </a:r>
            <a:r>
              <a:rPr lang="en-US" dirty="0" smtClean="0">
                <a:solidFill>
                  <a:schemeClr val="accent1"/>
                </a:solidFill>
              </a:rPr>
              <a:t>mutually beneficial</a:t>
            </a:r>
            <a:r>
              <a:rPr lang="en-US" dirty="0"/>
              <a:t> </a:t>
            </a:r>
            <a:r>
              <a:rPr lang="en-US" dirty="0" smtClean="0"/>
              <a:t>(a win-win situation/solution), as I am seeking a challenging work environment where I can </a:t>
            </a:r>
            <a:r>
              <a:rPr lang="en-US" dirty="0" smtClean="0">
                <a:solidFill>
                  <a:schemeClr val="accent1"/>
                </a:solidFill>
              </a:rPr>
              <a:t>use my skills to the fullest extent</a:t>
            </a:r>
            <a:r>
              <a:rPr lang="en-US" dirty="0" smtClean="0"/>
              <a:t>. </a:t>
            </a:r>
            <a:r>
              <a:rPr lang="en-US" b="1" dirty="0" smtClean="0"/>
              <a:t>8 _I </a:t>
            </a:r>
            <a:r>
              <a:rPr lang="en-US" b="1" dirty="0" smtClean="0">
                <a:solidFill>
                  <a:schemeClr val="accent4"/>
                </a:solidFill>
              </a:rPr>
              <a:t>look forward to</a:t>
            </a:r>
            <a:r>
              <a:rPr lang="en-US" b="1" dirty="0" smtClean="0"/>
              <a:t>_ </a:t>
            </a:r>
            <a:r>
              <a:rPr lang="en-US" dirty="0" smtClean="0"/>
              <a:t>hear</a:t>
            </a:r>
            <a:r>
              <a:rPr lang="en-US" dirty="0" smtClean="0">
                <a:solidFill>
                  <a:schemeClr val="accent4"/>
                </a:solidFill>
              </a:rPr>
              <a:t>ing</a:t>
            </a:r>
            <a:r>
              <a:rPr lang="en-US" dirty="0" smtClean="0"/>
              <a:t> from you, and would love to explain my skills further during an </a:t>
            </a:r>
            <a:r>
              <a:rPr lang="en-US" dirty="0" smtClean="0">
                <a:solidFill>
                  <a:schemeClr val="accent1"/>
                </a:solidFill>
              </a:rPr>
              <a:t>interview</a:t>
            </a:r>
            <a:r>
              <a:rPr lang="en-US" dirty="0" smtClean="0"/>
              <a:t>. </a:t>
            </a:r>
            <a:r>
              <a:rPr lang="en-US" b="1" dirty="0" smtClean="0"/>
              <a:t>9 _There is/Please find/You may find_ </a:t>
            </a:r>
            <a:r>
              <a:rPr lang="en-US" dirty="0" smtClean="0"/>
              <a:t>a detailed account/explanation of my work history in the attached resume.</a:t>
            </a:r>
            <a:endParaRPr lang="en-GB" dirty="0" smtClean="0"/>
          </a:p>
          <a:p>
            <a:r>
              <a:rPr lang="en-US" dirty="0" smtClean="0"/>
              <a:t>Sincerely/Your sincerely/Regards/Best regards/Kind(</a:t>
            </a:r>
            <a:r>
              <a:rPr lang="en-US" dirty="0" err="1" smtClean="0"/>
              <a:t>est</a:t>
            </a:r>
            <a:r>
              <a:rPr lang="en-US" dirty="0" smtClean="0"/>
              <a:t>) regards,</a:t>
            </a:r>
            <a:endParaRPr lang="en-GB" dirty="0" smtClean="0"/>
          </a:p>
          <a:p>
            <a:r>
              <a:rPr lang="en-US" dirty="0" smtClean="0"/>
              <a:t>[Your Name]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221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7" y="110836"/>
            <a:ext cx="12007272" cy="6622473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TASK </a:t>
            </a:r>
            <a:r>
              <a:rPr lang="en-GB" dirty="0"/>
              <a:t>PRESENTATION PARTS – SIGNPOSTING. In a good presentation, what you say – the content – is much more important than anything else. But a </a:t>
            </a:r>
            <a:r>
              <a:rPr lang="en-GB" dirty="0">
                <a:solidFill>
                  <a:schemeClr val="accent4"/>
                </a:solidFill>
              </a:rPr>
              <a:t>clear structure </a:t>
            </a:r>
            <a:r>
              <a:rPr lang="en-GB" dirty="0"/>
              <a:t>helps. When you move on to your next point or change direction, </a:t>
            </a:r>
            <a:r>
              <a:rPr lang="en-GB" dirty="0">
                <a:solidFill>
                  <a:schemeClr val="accent4"/>
                </a:solidFill>
              </a:rPr>
              <a:t>tell the audience</a:t>
            </a:r>
            <a:r>
              <a:rPr lang="en-GB" dirty="0"/>
              <a:t>. You can do this easily and effectively using simple phrases as “signposts“ to guide the audience through your presentation. Use the following signpost expressions to complete the table below.</a:t>
            </a:r>
          </a:p>
          <a:p>
            <a:endParaRPr lang="en-GB" dirty="0"/>
          </a:p>
          <a:p>
            <a:r>
              <a:rPr lang="en-GB" i="1" dirty="0"/>
              <a:t>to move on to, to go back to, to summarize, to expand on, to recap on, to turn to, to digress from, to conclude, to elaborate on</a:t>
            </a:r>
          </a:p>
          <a:p>
            <a:endParaRPr lang="en-GB" dirty="0"/>
          </a:p>
          <a:p>
            <a:r>
              <a:rPr lang="en-GB" dirty="0"/>
              <a:t>WHEN YOU WANT TO 	</a:t>
            </a:r>
            <a:r>
              <a:rPr lang="en-GB" dirty="0" smtClean="0"/>
              <a:t>	YOU </a:t>
            </a:r>
            <a:r>
              <a:rPr lang="en-GB" dirty="0"/>
              <a:t>SAY</a:t>
            </a:r>
          </a:p>
          <a:p>
            <a:r>
              <a:rPr lang="en-GB" dirty="0"/>
              <a:t>make your next point	</a:t>
            </a:r>
            <a:r>
              <a:rPr lang="en-GB" dirty="0" smtClean="0"/>
              <a:t>		</a:t>
            </a:r>
            <a:r>
              <a:rPr lang="cs-CZ" i="1" dirty="0" smtClean="0"/>
              <a:t>to </a:t>
            </a:r>
            <a:r>
              <a:rPr lang="cs-CZ" i="1" dirty="0" err="1" smtClean="0"/>
              <a:t>move</a:t>
            </a:r>
            <a:r>
              <a:rPr lang="cs-CZ" i="1" dirty="0" smtClean="0"/>
              <a:t> on to</a:t>
            </a:r>
            <a:r>
              <a:rPr lang="en-US" i="1" dirty="0" smtClean="0"/>
              <a:t> (the next issue)</a:t>
            </a:r>
            <a:endParaRPr lang="en-GB" i="1" dirty="0"/>
          </a:p>
          <a:p>
            <a:r>
              <a:rPr lang="en-GB" dirty="0"/>
              <a:t>change direction	</a:t>
            </a:r>
            <a:r>
              <a:rPr lang="cs-CZ" dirty="0"/>
              <a:t>	</a:t>
            </a:r>
            <a:r>
              <a:rPr lang="en-US" dirty="0" smtClean="0"/>
              <a:t>	</a:t>
            </a:r>
            <a:r>
              <a:rPr lang="en-GB" i="1" dirty="0" smtClean="0"/>
              <a:t>to </a:t>
            </a:r>
            <a:r>
              <a:rPr lang="en-GB" i="1" dirty="0"/>
              <a:t>turn </a:t>
            </a:r>
            <a:r>
              <a:rPr lang="en-GB" i="1" dirty="0" smtClean="0"/>
              <a:t>to</a:t>
            </a:r>
            <a:r>
              <a:rPr lang="cs-CZ" i="1" dirty="0" smtClean="0"/>
              <a:t> </a:t>
            </a:r>
            <a:r>
              <a:rPr lang="en-US" i="1" dirty="0" smtClean="0"/>
              <a:t>(my next point)</a:t>
            </a:r>
            <a:endParaRPr lang="en-GB" dirty="0"/>
          </a:p>
          <a:p>
            <a:r>
              <a:rPr lang="en-GB" dirty="0"/>
              <a:t>refer to an earlier point	</a:t>
            </a:r>
            <a:r>
              <a:rPr lang="en-GB" dirty="0" smtClean="0"/>
              <a:t>	</a:t>
            </a:r>
            <a:r>
              <a:rPr lang="en-GB" i="1" dirty="0" smtClean="0"/>
              <a:t>to </a:t>
            </a:r>
            <a:r>
              <a:rPr lang="en-GB" i="1" dirty="0"/>
              <a:t>go back </a:t>
            </a:r>
            <a:r>
              <a:rPr lang="en-GB" i="1" dirty="0" smtClean="0"/>
              <a:t>to (what I’ve said/the first point)</a:t>
            </a:r>
            <a:endParaRPr lang="en-GB" dirty="0"/>
          </a:p>
          <a:p>
            <a:r>
              <a:rPr lang="en-GB" dirty="0"/>
              <a:t>repeat the main points	</a:t>
            </a:r>
            <a:r>
              <a:rPr lang="en-GB" dirty="0" smtClean="0"/>
              <a:t>	</a:t>
            </a:r>
            <a:r>
              <a:rPr lang="en-GB" i="1" dirty="0" smtClean="0"/>
              <a:t>to </a:t>
            </a:r>
            <a:r>
              <a:rPr lang="en-GB" i="1" dirty="0"/>
              <a:t>recap </a:t>
            </a:r>
            <a:r>
              <a:rPr lang="en-GB" i="1" dirty="0" smtClean="0"/>
              <a:t>on (what we’ve covered)</a:t>
            </a:r>
            <a:endParaRPr lang="en-GB" dirty="0"/>
          </a:p>
          <a:p>
            <a:r>
              <a:rPr lang="en-GB" dirty="0"/>
              <a:t>give a wider perspective	</a:t>
            </a:r>
            <a:r>
              <a:rPr lang="en-GB" dirty="0" smtClean="0"/>
              <a:t>	</a:t>
            </a:r>
            <a:r>
              <a:rPr lang="en-GB" i="1" dirty="0" smtClean="0"/>
              <a:t>to </a:t>
            </a:r>
            <a:r>
              <a:rPr lang="en-GB" i="1" dirty="0"/>
              <a:t>expand </a:t>
            </a:r>
            <a:r>
              <a:rPr lang="en-GB" i="1" dirty="0" smtClean="0"/>
              <a:t>on (our previous discussion)</a:t>
            </a:r>
            <a:endParaRPr lang="en-GB" dirty="0"/>
          </a:p>
          <a:p>
            <a:r>
              <a:rPr lang="en-GB" dirty="0"/>
              <a:t>do a deeper analysis	</a:t>
            </a:r>
            <a:r>
              <a:rPr lang="en-GB" dirty="0" smtClean="0"/>
              <a:t>		</a:t>
            </a:r>
            <a:r>
              <a:rPr lang="en-GB" i="1" dirty="0" smtClean="0"/>
              <a:t>to </a:t>
            </a:r>
            <a:r>
              <a:rPr lang="en-GB" i="1" dirty="0"/>
              <a:t>elaborate </a:t>
            </a:r>
            <a:r>
              <a:rPr lang="en-GB" i="1" dirty="0" smtClean="0"/>
              <a:t>on (this particular issue)</a:t>
            </a:r>
            <a:endParaRPr lang="en-GB" dirty="0"/>
          </a:p>
          <a:p>
            <a:r>
              <a:rPr lang="en-GB" dirty="0"/>
              <a:t>give the </a:t>
            </a:r>
            <a:r>
              <a:rPr lang="en-GB" dirty="0" smtClean="0"/>
              <a:t>basics (esp. at the end)</a:t>
            </a:r>
            <a:r>
              <a:rPr lang="en-GB" dirty="0"/>
              <a:t>	</a:t>
            </a:r>
            <a:r>
              <a:rPr lang="en-GB" i="1" dirty="0" smtClean="0"/>
              <a:t>to summarize   </a:t>
            </a:r>
            <a:endParaRPr lang="en-GB" dirty="0" smtClean="0"/>
          </a:p>
          <a:p>
            <a:r>
              <a:rPr lang="en-GB" dirty="0" smtClean="0"/>
              <a:t>give overall structure (at the beginning) </a:t>
            </a:r>
            <a:r>
              <a:rPr lang="en-GB" i="1" dirty="0" smtClean="0"/>
              <a:t>to give an overview of</a:t>
            </a:r>
            <a:r>
              <a:rPr lang="en-GB" dirty="0" smtClean="0"/>
              <a:t>…</a:t>
            </a:r>
            <a:endParaRPr lang="en-GB" dirty="0"/>
          </a:p>
          <a:p>
            <a:r>
              <a:rPr lang="en-GB" dirty="0"/>
              <a:t>depart from your plan	</a:t>
            </a:r>
            <a:r>
              <a:rPr lang="en-GB" dirty="0" smtClean="0"/>
              <a:t>		</a:t>
            </a:r>
            <a:r>
              <a:rPr lang="en-GB" i="1" dirty="0"/>
              <a:t> to digress </a:t>
            </a:r>
            <a:r>
              <a:rPr lang="en-GB" i="1" dirty="0" smtClean="0"/>
              <a:t>from (my original plan)</a:t>
            </a:r>
            <a:endParaRPr lang="en-GB" dirty="0"/>
          </a:p>
          <a:p>
            <a:r>
              <a:rPr lang="en-GB" dirty="0"/>
              <a:t>finish your talk	</a:t>
            </a:r>
            <a:r>
              <a:rPr lang="cs-CZ" dirty="0" smtClean="0"/>
              <a:t>	</a:t>
            </a:r>
            <a:r>
              <a:rPr lang="en-US" dirty="0" smtClean="0"/>
              <a:t>	</a:t>
            </a:r>
            <a:r>
              <a:rPr lang="en-GB" i="1" dirty="0" smtClean="0"/>
              <a:t>to conclude/in conclusion,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01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769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Cr011 27.2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Sample letter 2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Cr011 27.2</dc:title>
  <dc:creator>Veronika Tomankova</dc:creator>
  <cp:lastModifiedBy>ucitel</cp:lastModifiedBy>
  <cp:revision>24</cp:revision>
  <dcterms:created xsi:type="dcterms:W3CDTF">2019-02-20T09:07:08Z</dcterms:created>
  <dcterms:modified xsi:type="dcterms:W3CDTF">2019-03-13T07:40:22Z</dcterms:modified>
</cp:coreProperties>
</file>