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3" r:id="rId12"/>
    <p:sldId id="274" r:id="rId13"/>
    <p:sldId id="270" r:id="rId14"/>
    <p:sldId id="275" r:id="rId15"/>
    <p:sldId id="272" r:id="rId16"/>
    <p:sldId id="271" r:id="rId17"/>
    <p:sldId id="268" r:id="rId18"/>
    <p:sldId id="269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2B962B-F7C4-47F4-B2CE-B00A37B89239}" v="45" dt="2018-09-06T06:45:59.2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75" d="100"/>
          <a:sy n="75" d="100"/>
        </p:scale>
        <p:origin x="82" y="29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606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978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3627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22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5993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4327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426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626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033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242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919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201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179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595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726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857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640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tace.com/download/CSN-ISO-690.pdf" TargetMode="External"/><Relationship Id="rId2" Type="http://schemas.openxmlformats.org/officeDocument/2006/relationships/hyperlink" Target="https://is.muni.cz/auth/do/fsps/fak_predpisy/smernice-dekana/2017-11_Pokyny_k_vypracovani_zaverecnych_praci.pdf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kuk.muni.cz/animace/eiz/zotero/index.html" TargetMode="External"/><Relationship Id="rId5" Type="http://schemas.openxmlformats.org/officeDocument/2006/relationships/hyperlink" Target="https://www.citacepro.com/" TargetMode="External"/><Relationship Id="rId4" Type="http://schemas.openxmlformats.org/officeDocument/2006/relationships/hyperlink" Target="https://is.muni.cz/do/rect/el/estud/prif/ps11/metodika/web/ebook_citace_2011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0BD5BF-94D9-4D1D-9E74-99F7E3094D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5773" y="3048000"/>
            <a:ext cx="8915399" cy="2262781"/>
          </a:xfrm>
        </p:spPr>
        <p:txBody>
          <a:bodyPr>
            <a:normAutofit/>
          </a:bodyPr>
          <a:lstStyle/>
          <a:p>
            <a:r>
              <a:rPr lang="cs-CZ" sz="7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 690</a:t>
            </a:r>
            <a:endParaRPr lang="en-GB" sz="7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EF2B376F-54BB-41C7-ADA8-1577F0BE5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33608" y="259978"/>
            <a:ext cx="1690752" cy="830940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Michal Bozděch</a:t>
            </a:r>
          </a:p>
          <a:p>
            <a:pPr algn="r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826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B49C270-EACA-4F97-8C5B-D023C77E6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40381" y="685436"/>
            <a:ext cx="3992732" cy="576262"/>
          </a:xfrm>
        </p:spPr>
        <p:txBody>
          <a:bodyPr/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Identifikátory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446656C-403D-4BC5-904C-F852FACF0E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42981" y="1723338"/>
            <a:ext cx="6097588" cy="3973754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ISBN (knihy)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ISBN 80-45563-048-1.</a:t>
            </a:r>
          </a:p>
          <a:p>
            <a:pPr marL="457200" lvl="1" indent="0">
              <a:buNone/>
            </a:pP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ISSN (časopis)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ISSN 1212-4545.</a:t>
            </a:r>
          </a:p>
          <a:p>
            <a:pPr lvl="1"/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DOI (digitální objekt)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DOI: 10.1047/s4512-4745(55)45541-6.</a:t>
            </a:r>
          </a:p>
          <a:p>
            <a:pPr lvl="1"/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049C112-6D06-42FA-BCBD-598A4E20C2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07637" y="682208"/>
            <a:ext cx="3999001" cy="576262"/>
          </a:xfrm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437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ACE66AD-1F4A-4B4A-B12A-6131FFA40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1200" y="553453"/>
            <a:ext cx="7065015" cy="576262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Přehled citačních modelů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E8599F2-96A9-4FED-8A7F-FFBC4283DD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3158" y="1270529"/>
            <a:ext cx="11908842" cy="5034018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Kniha</a:t>
            </a:r>
          </a:p>
          <a:p>
            <a:pPr marL="0" indent="0">
              <a:buNone/>
            </a:pP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Jméno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podnázev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Vedlejší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Další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Nakladatel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Datum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číslování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identifikátor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MALÝ, Tomáš a Josef DOVALIL.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Doplňkový odpor v tréninku rychlostních schopností.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Praha: Mladá fronta, 2016. Edice Českého olympijského výboru. ISBN 978-80-204-4274-1.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72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ACE66AD-1F4A-4B4A-B12A-6131FFA40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1200" y="553453"/>
            <a:ext cx="7065015" cy="576262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Přehled citačních modelů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E8599F2-96A9-4FED-8A7F-FFBC4283DD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3158" y="1270529"/>
            <a:ext cx="11908842" cy="5034018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Kvalifikační práce</a:t>
            </a:r>
          </a:p>
          <a:p>
            <a:pPr marL="0" indent="0">
              <a:buNone/>
            </a:pP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Jméno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podnázev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Vedlejší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nosiče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Datum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[Datum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Dostupnost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byla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napsána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Vedoucí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kvalifikační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BOZDĚCH, Michal.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Organizace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řízení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tréninkového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procesu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akrobatického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rokenrolu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rno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2014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[2018-01-20]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Diplomová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Masarykova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univerzita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Brně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Fakulta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sportovních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Katedra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Kineziologie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Vedoucí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diplomové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Pavel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Korvas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934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ACE66AD-1F4A-4B4A-B12A-6131FFA40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88360" y="607640"/>
            <a:ext cx="7065015" cy="576262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Přehled citačních modelů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E8599F2-96A9-4FED-8A7F-FFBC4283DD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3158" y="1262062"/>
            <a:ext cx="11908842" cy="5034018"/>
          </a:xfrm>
        </p:spPr>
        <p:txBody>
          <a:bodyPr>
            <a:normAutofit lnSpcReduction="10000"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Příspěvek ve sborníku</a:t>
            </a:r>
          </a:p>
          <a:p>
            <a:pPr marL="0" indent="0">
              <a:buNone/>
            </a:pP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Jméno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příspěvku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příspěvku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In: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Jméno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mateřského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dokumentu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mateřského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dokumentu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Vedlejší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Další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mateřského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dokumentu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Nakladatel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Datum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Číslování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svazku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obsahujícího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příspěvek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Rozsah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příspěvku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číslování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identifikátor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MANDAL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Eugenia. Sport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aktivity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body image of men and women. In: FLEMR, L., J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NĚMEC a K. KUDLÁČKOVÁ, eds.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activity in science &amp; practice: Conference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Proceedings in Celebration of the 60th Anniversary of the Establishment of the Faculty of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Education and Sport, Charles University in Prague.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Prague: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Karolinum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2014, s. 71-82. ISBN 978-80246-2620-8.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34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ACE66AD-1F4A-4B4A-B12A-6131FFA40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88360" y="607640"/>
            <a:ext cx="7065015" cy="576262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Přehled citačních modelů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E8599F2-96A9-4FED-8A7F-FFBC4283DD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3158" y="1262062"/>
            <a:ext cx="11908842" cy="5034018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Periodikum</a:t>
            </a:r>
          </a:p>
          <a:p>
            <a:pPr marL="0" indent="0">
              <a:buNone/>
            </a:pP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Jméno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příspěvku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příspěvku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periodika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Vedlejší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nosiče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Nakladatel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Datum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Číslování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Rozsah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stránek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příspěvku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[Datum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identifikátor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(ISSN).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Dostupnost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Lokace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HANCOCK, David J.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Female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relative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effects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second-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quartile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phenomenon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young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female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hockey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players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Psychology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Sport and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Exercise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2017, 32(2), s. 12-16 [2017-05-20]. DOI: 10.1016/j.psychsport.2017.05.002. ISSN 1469-0292. Dostupné také z: http://linkinghub.elsevier.com/retrieve/pii/S1469029216301571</a:t>
            </a: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168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ACE66AD-1F4A-4B4A-B12A-6131FFA40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1200" y="553453"/>
            <a:ext cx="7065015" cy="576262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Přehled citačních modelů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E8599F2-96A9-4FED-8A7F-FFBC4283DD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3158" y="1270529"/>
            <a:ext cx="11908842" cy="5034018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</a:t>
            </a:r>
          </a:p>
          <a:p>
            <a:pPr marL="0" indent="0">
              <a:buNone/>
            </a:pP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Jméno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webového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sídla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webové</a:t>
            </a:r>
            <a:r>
              <a:rPr lang="en-GB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stránky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webového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sídla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podnázev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Vedlejší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nosiče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Další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Nakladatel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Datum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publikování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[Datum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identifikátor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Dostupnost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webové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stránky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Masarykova univerzita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[online]. Brno: Masarykova Universita, ©1996-2009 [2017-05- 20]. Dostupné z: http://www.muni.cz.</a:t>
            </a:r>
          </a:p>
        </p:txBody>
      </p:sp>
    </p:spTree>
    <p:extLst>
      <p:ext uri="{BB962C8B-B14F-4D97-AF65-F5344CB8AC3E}">
        <p14:creationId xmlns:p14="http://schemas.microsoft.com/office/powerpoint/2010/main" val="399528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ACE66AD-1F4A-4B4A-B12A-6131FFA40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1200" y="553453"/>
            <a:ext cx="7065015" cy="576262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Přehled citačních modelů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E8599F2-96A9-4FED-8A7F-FFBC4283DD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3158" y="1270529"/>
            <a:ext cx="11908842" cy="5034018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Elektronický dokument</a:t>
            </a:r>
          </a:p>
          <a:p>
            <a:pPr marL="0" indent="0">
              <a:buNone/>
            </a:pP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Jméno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podnázev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Vedlejší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nosiče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Další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Nakladatel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Datum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Datum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aktualizace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revize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[Datum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číslování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identifikátor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Dostupnost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Lokace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Požadavky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systém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Zákony</a:t>
            </a:r>
          </a:p>
          <a:p>
            <a:pPr marL="0" indent="0">
              <a:buNone/>
            </a:pP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ČESKO.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Zákon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č. 111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dne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dubna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1998 o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vysokých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školách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o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změně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doplnění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dalších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zákonů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In: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Sbírka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zákonů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České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republiky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1998,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částka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39, s. 5388-5419. ISSN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1211-1244.</a:t>
            </a: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62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907F710-94CB-43C9-9ADD-FF62990B6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69867" y="670072"/>
            <a:ext cx="3992732" cy="576262"/>
          </a:xfrm>
        </p:spPr>
        <p:txBody>
          <a:bodyPr/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  <a:endParaRPr lang="en-GB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E5EF44B-2459-45C5-B571-C14E368B29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44629" y="1515927"/>
            <a:ext cx="4342893" cy="3354060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Řazen abecedně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Citace začínající stejným jménem se řadí chronologicky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EB1648F-F090-4514-ABFE-D54B4D3E35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79976" y="1515927"/>
            <a:ext cx="6312024" cy="4648930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NOVÁK, Jan.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NOVÁK, J.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NOVÁK, Jan a Jiří NOVOTNÝ.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NOVÁK, Jan a NOVOTNÝ, Jiří.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NOVÁK, Jan a kol. 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NOVÁK, J. a MASARYKOVA UNIVERZITA. Fakulta sportovních studií.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NOVÁK, Jan, NOVOTNÝ, Jiří a kol.</a:t>
            </a:r>
          </a:p>
          <a:p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375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8CFE4F3-3D04-45C7-A8F3-E0B3F5DF7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49765" y="685441"/>
            <a:ext cx="3992732" cy="576262"/>
          </a:xfrm>
        </p:spPr>
        <p:txBody>
          <a:bodyPr/>
          <a:lstStyle/>
          <a:p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Časté chyby</a:t>
            </a:r>
            <a:endParaRPr lang="en-GB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9BDF29A-B4D7-4663-BABB-6087ED3EA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49765" y="1509671"/>
            <a:ext cx="8973136" cy="3030538"/>
          </a:xfrm>
        </p:spPr>
        <p:txBody>
          <a:bodyPr>
            <a:normAutofit fontScale="92500" lnSpcReduction="10000"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Citace z generátorů – nutná kontrola!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Nekvalitní zdroje (noviny, časopisy, Wikipedie, atd.)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 Jméno PŘÍJMENÍ.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Více autorů</a:t>
            </a:r>
            <a:r>
              <a:rPr lang="cs-CZ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: XY a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kol. (nikoli „et al.“)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textu mezi jmény „a“ (nikoli „&amp;“)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Tečka za identifikátorem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Pomlčky v identifikátoru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90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3896FF2-455B-4D48-B1A3-D40BC73A6D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2520" y="1234440"/>
            <a:ext cx="6515690" cy="4668586"/>
          </a:xfrm>
        </p:spPr>
        <p:txBody>
          <a:bodyPr/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Směrnice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FSpS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č. 11/2017</a:t>
            </a:r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PODKLADY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Citace.com</a:t>
            </a: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Metodika tvorby bibliografických citací</a:t>
            </a: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GB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F2394B7-DA67-47F0-90E4-A429CDB5FB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59306" y="1615440"/>
            <a:ext cx="5426014" cy="4284358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Citační manažér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citaci ručí autor citace, ne generátor</a:t>
            </a:r>
          </a:p>
          <a:p>
            <a:pPr lvl="1"/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Citacepro.com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(autor, datum)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Zotero</a:t>
            </a: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EndNote</a:t>
            </a: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Microsoft Word</a:t>
            </a:r>
            <a:endParaRPr lang="en-GB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85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9C6A66-00BE-458A-8132-ECAC3FE80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426720"/>
            <a:ext cx="11094720" cy="6172200"/>
          </a:xfrm>
        </p:spPr>
        <p:txBody>
          <a:bodyPr>
            <a:normAutofit/>
          </a:bodyPr>
          <a:lstStyle/>
          <a:p>
            <a:r>
              <a:rPr lang="cs-CZ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Přímá citace</a:t>
            </a:r>
          </a:p>
          <a:p>
            <a:pPr lvl="1"/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„Motorické schopnosti jsou chápány jako relativně upevněný, více či méně generalizovaný předpoklad pro určité činnosti, jednání a výkony“ (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Röthig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Prohl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2003, s. 36).</a:t>
            </a:r>
          </a:p>
          <a:p>
            <a:pPr lvl="1"/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„Motorická schopnost je charakterizována jako soubor vnitřních, relativně samostatných předpokladů splnit pohybový úkol“ (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Čelikovský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kol., 1990, s. 78).</a:t>
            </a:r>
          </a:p>
          <a:p>
            <a:r>
              <a:rPr lang="cs-CZ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Nepřímá citace</a:t>
            </a:r>
          </a:p>
          <a:p>
            <a:pPr lvl="1"/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obecně známo, že mezi nejobtížnější úkoly v rozvoji rychlostních schopností patří ovlivňování rychlosti formou zvolení cviků a odporu (Malý a Dovalil, 2017).</a:t>
            </a:r>
          </a:p>
          <a:p>
            <a:pPr lvl="1"/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autorů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Hohmann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Lames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Letzelter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(2010) jsou síla, vytrvalost a rychlost řazeny mezi kondiční schopnosti.</a:t>
            </a:r>
          </a:p>
          <a:p>
            <a:r>
              <a:rPr lang="cs-CZ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Sekundární citace</a:t>
            </a:r>
          </a:p>
          <a:p>
            <a:pPr lvl="1"/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Rolí tělesné výchovy v prevenci proti násilí se zabývali i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Mandigo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Corlett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Vasquez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(in Kevin a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Chiaki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2014), kteří zjistili, že…</a:t>
            </a:r>
            <a:endParaRPr lang="en-GB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867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6A8804-DAD6-4369-B5A0-9B547191C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559" y="624110"/>
            <a:ext cx="9885053" cy="1280890"/>
          </a:xfrm>
        </p:spPr>
        <p:txBody>
          <a:bodyPr/>
          <a:lstStyle/>
          <a:p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Přehled citací v podkladech</a:t>
            </a:r>
            <a:endParaRPr lang="en-GB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6282FB-D3F7-46C0-830D-7F0D79D9B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040" y="2133600"/>
            <a:ext cx="11490960" cy="4297680"/>
          </a:xfrm>
        </p:spPr>
        <p:txBody>
          <a:bodyPr>
            <a:normAutofit/>
          </a:bodyPr>
          <a:lstStyle/>
          <a:p>
            <a:r>
              <a:rPr lang="cs-CZ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Směrnice </a:t>
            </a:r>
            <a:r>
              <a:rPr lang="cs-CZ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FSpS</a:t>
            </a:r>
            <a:r>
              <a:rPr lang="cs-CZ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č. 11/2017</a:t>
            </a:r>
          </a:p>
          <a:p>
            <a:pPr marL="0" indent="0">
              <a:buNone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Kniha, kapitola v knize, příspěvek ve sborníků, článek v časopisu, webová stránka, článek na webu, kvalifikační práce, zákony.</a:t>
            </a:r>
          </a:p>
          <a:p>
            <a:r>
              <a:rPr lang="cs-CZ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Citace.com</a:t>
            </a:r>
          </a:p>
          <a:p>
            <a:pPr marL="0" indent="0">
              <a:buNone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Patent, norma, Film, počítačový program, CD, sériový pořad, grafické dílo, hudba, mapy, rozhovor v TV.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211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60A931-53CA-4378-B308-BE7209FF9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9135" y="348488"/>
            <a:ext cx="3992732" cy="576262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Bibliografická citace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2CBA032-467F-4C93-A179-DCB90E3BFF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42904" y="2407920"/>
            <a:ext cx="5365193" cy="3928711"/>
          </a:xfrm>
        </p:spPr>
        <p:txBody>
          <a:bodyPr>
            <a:normAutofit/>
          </a:bodyPr>
          <a:lstStyle/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Tvůrce (osoba)</a:t>
            </a:r>
          </a:p>
          <a:p>
            <a:pPr lvl="1"/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ČAPEK, Karel. </a:t>
            </a:r>
          </a:p>
          <a:p>
            <a:pPr lvl="1"/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BOZDĚCH, M.</a:t>
            </a:r>
          </a:p>
          <a:p>
            <a:pPr lvl="1"/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FONTAINE, Jean de.</a:t>
            </a:r>
          </a:p>
          <a:p>
            <a:pPr lvl="1"/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KLEIST, Heinrich von.</a:t>
            </a:r>
          </a:p>
          <a:p>
            <a:pPr lvl="1"/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NOVÁK, Jan, Mgr. a NOVÁK, Jan, MUDr.</a:t>
            </a:r>
          </a:p>
          <a:p>
            <a:pPr lvl="1"/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FIRMA [Praha] a FIRMA [Brno]</a:t>
            </a:r>
            <a:endParaRPr lang="en-GB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FAB72B0-7A94-43F0-9E6D-43B96B51C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19200" y="1262062"/>
            <a:ext cx="9516533" cy="1515269"/>
          </a:xfrm>
        </p:spPr>
        <p:txBody>
          <a:bodyPr>
            <a:normAutofit/>
          </a:bodyPr>
          <a:lstStyle/>
          <a:p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Jméno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podnázev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Vedlejší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Další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publikování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Nakladatel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Datum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publikování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edice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číslování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Standardní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identifikátor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3">
            <a:extLst>
              <a:ext uri="{FF2B5EF4-FFF2-40B4-BE49-F238E27FC236}">
                <a16:creationId xmlns:a16="http://schemas.microsoft.com/office/drawing/2014/main" id="{26586DE2-065E-4F0E-A32A-1C4DF796FFD8}"/>
              </a:ext>
            </a:extLst>
          </p:cNvPr>
          <p:cNvSpPr txBox="1">
            <a:spLocks/>
          </p:cNvSpPr>
          <p:nvPr/>
        </p:nvSpPr>
        <p:spPr>
          <a:xfrm>
            <a:off x="6308097" y="2500567"/>
            <a:ext cx="5173563" cy="14037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1145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Tvůrce (právnický subjekt)</a:t>
            </a:r>
          </a:p>
          <a:p>
            <a:pPr lvl="1"/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MASARYKOVA UNIVERZITA V BRNĚ. Fakulta sportovních studií.</a:t>
            </a:r>
          </a:p>
        </p:txBody>
      </p:sp>
    </p:spTree>
    <p:extLst>
      <p:ext uri="{BB962C8B-B14F-4D97-AF65-F5344CB8AC3E}">
        <p14:creationId xmlns:p14="http://schemas.microsoft.com/office/powerpoint/2010/main" val="55287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60A931-53CA-4378-B308-BE7209FF9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9135" y="133285"/>
            <a:ext cx="3992732" cy="576262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Bibliografická citace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2CBA032-467F-4C93-A179-DCB90E3BFF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0807" y="2435897"/>
            <a:ext cx="5624273" cy="3559301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Tvůrce		</a:t>
            </a:r>
          </a:p>
          <a:p>
            <a:pPr lvl="1"/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textu a LITERATUŘE</a:t>
            </a:r>
          </a:p>
          <a:p>
            <a:pPr lvl="2"/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a více autorů = a kol.</a:t>
            </a:r>
          </a:p>
          <a:p>
            <a:pPr lvl="1"/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Editoři</a:t>
            </a:r>
          </a:p>
          <a:p>
            <a:pPr lvl="2"/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Autor. Název. In: PŘÍJMENÍ, Jméno a Jméno PŘÍJMENÍ, </a:t>
            </a:r>
            <a:r>
              <a:rPr lang="cs-CZ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mateřského dokumentu.</a:t>
            </a:r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FAB72B0-7A94-43F0-9E6D-43B96B51C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490807" y="1211840"/>
            <a:ext cx="9516533" cy="1515269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Jméno tvůrce. </a:t>
            </a:r>
            <a:r>
              <a:rPr lang="cs-CZ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podnázev.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Vedlejší název. </a:t>
            </a:r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tvůrce. </a:t>
            </a:r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 publikování: Nakladatel, Datum publikování. Název edice a číslování. Standardní identifikátor.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Poznámky.</a:t>
            </a:r>
          </a:p>
        </p:txBody>
      </p:sp>
      <p:sp>
        <p:nvSpPr>
          <p:cNvPr id="7" name="Zástupný symbol pro obsah 3">
            <a:extLst>
              <a:ext uri="{FF2B5EF4-FFF2-40B4-BE49-F238E27FC236}">
                <a16:creationId xmlns:a16="http://schemas.microsoft.com/office/drawing/2014/main" id="{26586DE2-065E-4F0E-A32A-1C4DF796FFD8}"/>
              </a:ext>
            </a:extLst>
          </p:cNvPr>
          <p:cNvSpPr txBox="1">
            <a:spLocks/>
          </p:cNvSpPr>
          <p:nvPr/>
        </p:nvSpPr>
        <p:spPr>
          <a:xfrm>
            <a:off x="4991517" y="2512948"/>
            <a:ext cx="6015823" cy="35593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1145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</a:p>
          <a:p>
            <a:pPr lvl="1"/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Vedlejší tvůrce</a:t>
            </a:r>
          </a:p>
          <a:p>
            <a:pPr lvl="1"/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AUTOR. </a:t>
            </a:r>
            <a:r>
              <a:rPr lang="cs-CZ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Název. </a:t>
            </a:r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Přeložil Josef MLEJNEK.</a:t>
            </a:r>
          </a:p>
        </p:txBody>
      </p:sp>
    </p:spTree>
    <p:extLst>
      <p:ext uri="{BB962C8B-B14F-4D97-AF65-F5344CB8AC3E}">
        <p14:creationId xmlns:p14="http://schemas.microsoft.com/office/powerpoint/2010/main" val="3287511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DA57CB1-AAEC-43F4-B212-2839EBE22E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91808" y="676563"/>
            <a:ext cx="3992732" cy="576262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042EA98-FE98-4674-B3B5-C42F816D1B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41647" y="1252826"/>
            <a:ext cx="4342893" cy="3354060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Píšeme 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kurzívou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Pokud název není dostatečný k identifikaci zdroje používá se místo publikování (ne kurzívou)</a:t>
            </a:r>
          </a:p>
          <a:p>
            <a:pPr lvl="1"/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Geographic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(Praha)</a:t>
            </a:r>
            <a:endParaRPr lang="en-GB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0691865-F2D7-4F1C-AB11-60AB608737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59064" y="673335"/>
            <a:ext cx="3999001" cy="576262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 nosiče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DF81BD5-DC35-47D3-9E6E-32B4D7E348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19391" y="1249598"/>
            <a:ext cx="4872644" cy="3354060"/>
          </a:xfrm>
        </p:spPr>
        <p:txBody>
          <a:bodyPr/>
          <a:lstStyle/>
          <a:p>
            <a:pPr lvl="1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[online]</a:t>
            </a:r>
          </a:p>
          <a:p>
            <a:pPr lvl="1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[CD]</a:t>
            </a:r>
          </a:p>
          <a:p>
            <a:pPr lvl="1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[mapa]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995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8DC9696-62BC-4E9B-BA3A-ED2929EE0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96498" y="596668"/>
            <a:ext cx="3992732" cy="576262"/>
          </a:xfrm>
        </p:spPr>
        <p:txBody>
          <a:bodyPr/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vydání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963F2A7-4668-4241-BDA6-336AD21D10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28744" y="1164053"/>
            <a:ext cx="4906711" cy="3354060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Neuvádí se o prvních vydání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3rd 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revised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8F81314-609D-4202-B3D4-D15CD517ED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34271" y="593440"/>
            <a:ext cx="3999001" cy="576262"/>
          </a:xfrm>
        </p:spPr>
        <p:txBody>
          <a:bodyPr/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Nakladatelství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3E7D220-ECA4-4D6B-A41A-631E4BECCF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26562" y="1169703"/>
            <a:ext cx="5593080" cy="3688152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Místo vydání: jasná identifikace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London (Ontario):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Nakladatel: neuvádí se „a.s.“, „&amp;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Sons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Místo vydání: Nakladatel, rok vydání.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Praha: 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Grada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2007.</a:t>
            </a:r>
            <a:endParaRPr lang="en-GB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63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8D4D38E-0E34-4D9B-8D06-BCFF2812E9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8036" y="676563"/>
            <a:ext cx="3992732" cy="576262"/>
          </a:xfrm>
        </p:spPr>
        <p:txBody>
          <a:bodyPr/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Datum publikování</a:t>
            </a:r>
            <a:endParaRPr lang="en-GB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546D472-86BA-461E-B3F9-43060BDD9C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02824" y="1252826"/>
            <a:ext cx="5652092" cy="3354060"/>
          </a:xfrm>
        </p:spPr>
        <p:txBody>
          <a:bodyPr>
            <a:normAutofit fontScale="92500"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Většinou se uvádí pouze rok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u el. Dokumentů, novin, patentů,…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Formát: [rok-mm-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Jeli uveden copyright, píše se před rok © 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Datum není uvedeno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b.r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.] – bez roku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[16. století] – vyhledáno pomocí jiného zdroje</a:t>
            </a:r>
            <a:endParaRPr lang="en-GB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EBB0FEE-7A75-47E6-831B-70F4100E20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54916" y="673335"/>
            <a:ext cx="5172130" cy="576262"/>
          </a:xfrm>
        </p:spPr>
        <p:txBody>
          <a:bodyPr/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Číslování a stránkování</a:t>
            </a:r>
            <a:endParaRPr lang="en-GB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C8771AD-8495-4530-A26A-5FEEAF73E3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987310" y="1249597"/>
            <a:ext cx="5307342" cy="3354060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Rok vydání, ročník(číslo), s. od-do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2011, 6(7), s. 22-44.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2017, 32, s. 12-16.</a:t>
            </a:r>
          </a:p>
          <a:p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Nikoliv: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2011,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(7),s. 22-44.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Nikoliv: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2011,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(7),s. 22-44.</a:t>
            </a:r>
          </a:p>
          <a:p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82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570</TotalTime>
  <Words>1289</Words>
  <Application>Microsoft Office PowerPoint</Application>
  <PresentationFormat>Širokoúhlá obrazovka</PresentationFormat>
  <Paragraphs>133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Century Gothic</vt:lpstr>
      <vt:lpstr>Times New Roman</vt:lpstr>
      <vt:lpstr>Wingdings 3</vt:lpstr>
      <vt:lpstr>Stébla</vt:lpstr>
      <vt:lpstr>ISO 690</vt:lpstr>
      <vt:lpstr>Prezentace aplikace PowerPoint</vt:lpstr>
      <vt:lpstr>Prezentace aplikace PowerPoint</vt:lpstr>
      <vt:lpstr>Přehled citací v podkladech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 690</dc:title>
  <dc:creator>Michal Bozděch</dc:creator>
  <cp:lastModifiedBy>Michal Bozděch</cp:lastModifiedBy>
  <cp:revision>21</cp:revision>
  <dcterms:created xsi:type="dcterms:W3CDTF">2018-02-23T06:35:02Z</dcterms:created>
  <dcterms:modified xsi:type="dcterms:W3CDTF">2019-02-22T11:45:03Z</dcterms:modified>
</cp:coreProperties>
</file>