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63" r:id="rId9"/>
    <p:sldId id="270" r:id="rId10"/>
    <p:sldId id="268" r:id="rId11"/>
    <p:sldId id="264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78" autoAdjust="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AFF54-2037-4C66-B7F0-47E9BE42FFE3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A6393-7D57-4315-9B25-C345FB7E5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7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A6393-7D57-4315-9B25-C345FB7E5A4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03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8077200" cy="1144722"/>
          </a:xfrm>
        </p:spPr>
        <p:txBody>
          <a:bodyPr/>
          <a:lstStyle/>
          <a:p>
            <a:r>
              <a:rPr lang="cs-CZ" dirty="0"/>
              <a:t>Projekty profesní sebeobrany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5357826"/>
            <a:ext cx="2857520" cy="685234"/>
          </a:xfrm>
        </p:spPr>
        <p:txBody>
          <a:bodyPr>
            <a:normAutofit/>
          </a:bodyPr>
          <a:lstStyle/>
          <a:p>
            <a:r>
              <a:rPr lang="cs-CZ" sz="2800" dirty="0"/>
              <a:t>ASEBS, 4. sem.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Školní vzdělávací program</a:t>
            </a:r>
          </a:p>
          <a:p>
            <a:pPr lvl="1"/>
            <a:r>
              <a:rPr lang="cs-CZ" dirty="0"/>
              <a:t>Upravuje vzdělávání</a:t>
            </a:r>
          </a:p>
          <a:p>
            <a:r>
              <a:rPr lang="cs-CZ" dirty="0"/>
              <a:t>Školní řád</a:t>
            </a:r>
          </a:p>
          <a:p>
            <a:pPr lvl="1"/>
            <a:r>
              <a:rPr lang="cs-CZ" dirty="0"/>
              <a:t>Upravuje práva a povinnosti, provoz, režim školy, bezpečnost, hodnocení vzdělávání</a:t>
            </a:r>
          </a:p>
          <a:p>
            <a:r>
              <a:rPr lang="cs-CZ" dirty="0"/>
              <a:t>Minimální program prevence</a:t>
            </a:r>
          </a:p>
          <a:p>
            <a:pPr lvl="1"/>
            <a:r>
              <a:rPr lang="cs-CZ" dirty="0"/>
              <a:t>Prevence rizikového chování</a:t>
            </a:r>
          </a:p>
        </p:txBody>
      </p:sp>
    </p:spTree>
    <p:extLst>
      <p:ext uri="{BB962C8B-B14F-4D97-AF65-F5344CB8AC3E}">
        <p14:creationId xmlns:p14="http://schemas.microsoft.com/office/powerpoint/2010/main" val="83742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Struktura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Název</a:t>
            </a:r>
          </a:p>
          <a:p>
            <a:pPr lvl="0"/>
            <a:r>
              <a:rPr lang="cs-CZ" dirty="0"/>
              <a:t>Úvod (popis tématu)</a:t>
            </a:r>
          </a:p>
          <a:p>
            <a:pPr lvl="1"/>
            <a:r>
              <a:rPr lang="cs-CZ" dirty="0"/>
              <a:t>Stručná charakteristika</a:t>
            </a:r>
          </a:p>
          <a:p>
            <a:pPr lvl="0"/>
            <a:r>
              <a:rPr lang="cs-CZ" dirty="0"/>
              <a:t>Rozbor problému</a:t>
            </a:r>
          </a:p>
          <a:p>
            <a:pPr lvl="1"/>
            <a:r>
              <a:rPr lang="cs-CZ" dirty="0"/>
              <a:t>Analýza příčin problému, překážek v praxi aj.</a:t>
            </a:r>
          </a:p>
          <a:p>
            <a:pPr lvl="0"/>
            <a:r>
              <a:rPr lang="cs-CZ" dirty="0"/>
              <a:t>Detailní popis řešení problému</a:t>
            </a:r>
          </a:p>
          <a:p>
            <a:pPr lvl="1"/>
            <a:r>
              <a:rPr lang="cs-CZ" dirty="0"/>
              <a:t>Konkrétní návrhy řešení do praxe</a:t>
            </a:r>
          </a:p>
          <a:p>
            <a:pPr lvl="0"/>
            <a:r>
              <a:rPr lang="cs-CZ" dirty="0"/>
              <a:t>Metodická řada nácviku dovedností</a:t>
            </a:r>
          </a:p>
          <a:p>
            <a:pPr lvl="1"/>
            <a:r>
              <a:rPr lang="cs-CZ" dirty="0"/>
              <a:t>Způsob nácviku a výuky dovedností, popis učebních výstupů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Prezentace témat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45 minut zahrnujících</a:t>
            </a:r>
          </a:p>
          <a:p>
            <a:pPr lvl="1"/>
            <a:r>
              <a:rPr lang="cs-CZ" dirty="0"/>
              <a:t>Přípravu</a:t>
            </a:r>
          </a:p>
          <a:p>
            <a:pPr lvl="1"/>
            <a:r>
              <a:rPr lang="cs-CZ" dirty="0"/>
              <a:t>Teoretická obhajoba projektu (i s následnou diskusí cca 10 min)</a:t>
            </a:r>
          </a:p>
          <a:p>
            <a:pPr lvl="1"/>
            <a:r>
              <a:rPr lang="cs-CZ" dirty="0"/>
              <a:t>Praktická obhajoba projektu, ukázky celých osnov (i s následnou diskusí cca 10 min)</a:t>
            </a:r>
          </a:p>
          <a:p>
            <a:pPr lvl="1"/>
            <a:r>
              <a:rPr lang="cs-CZ" dirty="0"/>
              <a:t>Praktická výuka jednoho podrobně rozpracovaného bodu osnovy</a:t>
            </a:r>
          </a:p>
          <a:p>
            <a:r>
              <a:rPr lang="cs-CZ" dirty="0"/>
              <a:t>Projekt vložit do </a:t>
            </a:r>
            <a:r>
              <a:rPr lang="cs-CZ" dirty="0" err="1"/>
              <a:t>odevzdávárny</a:t>
            </a:r>
            <a:r>
              <a:rPr lang="cs-CZ"/>
              <a:t> v IS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30412"/>
          </a:xfrm>
        </p:spPr>
        <p:txBody>
          <a:bodyPr/>
          <a:lstStyle/>
          <a:p>
            <a:r>
              <a:rPr lang="cs-CZ" dirty="0"/>
              <a:t>Koncepce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Široké chápání profesní sebeobrany a jejího projektování</a:t>
            </a:r>
          </a:p>
          <a:p>
            <a:pPr lvl="1"/>
            <a:r>
              <a:rPr lang="cs-CZ" dirty="0"/>
              <a:t>Samostatná práce</a:t>
            </a:r>
          </a:p>
          <a:p>
            <a:pPr lvl="1"/>
            <a:r>
              <a:rPr lang="cs-CZ" dirty="0"/>
              <a:t>Schopnost integrovat znalosti</a:t>
            </a:r>
          </a:p>
          <a:p>
            <a:pPr lvl="1"/>
            <a:r>
              <a:rPr lang="cs-CZ" dirty="0"/>
              <a:t>Pochopení problému v širších souvislostech</a:t>
            </a:r>
          </a:p>
          <a:p>
            <a:pPr lvl="1"/>
            <a:r>
              <a:rPr lang="cs-CZ" dirty="0"/>
              <a:t>Plánování, taktické přístupy a preventivní programy v profesní sebeobraně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budeme dělat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Skupinový projekt profesní sebeobrany</a:t>
            </a:r>
          </a:p>
          <a:p>
            <a:endParaRPr lang="cs-CZ" dirty="0"/>
          </a:p>
          <a:p>
            <a:pPr lvl="1"/>
            <a:r>
              <a:rPr lang="cs-CZ" dirty="0"/>
              <a:t>Cílem je prokázat </a:t>
            </a:r>
          </a:p>
          <a:p>
            <a:pPr lvl="2"/>
            <a:r>
              <a:rPr lang="cs-CZ" dirty="0"/>
              <a:t>schopnost identifikovat problém</a:t>
            </a:r>
          </a:p>
          <a:p>
            <a:pPr lvl="2"/>
            <a:r>
              <a:rPr lang="cs-CZ" dirty="0"/>
              <a:t>schopnost nalézt informace (vytřídit, vyhodnotit)</a:t>
            </a:r>
          </a:p>
          <a:p>
            <a:pPr lvl="2"/>
            <a:r>
              <a:rPr lang="cs-CZ" dirty="0"/>
              <a:t>Postavit projekt na míru</a:t>
            </a:r>
          </a:p>
          <a:p>
            <a:pPr lvl="2"/>
            <a:r>
              <a:rPr lang="cs-CZ" dirty="0"/>
              <a:t>Obhájit projekt</a:t>
            </a:r>
          </a:p>
          <a:p>
            <a:pPr lvl="2"/>
            <a:r>
              <a:rPr lang="cs-CZ" dirty="0"/>
              <a:t>Prokázat schopnost vést projekt</a:t>
            </a:r>
          </a:p>
          <a:p>
            <a:pPr lvl="2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Skupinový projekt profesní sebeobrany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Profesní sebeobranu chápeme široce a komplexně</a:t>
            </a:r>
          </a:p>
          <a:p>
            <a:pPr lvl="0"/>
            <a:r>
              <a:rPr lang="cs-CZ" dirty="0"/>
              <a:t>Týká se všech profesí, které pracují s lidmi a reálně v nich hrozí riziko konfliktu</a:t>
            </a:r>
          </a:p>
          <a:p>
            <a:pPr lvl="0"/>
            <a:r>
              <a:rPr lang="cs-CZ" dirty="0"/>
              <a:t>Jde o všechno, co je spojeno s konflikty a zahrnuje víc, než fyzickou obranu:</a:t>
            </a:r>
          </a:p>
          <a:p>
            <a:pPr lvl="1"/>
            <a:r>
              <a:rPr lang="cs-CZ" dirty="0"/>
              <a:t>Vznik a příčiny, chování jednotlivce i skupiny a organizace, prevence, řízení, management konfliktu, prostředí, techniky, prostředky, osoby, legislativa, strategie, …</a:t>
            </a:r>
          </a:p>
          <a:p>
            <a:r>
              <a:rPr lang="cs-CZ" dirty="0"/>
              <a:t>+ projekty osobní sebeobrany specifických skupin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Struktura písemného výstupu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33222" lvl="0" indent="-514350">
              <a:buFont typeface="+mj-lt"/>
              <a:buAutoNum type="arabicPeriod"/>
            </a:pPr>
            <a:r>
              <a:rPr lang="cs-CZ" dirty="0"/>
              <a:t>Charakteristika pracovní činnosti, pro kterou je projekt určen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/>
              <a:t>Definice cíle (výstupy z učení)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/>
              <a:t>Teoretický koncept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/>
              <a:t>Předpoklady pro účastníky, jejich charakteristika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/>
              <a:t>Právní aspekty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/>
              <a:t>Ekonomické aspekty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/>
              <a:t>Osnova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/>
              <a:t>Příklad jednoho podrobně rozpracovaného bodu osnovy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/>
              <a:t>Odpovědnost autorů za jednotlivé části projektu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Bezpečnostní management pedagogických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Chápeme jej široce na všech stupních</a:t>
            </a:r>
          </a:p>
          <a:p>
            <a:pPr lvl="1"/>
            <a:r>
              <a:rPr lang="cs-CZ" dirty="0"/>
              <a:t>Vertikálně</a:t>
            </a:r>
          </a:p>
          <a:p>
            <a:pPr lvl="2"/>
            <a:r>
              <a:rPr lang="cs-CZ" dirty="0"/>
              <a:t>Různé typy institucí</a:t>
            </a:r>
          </a:p>
          <a:p>
            <a:pPr lvl="1"/>
            <a:r>
              <a:rPr lang="cs-CZ" dirty="0"/>
              <a:t>Horizontálně</a:t>
            </a:r>
          </a:p>
          <a:p>
            <a:pPr lvl="2"/>
            <a:r>
              <a:rPr lang="cs-CZ" dirty="0"/>
              <a:t>Všechny činnosti, kterých se to dotýká</a:t>
            </a:r>
          </a:p>
        </p:txBody>
      </p:sp>
    </p:spTree>
    <p:extLst>
      <p:ext uri="{BB962C8B-B14F-4D97-AF65-F5344CB8AC3E}">
        <p14:creationId xmlns:p14="http://schemas.microsoft.com/office/powerpoint/2010/main" val="160988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Sebeobrana pro pedagogické pracovníky a žáky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Pedagogický pracovník</a:t>
            </a:r>
          </a:p>
          <a:p>
            <a:pPr lvl="1"/>
            <a:r>
              <a:rPr lang="cs-CZ" dirty="0"/>
              <a:t>učitel, </a:t>
            </a:r>
          </a:p>
          <a:p>
            <a:pPr lvl="1"/>
            <a:r>
              <a:rPr lang="cs-CZ" dirty="0"/>
              <a:t>pedagog v zařízení pro další vzdělávání pedagogických pracovníků, </a:t>
            </a:r>
          </a:p>
          <a:p>
            <a:pPr lvl="1"/>
            <a:r>
              <a:rPr lang="cs-CZ" dirty="0"/>
              <a:t>vychovatel, </a:t>
            </a:r>
          </a:p>
          <a:p>
            <a:pPr lvl="1"/>
            <a:r>
              <a:rPr lang="cs-CZ" dirty="0"/>
              <a:t>speciální pedagog, </a:t>
            </a:r>
          </a:p>
          <a:p>
            <a:pPr lvl="1"/>
            <a:r>
              <a:rPr lang="cs-CZ" dirty="0"/>
              <a:t>psycholog, </a:t>
            </a:r>
          </a:p>
          <a:p>
            <a:pPr lvl="1"/>
            <a:r>
              <a:rPr lang="cs-CZ" dirty="0"/>
              <a:t>pedagog volného času, </a:t>
            </a:r>
          </a:p>
          <a:p>
            <a:pPr lvl="1"/>
            <a:r>
              <a:rPr lang="cs-CZ" dirty="0"/>
              <a:t>asistent pedagoga, </a:t>
            </a:r>
          </a:p>
          <a:p>
            <a:pPr lvl="1"/>
            <a:r>
              <a:rPr lang="cs-CZ" dirty="0"/>
              <a:t>trenér, </a:t>
            </a:r>
          </a:p>
          <a:p>
            <a:pPr lvl="1"/>
            <a:r>
              <a:rPr lang="cs-CZ" dirty="0"/>
              <a:t>metodik prevence v pedagogicko-psychologické poradně, </a:t>
            </a:r>
          </a:p>
          <a:p>
            <a:pPr lvl="1"/>
            <a:r>
              <a:rPr lang="cs-CZ" dirty="0"/>
              <a:t>vedoucí pedagogický pracovník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124"/>
            <a:ext cx="8229600" cy="4829188"/>
          </a:xfrm>
        </p:spPr>
        <p:txBody>
          <a:bodyPr>
            <a:noAutofit/>
          </a:bodyPr>
          <a:lstStyle/>
          <a:p>
            <a:pPr marL="461772" indent="-342900">
              <a:buFont typeface="+mj-lt"/>
              <a:buAutoNum type="arabicPeriod"/>
            </a:pPr>
            <a:r>
              <a:rPr lang="cs-CZ" sz="2000" dirty="0"/>
              <a:t>Učitel, Předškolní zařízení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Učitel, Základní škola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Učitel, Střední škola (gymnaziální)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Vychovatel, Domov mládeže/internát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Trenér, individuální sport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Trenér kolektivní sport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Pedagog volného času, Letní tábor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ŠVP vybrané Základní 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ŠVP vybrané Střední 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MPP vybrané Základní 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MPP vybrané Střední 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Školního řádu Základní 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Školního řádu Střední 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Aktivní …střelec… ve škole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124"/>
            <a:ext cx="8229600" cy="4829188"/>
          </a:xfrm>
        </p:spPr>
        <p:txBody>
          <a:bodyPr>
            <a:noAutofit/>
          </a:bodyPr>
          <a:lstStyle/>
          <a:p>
            <a:pPr marL="461772" indent="-342900">
              <a:buFont typeface="+mj-lt"/>
              <a:buAutoNum type="arabicPeriod"/>
            </a:pPr>
            <a:r>
              <a:rPr lang="cs-CZ" sz="2000" dirty="0"/>
              <a:t>Bezpečnostní opatření sportovní akce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Rešerše medializovaných kauz školských zařízení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Rešerše medializovaných kauz ve sportu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Policie - vybraná složka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Soukromá bezpečnostní služba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Specifická skupina - děti předškolního věku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Specifická skupina - děti mladšího školního věku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Specifická skupina - děti staršího školního věku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Specifická skupina - středoškolská mládež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Specifická skupina -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Specifická skupina -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452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2763</TotalTime>
  <Words>478</Words>
  <Application>Microsoft Office PowerPoint</Application>
  <PresentationFormat>Předvádění na obrazovce (4:3)</PresentationFormat>
  <Paragraphs>103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Projekty profesní sebeobrany</vt:lpstr>
      <vt:lpstr>Koncepce předmětu</vt:lpstr>
      <vt:lpstr>Co budeme dělat</vt:lpstr>
      <vt:lpstr>Skupinový projekt profesní sebeobrany</vt:lpstr>
      <vt:lpstr>Struktura písemného výstupu projektu</vt:lpstr>
      <vt:lpstr>Bezpečnostní management pedagogických zařízení</vt:lpstr>
      <vt:lpstr>Sebeobrana pro pedagogické pracovníky a žáky</vt:lpstr>
      <vt:lpstr>Témata</vt:lpstr>
      <vt:lpstr>Témata</vt:lpstr>
      <vt:lpstr>Dokumenty</vt:lpstr>
      <vt:lpstr>Struktura prezentace</vt:lpstr>
      <vt:lpstr>Prezentace témat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Taktika profesní sebeobrany</dc:title>
  <dc:creator>Reguli</dc:creator>
  <cp:lastModifiedBy>ucitel</cp:lastModifiedBy>
  <cp:revision>34</cp:revision>
  <dcterms:modified xsi:type="dcterms:W3CDTF">2019-02-22T08:48:40Z</dcterms:modified>
</cp:coreProperties>
</file>