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57" r:id="rId9"/>
    <p:sldId id="258" r:id="rId10"/>
    <p:sldId id="262" r:id="rId11"/>
    <p:sldId id="264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1" autoAdjust="0"/>
    <p:restoredTop sz="94639" autoAdjust="0"/>
  </p:normalViewPr>
  <p:slideViewPr>
    <p:cSldViewPr>
      <p:cViewPr>
        <p:scale>
          <a:sx n="100" d="100"/>
          <a:sy n="100" d="100"/>
        </p:scale>
        <p:origin x="-53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EE67E-2CD6-4AE4-8A11-6DD996BE2972}" type="datetimeFigureOut">
              <a:rPr lang="cs-CZ" smtClean="0"/>
              <a:pPr/>
              <a:t>6.4.2016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4BACEBA-9017-4DED-BE31-5521682D24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EE67E-2CD6-4AE4-8A11-6DD996BE2972}" type="datetimeFigureOut">
              <a:rPr lang="cs-CZ" smtClean="0"/>
              <a:pPr/>
              <a:t>6.4.2016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ACEBA-9017-4DED-BE31-5521682D24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EE67E-2CD6-4AE4-8A11-6DD996BE2972}" type="datetimeFigureOut">
              <a:rPr lang="cs-CZ" smtClean="0"/>
              <a:pPr/>
              <a:t>6.4.2016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ACEBA-9017-4DED-BE31-5521682D24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EE67E-2CD6-4AE4-8A11-6DD996BE2972}" type="datetimeFigureOut">
              <a:rPr lang="cs-CZ" smtClean="0"/>
              <a:pPr/>
              <a:t>6.4.2016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4BACEBA-9017-4DED-BE31-5521682D24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EE67E-2CD6-4AE4-8A11-6DD996BE2972}" type="datetimeFigureOut">
              <a:rPr lang="cs-CZ" smtClean="0"/>
              <a:pPr/>
              <a:t>6.4.2016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ACEBA-9017-4DED-BE31-5521682D24D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EE67E-2CD6-4AE4-8A11-6DD996BE2972}" type="datetimeFigureOut">
              <a:rPr lang="cs-CZ" smtClean="0"/>
              <a:pPr/>
              <a:t>6.4.2016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ACEBA-9017-4DED-BE31-5521682D24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EE67E-2CD6-4AE4-8A11-6DD996BE2972}" type="datetimeFigureOut">
              <a:rPr lang="cs-CZ" smtClean="0"/>
              <a:pPr/>
              <a:t>6.4.2016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4BACEBA-9017-4DED-BE31-5521682D24D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EE67E-2CD6-4AE4-8A11-6DD996BE2972}" type="datetimeFigureOut">
              <a:rPr lang="cs-CZ" smtClean="0"/>
              <a:pPr/>
              <a:t>6.4.2016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ACEBA-9017-4DED-BE31-5521682D24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EE67E-2CD6-4AE4-8A11-6DD996BE2972}" type="datetimeFigureOut">
              <a:rPr lang="cs-CZ" smtClean="0"/>
              <a:pPr/>
              <a:t>6.4.2016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ACEBA-9017-4DED-BE31-5521682D24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EE67E-2CD6-4AE4-8A11-6DD996BE2972}" type="datetimeFigureOut">
              <a:rPr lang="cs-CZ" smtClean="0"/>
              <a:pPr/>
              <a:t>6.4.2016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ACEBA-9017-4DED-BE31-5521682D24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EE67E-2CD6-4AE4-8A11-6DD996BE2972}" type="datetimeFigureOut">
              <a:rPr lang="cs-CZ" smtClean="0"/>
              <a:pPr/>
              <a:t>6.4.2016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ACEBA-9017-4DED-BE31-5521682D24D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84EE67E-2CD6-4AE4-8A11-6DD996BE2972}" type="datetimeFigureOut">
              <a:rPr lang="cs-CZ" smtClean="0"/>
              <a:pPr/>
              <a:t>6.4.2016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4BACEBA-9017-4DED-BE31-5521682D24D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ingpong.cz/index.htm" TargetMode="External"/><Relationship Id="rId13" Type="http://schemas.openxmlformats.org/officeDocument/2006/relationships/hyperlink" Target="http://www.youtube.com/watch?v=858kpMv7hDQ&amp;feature=related" TargetMode="External"/><Relationship Id="rId3" Type="http://schemas.openxmlformats.org/officeDocument/2006/relationships/hyperlink" Target="http://www.ittf.com/" TargetMode="External"/><Relationship Id="rId7" Type="http://schemas.openxmlformats.org/officeDocument/2006/relationships/hyperlink" Target="http://brestpin.sweb.cz/" TargetMode="External"/><Relationship Id="rId12" Type="http://schemas.openxmlformats.org/officeDocument/2006/relationships/hyperlink" Target="http://www.youtube.com/watch?v=irCVm9erCGE" TargetMode="External"/><Relationship Id="rId2" Type="http://schemas.openxmlformats.org/officeDocument/2006/relationships/hyperlink" Target="http://www.youtube.com/watch?v=MrpMG7vBI6k" TargetMode="External"/><Relationship Id="rId16" Type="http://schemas.openxmlformats.org/officeDocument/2006/relationships/hyperlink" Target="http://www.fsps.muni.cz/impact/knihovna/struktura-sportovniho-vykon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is.ping-pong.cz/htm/" TargetMode="External"/><Relationship Id="rId11" Type="http://schemas.openxmlformats.org/officeDocument/2006/relationships/hyperlink" Target="http://www.superspy.cz/video/sport/10524-nic-neni-nemozne-10-top-uderu-2011" TargetMode="External"/><Relationship Id="rId5" Type="http://schemas.openxmlformats.org/officeDocument/2006/relationships/hyperlink" Target="http://www.ping-pong.cz/" TargetMode="External"/><Relationship Id="rId15" Type="http://schemas.openxmlformats.org/officeDocument/2006/relationships/hyperlink" Target="http://www.fsps.muni.cz/impact/sportovni-hry-2/stolni-tenis/historie/" TargetMode="External"/><Relationship Id="rId10" Type="http://schemas.openxmlformats.org/officeDocument/2006/relationships/hyperlink" Target="http://is.muni.cz/do/rect/el/estud/fsps/ps10/fyziol/web/sport/raket-stolni.html" TargetMode="External"/><Relationship Id="rId4" Type="http://schemas.openxmlformats.org/officeDocument/2006/relationships/hyperlink" Target="http://www.ettu.org/" TargetMode="External"/><Relationship Id="rId9" Type="http://schemas.openxmlformats.org/officeDocument/2006/relationships/hyperlink" Target="http://www.youtube.com/watch?v=O2vrVwjqktg" TargetMode="External"/><Relationship Id="rId14" Type="http://schemas.openxmlformats.org/officeDocument/2006/relationships/hyperlink" Target="http://www.grada.cz/stolni-tenis/kniha/katalog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7hK4ifyMFv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6600" dirty="0" smtClean="0"/>
              <a:t>STOLNÍ TENIS</a:t>
            </a:r>
            <a:endParaRPr lang="cs-CZ" sz="6600" dirty="0"/>
          </a:p>
        </p:txBody>
      </p:sp>
      <p:pic>
        <p:nvPicPr>
          <p:cNvPr id="5" name="Obrázek 4" descr="vacenovska_10_02_11_Lar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18" y="1785926"/>
            <a:ext cx="3810000" cy="4495800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4643438" y="6286520"/>
            <a:ext cx="157163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by courtesy of the ITTF</a:t>
            </a:r>
            <a:endParaRPr lang="cs-CZ" sz="9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5715008" y="5572140"/>
            <a:ext cx="34289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 Iveta </a:t>
            </a:r>
            <a:r>
              <a:rPr lang="cs-CZ" sz="900" dirty="0" err="1" smtClean="0"/>
              <a:t>Vacenovska</a:t>
            </a:r>
            <a:r>
              <a:rPr lang="cs-CZ" sz="900" dirty="0" smtClean="0"/>
              <a:t> </a:t>
            </a:r>
            <a:r>
              <a:rPr lang="cs-CZ" sz="900" dirty="0" err="1" smtClean="0"/>
              <a:t>en</a:t>
            </a:r>
            <a:r>
              <a:rPr lang="cs-CZ" sz="900" dirty="0" smtClean="0"/>
              <a:t> </a:t>
            </a:r>
            <a:r>
              <a:rPr lang="cs-CZ" sz="900" dirty="0" err="1" smtClean="0"/>
              <a:t>route</a:t>
            </a:r>
            <a:r>
              <a:rPr lang="cs-CZ" sz="900" dirty="0" smtClean="0"/>
              <a:t> to </a:t>
            </a:r>
            <a:r>
              <a:rPr lang="cs-CZ" sz="900" dirty="0" err="1" smtClean="0"/>
              <a:t>victory</a:t>
            </a:r>
            <a:r>
              <a:rPr lang="cs-CZ" sz="900" dirty="0" smtClean="0"/>
              <a:t> </a:t>
            </a:r>
            <a:r>
              <a:rPr lang="cs-CZ" sz="900" dirty="0" err="1" smtClean="0"/>
              <a:t>over</a:t>
            </a:r>
            <a:r>
              <a:rPr lang="cs-CZ" sz="900" dirty="0" smtClean="0"/>
              <a:t> </a:t>
            </a:r>
            <a:r>
              <a:rPr lang="cs-CZ" sz="900" dirty="0" err="1" smtClean="0"/>
              <a:t>Zhou</a:t>
            </a:r>
            <a:r>
              <a:rPr lang="cs-CZ" sz="900" dirty="0" smtClean="0"/>
              <a:t> </a:t>
            </a:r>
            <a:r>
              <a:rPr lang="cs-CZ" sz="900" dirty="0" err="1" smtClean="0"/>
              <a:t>Yihan</a:t>
            </a:r>
            <a:r>
              <a:rPr lang="cs-CZ" sz="900" dirty="0" smtClean="0"/>
              <a:t> </a:t>
            </a:r>
            <a:r>
              <a:rPr lang="cs-CZ" sz="900" dirty="0" err="1" smtClean="0"/>
              <a:t>Photo</a:t>
            </a:r>
            <a:r>
              <a:rPr lang="cs-CZ" sz="900" dirty="0" smtClean="0"/>
              <a:t> by: </a:t>
            </a:r>
            <a:r>
              <a:rPr lang="cs-CZ" sz="900" dirty="0" err="1" smtClean="0"/>
              <a:t>Adel</a:t>
            </a:r>
            <a:r>
              <a:rPr lang="cs-CZ" sz="900" dirty="0" smtClean="0"/>
              <a:t> </a:t>
            </a:r>
            <a:r>
              <a:rPr lang="cs-CZ" sz="900" dirty="0" err="1" smtClean="0"/>
              <a:t>Hakouz</a:t>
            </a:r>
            <a:r>
              <a:rPr lang="cs-CZ" sz="900" dirty="0" smtClean="0"/>
              <a:t> </a:t>
            </a:r>
            <a:r>
              <a:rPr lang="cs-CZ" sz="900" dirty="0" err="1" smtClean="0"/>
              <a:t>Posted</a:t>
            </a:r>
            <a:r>
              <a:rPr lang="cs-CZ" sz="900" dirty="0" smtClean="0"/>
              <a:t> on 02/10/2011 </a:t>
            </a:r>
            <a:r>
              <a:rPr lang="cs-CZ" sz="900" dirty="0" err="1" smtClean="0"/>
              <a:t>2011</a:t>
            </a:r>
            <a:r>
              <a:rPr lang="cs-CZ" sz="900" dirty="0" smtClean="0"/>
              <a:t> </a:t>
            </a:r>
            <a:r>
              <a:rPr lang="cs-CZ" sz="900" dirty="0" err="1" smtClean="0"/>
              <a:t>Qatar</a:t>
            </a:r>
            <a:r>
              <a:rPr lang="cs-CZ" sz="900" dirty="0" smtClean="0"/>
              <a:t> Open - ITTF Pro </a:t>
            </a:r>
            <a:r>
              <a:rPr lang="cs-CZ" sz="900" dirty="0" err="1" smtClean="0"/>
              <a:t>Tour</a:t>
            </a:r>
            <a:r>
              <a:rPr lang="cs-CZ" sz="900" dirty="0" smtClean="0"/>
              <a:t> </a:t>
            </a:r>
            <a:endParaRPr lang="cs-CZ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0" y="1554162"/>
            <a:ext cx="8991600" cy="4525963"/>
          </a:xfrm>
        </p:spPr>
        <p:txBody>
          <a:bodyPr>
            <a:normAutofit fontScale="85000" lnSpcReduction="20000"/>
          </a:bodyPr>
          <a:lstStyle/>
          <a:p>
            <a:r>
              <a:rPr lang="cs-CZ" sz="1800" dirty="0" smtClean="0"/>
              <a:t>HISTORIE</a:t>
            </a:r>
          </a:p>
          <a:p>
            <a:r>
              <a:rPr lang="cs-CZ" sz="1800" dirty="0" smtClean="0"/>
              <a:t>PRAVIDLA </a:t>
            </a:r>
            <a:r>
              <a:rPr lang="cs-CZ" sz="1800" dirty="0" smtClean="0">
                <a:hlinkClick r:id="rId2"/>
              </a:rPr>
              <a:t>http://www.</a:t>
            </a:r>
            <a:r>
              <a:rPr lang="cs-CZ" sz="1800" dirty="0" err="1" smtClean="0">
                <a:hlinkClick r:id="rId2"/>
              </a:rPr>
              <a:t>youtube.com</a:t>
            </a:r>
            <a:r>
              <a:rPr lang="cs-CZ" sz="1800" dirty="0" smtClean="0">
                <a:hlinkClick r:id="rId2"/>
              </a:rPr>
              <a:t>/</a:t>
            </a:r>
            <a:r>
              <a:rPr lang="cs-CZ" sz="1800" dirty="0" err="1" smtClean="0">
                <a:hlinkClick r:id="rId2"/>
              </a:rPr>
              <a:t>watch</a:t>
            </a:r>
            <a:r>
              <a:rPr lang="cs-CZ" sz="1800" dirty="0" smtClean="0">
                <a:hlinkClick r:id="rId2"/>
              </a:rPr>
              <a:t>?v=MrpMG7vBI6k</a:t>
            </a:r>
            <a:endParaRPr lang="cs-CZ" sz="1800" dirty="0" smtClean="0"/>
          </a:p>
          <a:p>
            <a:r>
              <a:rPr lang="cs-CZ" sz="1800" dirty="0" smtClean="0"/>
              <a:t>ORGANIZACE   ITTF    </a:t>
            </a:r>
            <a:r>
              <a:rPr lang="cs-CZ" sz="1800" dirty="0" smtClean="0">
                <a:hlinkClick r:id="rId3"/>
              </a:rPr>
              <a:t>http://www.</a:t>
            </a:r>
            <a:r>
              <a:rPr lang="cs-CZ" sz="1800" dirty="0" err="1" smtClean="0">
                <a:hlinkClick r:id="rId3"/>
              </a:rPr>
              <a:t>ittf.com</a:t>
            </a:r>
            <a:r>
              <a:rPr lang="cs-CZ" sz="1800" dirty="0" smtClean="0">
                <a:hlinkClick r:id="rId3"/>
              </a:rPr>
              <a:t>/</a:t>
            </a:r>
            <a:endParaRPr lang="cs-CZ" sz="1800" dirty="0" smtClean="0"/>
          </a:p>
          <a:p>
            <a:r>
              <a:rPr lang="cs-CZ" sz="1800" dirty="0" smtClean="0"/>
              <a:t>                           ETTU  </a:t>
            </a:r>
            <a:r>
              <a:rPr lang="cs-CZ" sz="1800" dirty="0" smtClean="0">
                <a:hlinkClick r:id="rId4"/>
              </a:rPr>
              <a:t>http://www.</a:t>
            </a:r>
            <a:r>
              <a:rPr lang="cs-CZ" sz="1800" dirty="0" err="1" smtClean="0">
                <a:hlinkClick r:id="rId4"/>
              </a:rPr>
              <a:t>ettu.org</a:t>
            </a:r>
            <a:r>
              <a:rPr lang="cs-CZ" sz="1800" dirty="0" smtClean="0">
                <a:hlinkClick r:id="rId4"/>
              </a:rPr>
              <a:t>/</a:t>
            </a:r>
            <a:endParaRPr lang="cs-CZ" sz="1800" dirty="0" smtClean="0"/>
          </a:p>
          <a:p>
            <a:r>
              <a:rPr lang="cs-CZ" sz="1800" dirty="0" smtClean="0"/>
              <a:t>                          ČAST   </a:t>
            </a:r>
            <a:r>
              <a:rPr lang="cs-CZ" sz="1800" dirty="0" smtClean="0">
                <a:hlinkClick r:id="rId5"/>
              </a:rPr>
              <a:t>http://www.ping-pong.</a:t>
            </a:r>
            <a:r>
              <a:rPr lang="cs-CZ" sz="1800" dirty="0" err="1" smtClean="0">
                <a:hlinkClick r:id="rId5"/>
              </a:rPr>
              <a:t>cz</a:t>
            </a:r>
            <a:r>
              <a:rPr lang="cs-CZ" sz="1800" dirty="0" smtClean="0">
                <a:hlinkClick r:id="rId5"/>
              </a:rPr>
              <a:t>/</a:t>
            </a:r>
            <a:endParaRPr lang="cs-CZ" sz="1800" dirty="0" smtClean="0"/>
          </a:p>
          <a:p>
            <a:r>
              <a:rPr lang="cs-CZ" sz="1800" dirty="0" smtClean="0"/>
              <a:t>SOUTĚŽE     </a:t>
            </a:r>
            <a:r>
              <a:rPr lang="cs-CZ" sz="1800" dirty="0" smtClean="0">
                <a:hlinkClick r:id="rId6"/>
              </a:rPr>
              <a:t>http://stis.ping-pong.cz/htm</a:t>
            </a:r>
            <a:r>
              <a:rPr lang="cs-CZ" sz="1800" dirty="0" smtClean="0">
                <a:hlinkClick r:id="rId6"/>
              </a:rPr>
              <a:t>/</a:t>
            </a:r>
            <a:endParaRPr lang="cs-CZ" sz="1800" dirty="0" smtClean="0"/>
          </a:p>
          <a:p>
            <a:r>
              <a:rPr lang="cs-CZ" sz="1800" dirty="0" smtClean="0"/>
              <a:t>                     </a:t>
            </a:r>
            <a:r>
              <a:rPr lang="cs-CZ" sz="1800" dirty="0" smtClean="0">
                <a:hlinkClick r:id="rId7"/>
              </a:rPr>
              <a:t>http://brestpin.sweb.cz/</a:t>
            </a:r>
            <a:endParaRPr lang="cs-CZ" sz="1800" dirty="0" smtClean="0"/>
          </a:p>
          <a:p>
            <a:r>
              <a:rPr lang="cs-CZ" sz="1800" dirty="0" smtClean="0"/>
              <a:t>ROZCESTNÍK  </a:t>
            </a:r>
            <a:r>
              <a:rPr lang="cs-CZ" sz="1800" dirty="0" smtClean="0">
                <a:hlinkClick r:id="rId8"/>
              </a:rPr>
              <a:t>http://www.</a:t>
            </a:r>
            <a:r>
              <a:rPr lang="cs-CZ" sz="1800" dirty="0" err="1" smtClean="0">
                <a:hlinkClick r:id="rId8"/>
              </a:rPr>
              <a:t>pingpong.cz</a:t>
            </a:r>
            <a:r>
              <a:rPr lang="cs-CZ" sz="1800" dirty="0" smtClean="0">
                <a:hlinkClick r:id="rId8"/>
              </a:rPr>
              <a:t>/index.</a:t>
            </a:r>
            <a:r>
              <a:rPr lang="cs-CZ" sz="1800" dirty="0" err="1" smtClean="0">
                <a:hlinkClick r:id="rId8"/>
              </a:rPr>
              <a:t>htm</a:t>
            </a:r>
            <a:endParaRPr lang="cs-CZ" sz="1800" dirty="0" smtClean="0"/>
          </a:p>
          <a:p>
            <a:r>
              <a:rPr lang="cs-CZ" sz="1800" dirty="0" smtClean="0"/>
              <a:t>FYZIKÁLNÍ ZÁKONITOSTI    </a:t>
            </a:r>
            <a:r>
              <a:rPr lang="cs-CZ" sz="1800" dirty="0" err="1" smtClean="0"/>
              <a:t>Ball</a:t>
            </a:r>
            <a:r>
              <a:rPr lang="cs-CZ" sz="1800" dirty="0" smtClean="0"/>
              <a:t> </a:t>
            </a:r>
            <a:r>
              <a:rPr lang="cs-CZ" sz="1800" dirty="0" err="1" smtClean="0"/>
              <a:t>and</a:t>
            </a:r>
            <a:r>
              <a:rPr lang="cs-CZ" sz="1800" dirty="0" smtClean="0"/>
              <a:t> spin    </a:t>
            </a:r>
            <a:r>
              <a:rPr lang="cs-CZ" sz="1800" dirty="0" smtClean="0">
                <a:latin typeface="Arial" pitchFamily="34" charset="0"/>
                <a:cs typeface="Arial" pitchFamily="34" charset="0"/>
                <a:hlinkClick r:id="rId9"/>
              </a:rPr>
              <a:t>http://www.</a:t>
            </a:r>
            <a:r>
              <a:rPr lang="cs-CZ" sz="1800" dirty="0" err="1" smtClean="0">
                <a:latin typeface="Arial" pitchFamily="34" charset="0"/>
                <a:cs typeface="Arial" pitchFamily="34" charset="0"/>
                <a:hlinkClick r:id="rId9"/>
              </a:rPr>
              <a:t>youtube.com</a:t>
            </a:r>
            <a:r>
              <a:rPr lang="cs-CZ" sz="1800" dirty="0" smtClean="0">
                <a:latin typeface="Arial" pitchFamily="34" charset="0"/>
                <a:cs typeface="Arial" pitchFamily="34" charset="0"/>
                <a:hlinkClick r:id="rId9"/>
              </a:rPr>
              <a:t>/</a:t>
            </a:r>
            <a:r>
              <a:rPr lang="cs-CZ" sz="1800" dirty="0" err="1" smtClean="0">
                <a:latin typeface="Arial" pitchFamily="34" charset="0"/>
                <a:cs typeface="Arial" pitchFamily="34" charset="0"/>
                <a:hlinkClick r:id="rId9"/>
              </a:rPr>
              <a:t>watch</a:t>
            </a:r>
            <a:r>
              <a:rPr lang="cs-CZ" sz="1800" dirty="0" smtClean="0">
                <a:latin typeface="Arial" pitchFamily="34" charset="0"/>
                <a:cs typeface="Arial" pitchFamily="34" charset="0"/>
                <a:hlinkClick r:id="rId9"/>
              </a:rPr>
              <a:t>?v=O2vrVwjqktg</a:t>
            </a:r>
            <a:endParaRPr lang="cs-CZ" sz="1800" dirty="0" smtClean="0"/>
          </a:p>
          <a:p>
            <a:r>
              <a:rPr lang="cs-CZ" sz="1800" dirty="0" smtClean="0"/>
              <a:t>HERNÍ VÝKON  </a:t>
            </a:r>
          </a:p>
          <a:p>
            <a:r>
              <a:rPr lang="cs-CZ" sz="1800" dirty="0" smtClean="0"/>
              <a:t> </a:t>
            </a:r>
            <a:r>
              <a:rPr lang="cs-CZ" sz="1800" dirty="0" smtClean="0">
                <a:hlinkClick r:id="rId10"/>
              </a:rPr>
              <a:t>http://is.muni.cz/do/rect/el/estud/fsps/ps10/fyziol/web/sport/raket-stolni.html</a:t>
            </a:r>
            <a:r>
              <a:rPr lang="cs-CZ" sz="1800" dirty="0" smtClean="0"/>
              <a:t> </a:t>
            </a:r>
          </a:p>
          <a:p>
            <a:r>
              <a:rPr lang="cs-CZ" sz="1800" dirty="0" smtClean="0"/>
              <a:t>Zajímavé  </a:t>
            </a:r>
            <a:r>
              <a:rPr lang="cs-CZ" sz="1800" dirty="0" smtClean="0">
                <a:hlinkClick r:id="rId11"/>
              </a:rPr>
              <a:t>http://www.</a:t>
            </a:r>
            <a:r>
              <a:rPr lang="cs-CZ" sz="1800" dirty="0" err="1" smtClean="0">
                <a:hlinkClick r:id="rId11"/>
              </a:rPr>
              <a:t>superspy.cz</a:t>
            </a:r>
            <a:r>
              <a:rPr lang="cs-CZ" sz="1800" dirty="0" smtClean="0">
                <a:hlinkClick r:id="rId11"/>
              </a:rPr>
              <a:t>/video/sport/10524-nic-</a:t>
            </a:r>
            <a:r>
              <a:rPr lang="cs-CZ" sz="1800" dirty="0" err="1" smtClean="0">
                <a:hlinkClick r:id="rId11"/>
              </a:rPr>
              <a:t>neni</a:t>
            </a:r>
            <a:r>
              <a:rPr lang="cs-CZ" sz="1800" dirty="0" smtClean="0">
                <a:hlinkClick r:id="rId11"/>
              </a:rPr>
              <a:t>-</a:t>
            </a:r>
            <a:r>
              <a:rPr lang="cs-CZ" sz="1800" dirty="0" err="1" smtClean="0">
                <a:hlinkClick r:id="rId11"/>
              </a:rPr>
              <a:t>nemozne</a:t>
            </a:r>
            <a:r>
              <a:rPr lang="cs-CZ" sz="1800" dirty="0" smtClean="0">
                <a:hlinkClick r:id="rId11"/>
              </a:rPr>
              <a:t>-10-top-uderu-2011</a:t>
            </a:r>
            <a:endParaRPr lang="cs-CZ" sz="1800" dirty="0" smtClean="0"/>
          </a:p>
          <a:p>
            <a:pPr>
              <a:buNone/>
            </a:pPr>
            <a:r>
              <a:rPr lang="cs-CZ" sz="1800" dirty="0" smtClean="0">
                <a:hlinkClick r:id="rId12"/>
              </a:rPr>
              <a:t>                        http://www.</a:t>
            </a:r>
            <a:r>
              <a:rPr lang="cs-CZ" sz="1800" dirty="0" err="1" smtClean="0">
                <a:hlinkClick r:id="rId12"/>
              </a:rPr>
              <a:t>youtube.com</a:t>
            </a:r>
            <a:r>
              <a:rPr lang="cs-CZ" sz="1800" dirty="0" smtClean="0">
                <a:hlinkClick r:id="rId12"/>
              </a:rPr>
              <a:t>/</a:t>
            </a:r>
            <a:r>
              <a:rPr lang="cs-CZ" sz="1800" dirty="0" err="1" smtClean="0">
                <a:hlinkClick r:id="rId12"/>
              </a:rPr>
              <a:t>watch</a:t>
            </a:r>
            <a:r>
              <a:rPr lang="cs-CZ" sz="1800" dirty="0" smtClean="0">
                <a:hlinkClick r:id="rId12"/>
              </a:rPr>
              <a:t>?v=irCVm9erCGE</a:t>
            </a:r>
            <a:endParaRPr lang="cs-CZ" sz="1800" dirty="0" smtClean="0"/>
          </a:p>
          <a:p>
            <a:r>
              <a:rPr lang="cs-CZ" sz="1800" dirty="0" smtClean="0"/>
              <a:t>                 </a:t>
            </a:r>
            <a:r>
              <a:rPr lang="cs-CZ" sz="1800" dirty="0" smtClean="0">
                <a:hlinkClick r:id="rId13"/>
              </a:rPr>
              <a:t>http://www.</a:t>
            </a:r>
            <a:r>
              <a:rPr lang="cs-CZ" sz="1800" dirty="0" err="1" smtClean="0">
                <a:hlinkClick r:id="rId13"/>
              </a:rPr>
              <a:t>youtube.com</a:t>
            </a:r>
            <a:r>
              <a:rPr lang="cs-CZ" sz="1800" dirty="0" smtClean="0">
                <a:hlinkClick r:id="rId13"/>
              </a:rPr>
              <a:t>/</a:t>
            </a:r>
            <a:r>
              <a:rPr lang="cs-CZ" sz="1800" dirty="0" err="1" smtClean="0">
                <a:hlinkClick r:id="rId13"/>
              </a:rPr>
              <a:t>watch</a:t>
            </a:r>
            <a:r>
              <a:rPr lang="cs-CZ" sz="1800" dirty="0" smtClean="0">
                <a:hlinkClick r:id="rId13"/>
              </a:rPr>
              <a:t>?v=858kpMv7hDQ&amp;feature=</a:t>
            </a:r>
            <a:r>
              <a:rPr lang="cs-CZ" sz="1800" dirty="0" err="1" smtClean="0">
                <a:hlinkClick r:id="rId13"/>
              </a:rPr>
              <a:t>related</a:t>
            </a:r>
            <a:endParaRPr lang="cs-CZ" sz="1800" dirty="0" smtClean="0"/>
          </a:p>
          <a:p>
            <a:r>
              <a:rPr lang="cs-CZ" sz="1800" dirty="0" smtClean="0">
                <a:hlinkClick r:id="rId2"/>
              </a:rPr>
              <a:t>http://www.</a:t>
            </a:r>
            <a:r>
              <a:rPr lang="cs-CZ" sz="1800" dirty="0" err="1" smtClean="0">
                <a:hlinkClick r:id="rId2"/>
              </a:rPr>
              <a:t>youtube.com</a:t>
            </a:r>
            <a:r>
              <a:rPr lang="cs-CZ" sz="1800" dirty="0" smtClean="0">
                <a:hlinkClick r:id="rId2"/>
              </a:rPr>
              <a:t>/</a:t>
            </a:r>
            <a:r>
              <a:rPr lang="cs-CZ" sz="1800" dirty="0" err="1" smtClean="0">
                <a:hlinkClick r:id="rId2"/>
              </a:rPr>
              <a:t>watch</a:t>
            </a:r>
            <a:r>
              <a:rPr lang="cs-CZ" sz="1800" dirty="0" smtClean="0">
                <a:hlinkClick r:id="rId2"/>
              </a:rPr>
              <a:t>?v=MrpMG7vBI6k</a:t>
            </a:r>
            <a:endParaRPr lang="cs-CZ" sz="1800" dirty="0" smtClean="0"/>
          </a:p>
          <a:p>
            <a:r>
              <a:rPr lang="cs-CZ" sz="1800" dirty="0" smtClean="0"/>
              <a:t>PUBLIKACE    </a:t>
            </a:r>
            <a:r>
              <a:rPr lang="cs-CZ" sz="1800" dirty="0" smtClean="0">
                <a:hlinkClick r:id="rId14"/>
              </a:rPr>
              <a:t>http://www.</a:t>
            </a:r>
            <a:r>
              <a:rPr lang="cs-CZ" sz="1800" dirty="0" err="1" smtClean="0">
                <a:hlinkClick r:id="rId14"/>
              </a:rPr>
              <a:t>grada.cz</a:t>
            </a:r>
            <a:r>
              <a:rPr lang="cs-CZ" sz="1800" dirty="0" smtClean="0">
                <a:hlinkClick r:id="rId14"/>
              </a:rPr>
              <a:t>/</a:t>
            </a:r>
            <a:r>
              <a:rPr lang="cs-CZ" sz="1800" dirty="0" err="1" smtClean="0">
                <a:hlinkClick r:id="rId14"/>
              </a:rPr>
              <a:t>stolni</a:t>
            </a:r>
            <a:r>
              <a:rPr lang="cs-CZ" sz="1800" dirty="0" smtClean="0">
                <a:hlinkClick r:id="rId14"/>
              </a:rPr>
              <a:t>-tenis/kniha/katalog/</a:t>
            </a:r>
            <a:r>
              <a:rPr lang="cs-CZ" sz="1800" dirty="0" smtClean="0"/>
              <a:t>  </a:t>
            </a:r>
          </a:p>
          <a:p>
            <a:endParaRPr lang="cs-CZ" sz="1800" dirty="0" smtClean="0"/>
          </a:p>
          <a:p>
            <a:r>
              <a:rPr lang="cs-CZ" sz="1800" dirty="0" smtClean="0">
                <a:hlinkClick r:id="rId15"/>
              </a:rPr>
              <a:t>http://www.</a:t>
            </a:r>
            <a:r>
              <a:rPr lang="cs-CZ" sz="1800" dirty="0" err="1" smtClean="0">
                <a:hlinkClick r:id="rId15"/>
              </a:rPr>
              <a:t>fsps.muni.cz</a:t>
            </a:r>
            <a:r>
              <a:rPr lang="cs-CZ" sz="1800" dirty="0" smtClean="0">
                <a:hlinkClick r:id="rId15"/>
              </a:rPr>
              <a:t>/</a:t>
            </a:r>
            <a:r>
              <a:rPr lang="cs-CZ" sz="1800" dirty="0" err="1" smtClean="0">
                <a:hlinkClick r:id="rId15"/>
              </a:rPr>
              <a:t>impact</a:t>
            </a:r>
            <a:r>
              <a:rPr lang="cs-CZ" sz="1800" dirty="0" smtClean="0">
                <a:hlinkClick r:id="rId15"/>
              </a:rPr>
              <a:t>/</a:t>
            </a:r>
            <a:r>
              <a:rPr lang="cs-CZ" sz="1800" dirty="0" err="1" smtClean="0">
                <a:hlinkClick r:id="rId15"/>
              </a:rPr>
              <a:t>sportovni</a:t>
            </a:r>
            <a:r>
              <a:rPr lang="cs-CZ" sz="1800" dirty="0" smtClean="0">
                <a:hlinkClick r:id="rId15"/>
              </a:rPr>
              <a:t>-hry-2/</a:t>
            </a:r>
            <a:r>
              <a:rPr lang="cs-CZ" sz="1800" dirty="0" err="1" smtClean="0">
                <a:hlinkClick r:id="rId15"/>
              </a:rPr>
              <a:t>stolni</a:t>
            </a:r>
            <a:r>
              <a:rPr lang="cs-CZ" sz="1800" dirty="0" smtClean="0">
                <a:hlinkClick r:id="rId15"/>
              </a:rPr>
              <a:t>-tenis/historie/</a:t>
            </a:r>
            <a:endParaRPr lang="cs-CZ" sz="1800" dirty="0" smtClean="0"/>
          </a:p>
          <a:p>
            <a:r>
              <a:rPr lang="cs-CZ" sz="1800" dirty="0" smtClean="0">
                <a:hlinkClick r:id="rId16"/>
              </a:rPr>
              <a:t>http://www.</a:t>
            </a:r>
            <a:r>
              <a:rPr lang="cs-CZ" sz="1800" dirty="0" err="1" smtClean="0">
                <a:hlinkClick r:id="rId16"/>
              </a:rPr>
              <a:t>fsps.muni.cz</a:t>
            </a:r>
            <a:r>
              <a:rPr lang="cs-CZ" sz="1800" dirty="0" smtClean="0">
                <a:hlinkClick r:id="rId16"/>
              </a:rPr>
              <a:t>/</a:t>
            </a:r>
            <a:r>
              <a:rPr lang="cs-CZ" sz="1800" dirty="0" err="1" smtClean="0">
                <a:hlinkClick r:id="rId16"/>
              </a:rPr>
              <a:t>impact</a:t>
            </a:r>
            <a:r>
              <a:rPr lang="cs-CZ" sz="1800" dirty="0" smtClean="0">
                <a:hlinkClick r:id="rId16"/>
              </a:rPr>
              <a:t>/knihovna/struktura-</a:t>
            </a:r>
            <a:r>
              <a:rPr lang="cs-CZ" sz="1800" dirty="0" err="1" smtClean="0">
                <a:hlinkClick r:id="rId16"/>
              </a:rPr>
              <a:t>sportovniho</a:t>
            </a:r>
            <a:r>
              <a:rPr lang="cs-CZ" sz="1800" dirty="0" smtClean="0">
                <a:hlinkClick r:id="rId16"/>
              </a:rPr>
              <a:t>-</a:t>
            </a:r>
            <a:r>
              <a:rPr lang="cs-CZ" sz="1800" dirty="0" err="1" smtClean="0">
                <a:hlinkClick r:id="rId16"/>
              </a:rPr>
              <a:t>vykonu</a:t>
            </a:r>
            <a:r>
              <a:rPr lang="cs-CZ" sz="1800" dirty="0" smtClean="0">
                <a:hlinkClick r:id="rId16"/>
              </a:rPr>
              <a:t>/</a:t>
            </a:r>
            <a:r>
              <a:rPr lang="cs-CZ" sz="1800" dirty="0" smtClean="0"/>
              <a:t> </a:t>
            </a:r>
          </a:p>
          <a:p>
            <a:endParaRPr lang="cs-CZ" sz="1800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technika</a:t>
            </a:r>
            <a:endParaRPr lang="cs-CZ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1800" dirty="0" smtClean="0">
                <a:latin typeface="Arial" pitchFamily="34" charset="0"/>
                <a:cs typeface="Arial" pitchFamily="34" charset="0"/>
              </a:rPr>
              <a:t>POHYBOVÁ         </a:t>
            </a:r>
            <a:r>
              <a:rPr lang="cs-CZ" sz="1800" dirty="0" smtClean="0">
                <a:latin typeface="Arial" pitchFamily="34" charset="0"/>
                <a:cs typeface="Arial" pitchFamily="34" charset="0"/>
                <a:hlinkClick r:id="rId2"/>
              </a:rPr>
              <a:t>http://www.</a:t>
            </a:r>
            <a:r>
              <a:rPr lang="cs-CZ" sz="1800" dirty="0" err="1" smtClean="0">
                <a:latin typeface="Arial" pitchFamily="34" charset="0"/>
                <a:cs typeface="Arial" pitchFamily="34" charset="0"/>
                <a:hlinkClick r:id="rId2"/>
              </a:rPr>
              <a:t>youtube.com</a:t>
            </a:r>
            <a:r>
              <a:rPr lang="cs-CZ" sz="1800" dirty="0" smtClean="0">
                <a:latin typeface="Arial" pitchFamily="34" charset="0"/>
                <a:cs typeface="Arial" pitchFamily="34" charset="0"/>
                <a:hlinkClick r:id="rId2"/>
              </a:rPr>
              <a:t>/</a:t>
            </a:r>
            <a:r>
              <a:rPr lang="cs-CZ" sz="1800" dirty="0" err="1" smtClean="0">
                <a:latin typeface="Arial" pitchFamily="34" charset="0"/>
                <a:cs typeface="Arial" pitchFamily="34" charset="0"/>
                <a:hlinkClick r:id="rId2"/>
              </a:rPr>
              <a:t>watch</a:t>
            </a:r>
            <a:r>
              <a:rPr lang="cs-CZ" sz="1800" dirty="0" smtClean="0">
                <a:latin typeface="Arial" pitchFamily="34" charset="0"/>
                <a:cs typeface="Arial" pitchFamily="34" charset="0"/>
                <a:hlinkClick r:id="rId2"/>
              </a:rPr>
              <a:t>?v=7hK4ifyMFvU</a:t>
            </a: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ÚDEROVÁ </a:t>
            </a:r>
          </a:p>
          <a:p>
            <a:pPr>
              <a:buNone/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cs-CZ" sz="12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cs-CZ" sz="1200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cs-CZ" sz="1200" dirty="0" smtClean="0">
              <a:latin typeface="Arial" pitchFamily="34" charset="0"/>
              <a:cs typeface="Arial" pitchFamily="34" charset="0"/>
            </a:endParaRPr>
          </a:p>
          <a:p>
            <a:endParaRPr lang="cs-CZ" sz="1200" dirty="0" smtClean="0">
              <a:latin typeface="Arial" pitchFamily="34" charset="0"/>
              <a:cs typeface="Arial" pitchFamily="34" charset="0"/>
            </a:endParaRPr>
          </a:p>
          <a:p>
            <a:endParaRPr lang="cs-CZ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90763" y="2100263"/>
            <a:ext cx="4562475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ovéPole 2"/>
          <p:cNvSpPr txBox="1"/>
          <p:nvPr/>
        </p:nvSpPr>
        <p:spPr>
          <a:xfrm>
            <a:off x="0" y="428604"/>
            <a:ext cx="91440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Kapitoly z dějin stolního tenisu </a:t>
            </a:r>
          </a:p>
          <a:p>
            <a:endParaRPr lang="cs-CZ" dirty="0" smtClean="0"/>
          </a:p>
          <a:p>
            <a:r>
              <a:rPr lang="cs-CZ" sz="4800" dirty="0" smtClean="0"/>
              <a:t>Historické milníky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42844" y="142852"/>
            <a:ext cx="9001156" cy="629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900" dirty="0" smtClean="0"/>
          </a:p>
          <a:p>
            <a:r>
              <a:rPr lang="cs-CZ" dirty="0" smtClean="0"/>
              <a:t>Historické milníky</a:t>
            </a:r>
          </a:p>
          <a:p>
            <a:endParaRPr lang="cs-CZ" dirty="0" smtClean="0"/>
          </a:p>
          <a:p>
            <a:r>
              <a:rPr lang="cs-CZ" b="1" dirty="0" smtClean="0"/>
              <a:t>1881: Někteří tenisté v Anglii začali v zimním </a:t>
            </a:r>
            <a:r>
              <a:rPr lang="cs-CZ" dirty="0" smtClean="0"/>
              <a:t>období hrát v místnosti tenis na stole. Jako pálky sloužily třeba krabice na doutníky, jako míčky zakulacené korkové zátky nebo gumové míčky a jako síťka řada knih.</a:t>
            </a:r>
          </a:p>
          <a:p>
            <a:endParaRPr lang="cs-CZ" dirty="0" smtClean="0"/>
          </a:p>
          <a:p>
            <a:r>
              <a:rPr lang="cs-CZ" b="1" dirty="0" smtClean="0">
                <a:solidFill>
                  <a:srgbClr val="FF0000"/>
                </a:solidFill>
              </a:rPr>
              <a:t>1890: </a:t>
            </a:r>
            <a:r>
              <a:rPr lang="cs-CZ" b="1" dirty="0" err="1" smtClean="0">
                <a:solidFill>
                  <a:srgbClr val="FF0000"/>
                </a:solidFill>
              </a:rPr>
              <a:t>James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Gibb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/>
              <a:t>přivezl z obchodní cesty </a:t>
            </a:r>
            <a:r>
              <a:rPr lang="cs-CZ" dirty="0" smtClean="0"/>
              <a:t>po Americe </a:t>
            </a:r>
            <a:r>
              <a:rPr lang="cs-CZ" dirty="0" smtClean="0">
                <a:solidFill>
                  <a:srgbClr val="FF0000"/>
                </a:solidFill>
              </a:rPr>
              <a:t>celuloidový míček.</a:t>
            </a:r>
          </a:p>
          <a:p>
            <a:endParaRPr lang="cs-CZ" dirty="0" smtClean="0"/>
          </a:p>
          <a:p>
            <a:r>
              <a:rPr lang="cs-CZ" b="1" dirty="0" smtClean="0"/>
              <a:t>1899: Zakladatelem závodní hry s názvem </a:t>
            </a:r>
            <a:r>
              <a:rPr lang="pt-BR" dirty="0" smtClean="0"/>
              <a:t>Gossima se stává James Gibb. O rok později</a:t>
            </a:r>
            <a:r>
              <a:rPr lang="cs-CZ" dirty="0" smtClean="0"/>
              <a:t> se začala nazývat Ping Pong. Chvíli se používal i název </a:t>
            </a:r>
            <a:r>
              <a:rPr lang="cs-CZ" dirty="0" err="1" smtClean="0"/>
              <a:t>whiff</a:t>
            </a:r>
            <a:r>
              <a:rPr lang="cs-CZ" dirty="0" smtClean="0"/>
              <a:t> </a:t>
            </a:r>
            <a:r>
              <a:rPr lang="cs-CZ" dirty="0" err="1" smtClean="0"/>
              <a:t>whaff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b="1" dirty="0" smtClean="0"/>
              <a:t>1900: V prosinci bylo uspořádáno mistrovství </a:t>
            </a:r>
            <a:r>
              <a:rPr lang="en-US" dirty="0" err="1" smtClean="0"/>
              <a:t>Londýna</a:t>
            </a:r>
            <a:r>
              <a:rPr lang="en-US" dirty="0" smtClean="0"/>
              <a:t> a v Royal Aquarium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Westminsteru</a:t>
            </a:r>
            <a:r>
              <a:rPr lang="cs-CZ" dirty="0" smtClean="0"/>
              <a:t> startovalo 300 hráčů.</a:t>
            </a:r>
          </a:p>
          <a:p>
            <a:endParaRPr lang="cs-CZ" dirty="0" smtClean="0"/>
          </a:p>
          <a:p>
            <a:r>
              <a:rPr lang="cs-CZ" b="1" dirty="0" smtClean="0">
                <a:solidFill>
                  <a:srgbClr val="FF0000"/>
                </a:solidFill>
              </a:rPr>
              <a:t>1902</a:t>
            </a:r>
            <a:r>
              <a:rPr lang="cs-CZ" b="1" dirty="0" smtClean="0"/>
              <a:t>: E. C. </a:t>
            </a:r>
            <a:r>
              <a:rPr lang="cs-CZ" b="1" dirty="0" err="1" smtClean="0"/>
              <a:t>Goode</a:t>
            </a:r>
            <a:r>
              <a:rPr lang="cs-CZ" b="1" dirty="0" smtClean="0"/>
              <a:t> byl prvním hráčem, který </a:t>
            </a:r>
            <a:r>
              <a:rPr lang="cs-CZ" dirty="0" smtClean="0"/>
              <a:t>začal používat </a:t>
            </a:r>
            <a:r>
              <a:rPr lang="cs-CZ" dirty="0" smtClean="0">
                <a:solidFill>
                  <a:srgbClr val="FF0000"/>
                </a:solidFill>
              </a:rPr>
              <a:t>raketu s </a:t>
            </a:r>
            <a:r>
              <a:rPr lang="cs-CZ" dirty="0" err="1" smtClean="0">
                <a:solidFill>
                  <a:srgbClr val="FF0000"/>
                </a:solidFill>
              </a:rPr>
              <a:t>vroubokovanou</a:t>
            </a:r>
            <a:r>
              <a:rPr lang="cs-CZ" dirty="0" smtClean="0">
                <a:solidFill>
                  <a:srgbClr val="FF0000"/>
                </a:solidFill>
              </a:rPr>
              <a:t> gumou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b="1" dirty="0" smtClean="0"/>
              <a:t>1904: Založen Maďarský </a:t>
            </a:r>
            <a:r>
              <a:rPr lang="cs-CZ" dirty="0" smtClean="0"/>
              <a:t>pingpongový svaz.</a:t>
            </a:r>
          </a:p>
          <a:p>
            <a:endParaRPr lang="cs-CZ" dirty="0" smtClean="0"/>
          </a:p>
          <a:p>
            <a:r>
              <a:rPr lang="cs-CZ" b="1" dirty="0" smtClean="0"/>
              <a:t>1921: V Anglii založena </a:t>
            </a:r>
            <a:r>
              <a:rPr lang="cs-CZ" dirty="0" smtClean="0"/>
              <a:t>Ping Pong </a:t>
            </a:r>
            <a:r>
              <a:rPr lang="cs-CZ" dirty="0" err="1" smtClean="0"/>
              <a:t>Association</a:t>
            </a:r>
            <a:r>
              <a:rPr lang="cs-CZ" dirty="0" smtClean="0"/>
              <a:t>, o rok později přejmenována na Table </a:t>
            </a:r>
            <a:r>
              <a:rPr lang="cs-CZ" dirty="0" err="1" smtClean="0"/>
              <a:t>Tennis</a:t>
            </a:r>
            <a:r>
              <a:rPr lang="cs-CZ" dirty="0" smtClean="0"/>
              <a:t> </a:t>
            </a:r>
            <a:r>
              <a:rPr lang="cs-CZ" dirty="0" err="1" smtClean="0"/>
              <a:t>Association</a:t>
            </a:r>
            <a:r>
              <a:rPr lang="cs-CZ" dirty="0" smtClean="0"/>
              <a:t> a roku 1926 na </a:t>
            </a:r>
            <a:r>
              <a:rPr lang="cs-CZ" dirty="0" err="1" smtClean="0"/>
              <a:t>English</a:t>
            </a:r>
            <a:r>
              <a:rPr lang="cs-CZ" dirty="0" smtClean="0"/>
              <a:t> Table </a:t>
            </a:r>
            <a:r>
              <a:rPr lang="cs-CZ" dirty="0" err="1" smtClean="0"/>
              <a:t>Tennis</a:t>
            </a:r>
            <a:r>
              <a:rPr lang="cs-CZ" dirty="0" smtClean="0"/>
              <a:t> </a:t>
            </a:r>
            <a:r>
              <a:rPr lang="cs-CZ" dirty="0" err="1" smtClean="0"/>
              <a:t>Association</a:t>
            </a:r>
            <a:r>
              <a:rPr lang="cs-CZ" dirty="0" smtClean="0"/>
              <a:t>.</a:t>
            </a:r>
          </a:p>
          <a:p>
            <a:endParaRPr lang="cs-CZ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1"/>
            <a:ext cx="91440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1925: Dne 18. </a:t>
            </a:r>
            <a:r>
              <a:rPr lang="cs-CZ" dirty="0" smtClean="0"/>
              <a:t>března 1925 vznikl v Praze Ústřední výbor ping-</a:t>
            </a:r>
            <a:r>
              <a:rPr lang="cs-CZ" dirty="0" err="1" smtClean="0"/>
              <a:t>pongový</a:t>
            </a:r>
            <a:r>
              <a:rPr lang="cs-CZ" dirty="0" smtClean="0"/>
              <a:t>, později (7.11. </a:t>
            </a:r>
            <a:r>
              <a:rPr lang="cs-CZ" dirty="0" smtClean="0">
                <a:solidFill>
                  <a:srgbClr val="FF0000"/>
                </a:solidFill>
              </a:rPr>
              <a:t>1926</a:t>
            </a:r>
            <a:r>
              <a:rPr lang="cs-CZ" dirty="0" smtClean="0"/>
              <a:t>) přejmenován na </a:t>
            </a:r>
            <a:r>
              <a:rPr lang="cs-CZ" dirty="0" smtClean="0">
                <a:solidFill>
                  <a:srgbClr val="FF0000"/>
                </a:solidFill>
              </a:rPr>
              <a:t>Československou tabletennisovou </a:t>
            </a:r>
            <a:r>
              <a:rPr lang="cs-CZ" dirty="0" err="1" smtClean="0">
                <a:solidFill>
                  <a:srgbClr val="FF0000"/>
                </a:solidFill>
              </a:rPr>
              <a:t>associaci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b="1" dirty="0" smtClean="0">
                <a:solidFill>
                  <a:srgbClr val="FF0000"/>
                </a:solidFill>
              </a:rPr>
              <a:t>1926</a:t>
            </a:r>
            <a:r>
              <a:rPr lang="cs-CZ" b="1" dirty="0" smtClean="0"/>
              <a:t>: V Berlíně založen přípravný výbor </a:t>
            </a:r>
            <a:r>
              <a:rPr lang="cs-CZ" dirty="0" smtClean="0"/>
              <a:t>mezinárodní federace </a:t>
            </a:r>
            <a:r>
              <a:rPr lang="cs-CZ" dirty="0" err="1" smtClean="0">
                <a:solidFill>
                  <a:srgbClr val="FF0000"/>
                </a:solidFill>
              </a:rPr>
              <a:t>International</a:t>
            </a:r>
            <a:r>
              <a:rPr lang="cs-CZ" dirty="0" smtClean="0">
                <a:solidFill>
                  <a:srgbClr val="FF0000"/>
                </a:solidFill>
              </a:rPr>
              <a:t> Table </a:t>
            </a:r>
            <a:r>
              <a:rPr lang="cs-CZ" dirty="0" err="1" smtClean="0">
                <a:solidFill>
                  <a:srgbClr val="FF0000"/>
                </a:solidFill>
              </a:rPr>
              <a:t>Tennis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Federation</a:t>
            </a:r>
            <a:r>
              <a:rPr lang="cs-CZ" dirty="0" smtClean="0">
                <a:solidFill>
                  <a:srgbClr val="FF0000"/>
                </a:solidFill>
              </a:rPr>
              <a:t> (ITTF) </a:t>
            </a:r>
            <a:r>
              <a:rPr lang="cs-CZ" dirty="0" smtClean="0"/>
              <a:t>za účasti zástupců Anglie, Maďarska, Německa a Rakouska. Dodatečně se k usnesení připojily Švédsko a Československo. V prosinci byla ustavena ITTF, prvním předsedou byl zvolen Angličan </a:t>
            </a:r>
            <a:r>
              <a:rPr lang="cs-CZ" dirty="0" err="1" smtClean="0"/>
              <a:t>Ivor</a:t>
            </a:r>
            <a:r>
              <a:rPr lang="cs-CZ" dirty="0" smtClean="0"/>
              <a:t> </a:t>
            </a:r>
            <a:r>
              <a:rPr lang="cs-CZ" dirty="0" err="1" smtClean="0"/>
              <a:t>Montagu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pl-PL" b="1" dirty="0" smtClean="0">
                <a:solidFill>
                  <a:srgbClr val="FF0000"/>
                </a:solidFill>
              </a:rPr>
              <a:t>1926</a:t>
            </a:r>
            <a:r>
              <a:rPr lang="pl-PL" b="1" dirty="0" smtClean="0"/>
              <a:t>: V Londýně se uskutečnilo od 6. do </a:t>
            </a:r>
            <a:r>
              <a:rPr lang="cs-CZ" dirty="0" smtClean="0"/>
              <a:t>12. prosince </a:t>
            </a:r>
            <a:r>
              <a:rPr lang="cs-CZ" dirty="0" smtClean="0">
                <a:solidFill>
                  <a:srgbClr val="FF0000"/>
                </a:solidFill>
              </a:rPr>
              <a:t>první mistrovství světa </a:t>
            </a:r>
            <a:r>
              <a:rPr lang="cs-CZ" dirty="0" smtClean="0"/>
              <a:t>za účasti sedmi zemí.</a:t>
            </a:r>
          </a:p>
          <a:p>
            <a:endParaRPr lang="cs-CZ" dirty="0" smtClean="0"/>
          </a:p>
          <a:p>
            <a:r>
              <a:rPr lang="cs-CZ" b="1" dirty="0" smtClean="0"/>
              <a:t>1939: ITTF má již 28 členů.</a:t>
            </a:r>
          </a:p>
          <a:p>
            <a:endParaRPr lang="cs-CZ" b="1" dirty="0" smtClean="0"/>
          </a:p>
          <a:p>
            <a:r>
              <a:rPr lang="es-ES" b="1" dirty="0" smtClean="0"/>
              <a:t>1943: V Buenos Aires byla založena Jihoamerická</a:t>
            </a:r>
            <a:r>
              <a:rPr lang="cs-CZ" b="1" dirty="0" smtClean="0"/>
              <a:t> </a:t>
            </a:r>
            <a:r>
              <a:rPr lang="cs-CZ" dirty="0" smtClean="0"/>
              <a:t>konfederace.</a:t>
            </a:r>
          </a:p>
          <a:p>
            <a:endParaRPr lang="cs-CZ" dirty="0" smtClean="0"/>
          </a:p>
          <a:p>
            <a:r>
              <a:rPr lang="cs-CZ" b="1" dirty="0" smtClean="0"/>
              <a:t>1952: Mistrovství světa se poprvé uskutečnilo </a:t>
            </a:r>
            <a:r>
              <a:rPr lang="fr-FR" dirty="0" smtClean="0"/>
              <a:t>v Asii - v indické Bombaji. Japonci</a:t>
            </a:r>
            <a:r>
              <a:rPr lang="cs-CZ" dirty="0" smtClean="0"/>
              <a:t> začali používat jako potah tzv. houbu.</a:t>
            </a:r>
          </a:p>
          <a:p>
            <a:endParaRPr lang="cs-CZ" dirty="0" smtClean="0"/>
          </a:p>
          <a:p>
            <a:r>
              <a:rPr lang="cs-CZ" b="1" dirty="0" smtClean="0"/>
              <a:t>1953: Světového šampionátu v Bukurešti </a:t>
            </a:r>
            <a:r>
              <a:rPr lang="cs-CZ" dirty="0" smtClean="0"/>
              <a:t>se poprvé zúčastňují hráči Číny.</a:t>
            </a:r>
          </a:p>
          <a:p>
            <a:endParaRPr lang="cs-CZ" dirty="0" smtClean="0"/>
          </a:p>
          <a:p>
            <a:r>
              <a:rPr lang="pl-PL" b="1" dirty="0" smtClean="0"/>
              <a:t>1956: Na kongresu ITTF bylo rozhodnuto, </a:t>
            </a:r>
            <a:r>
              <a:rPr lang="pl-PL" dirty="0" smtClean="0"/>
              <a:t>že od roku 1957 se bude konat MS ve </a:t>
            </a:r>
            <a:r>
              <a:rPr lang="cs-CZ" dirty="0" smtClean="0"/>
              <a:t>dvouletém cyklu.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357166"/>
            <a:ext cx="8964488" cy="7078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sz="2000" b="1" dirty="0" smtClean="0">
                <a:solidFill>
                  <a:srgbClr val="FF0000"/>
                </a:solidFill>
              </a:rPr>
              <a:t>1957: Založena Evropská unie stolního tenisu </a:t>
            </a:r>
            <a:r>
              <a:rPr lang="cs-CZ" sz="2000" dirty="0" smtClean="0">
                <a:solidFill>
                  <a:srgbClr val="FF0000"/>
                </a:solidFill>
              </a:rPr>
              <a:t>(ETTU).</a:t>
            </a:r>
          </a:p>
          <a:p>
            <a:endParaRPr lang="cs-CZ" sz="2000" dirty="0" smtClean="0"/>
          </a:p>
          <a:p>
            <a:r>
              <a:rPr lang="cs-CZ" sz="2000" b="1" dirty="0" smtClean="0">
                <a:solidFill>
                  <a:srgbClr val="FF0000"/>
                </a:solidFill>
              </a:rPr>
              <a:t>1958: První mistrovství Evropy </a:t>
            </a:r>
            <a:r>
              <a:rPr lang="cs-CZ" sz="2000" b="1" dirty="0" smtClean="0"/>
              <a:t>se konalo </a:t>
            </a:r>
            <a:r>
              <a:rPr lang="cs-CZ" sz="2000" dirty="0" smtClean="0"/>
              <a:t>v Budapešti. Mistrovství Jižní Ameriky se hrálo v Caracasu.</a:t>
            </a:r>
          </a:p>
          <a:p>
            <a:endParaRPr lang="cs-CZ" sz="2000" dirty="0" smtClean="0"/>
          </a:p>
          <a:p>
            <a:r>
              <a:rPr lang="pl-PL" sz="2000" b="1" dirty="0" smtClean="0">
                <a:solidFill>
                  <a:srgbClr val="FF0000"/>
                </a:solidFill>
              </a:rPr>
              <a:t>1959</a:t>
            </a:r>
            <a:r>
              <a:rPr lang="pl-PL" sz="2000" b="1" dirty="0" smtClean="0"/>
              <a:t>: ITTF rozhodla o tzv. </a:t>
            </a:r>
            <a:r>
              <a:rPr lang="pl-PL" sz="2000" b="1" dirty="0" smtClean="0">
                <a:solidFill>
                  <a:srgbClr val="FF0000"/>
                </a:solidFill>
              </a:rPr>
              <a:t>Standartizaci </a:t>
            </a:r>
            <a:r>
              <a:rPr lang="cs-CZ" sz="2000" dirty="0" smtClean="0">
                <a:solidFill>
                  <a:srgbClr val="FF0000"/>
                </a:solidFill>
              </a:rPr>
              <a:t>pálky</a:t>
            </a:r>
            <a:r>
              <a:rPr lang="cs-CZ" sz="2000" dirty="0" smtClean="0"/>
              <a:t>, určena přesná pravidla, jaké mohou </a:t>
            </a:r>
            <a:r>
              <a:rPr lang="pl-PL" sz="2000" dirty="0" smtClean="0"/>
              <a:t>být potahy. Na MS v </a:t>
            </a:r>
            <a:r>
              <a:rPr lang="cs-CZ" sz="2000" dirty="0" smtClean="0"/>
              <a:t>Dortmundu získala Čína první titul (Jung </a:t>
            </a:r>
            <a:r>
              <a:rPr lang="cs-CZ" sz="2000" dirty="0" err="1" smtClean="0"/>
              <a:t>Kuo</a:t>
            </a:r>
            <a:r>
              <a:rPr lang="cs-CZ" sz="2000" dirty="0" smtClean="0"/>
              <a:t>-</a:t>
            </a:r>
            <a:r>
              <a:rPr lang="cs-CZ" sz="2000" dirty="0" err="1" smtClean="0"/>
              <a:t>tuan</a:t>
            </a:r>
            <a:r>
              <a:rPr lang="cs-CZ" sz="2000" dirty="0" smtClean="0"/>
              <a:t> ve dvouhře mužů).</a:t>
            </a:r>
          </a:p>
          <a:p>
            <a:endParaRPr lang="cs-CZ" sz="2000" dirty="0" smtClean="0"/>
          </a:p>
          <a:p>
            <a:r>
              <a:rPr lang="cs-CZ" sz="2000" b="1" dirty="0" smtClean="0"/>
              <a:t>1961: Světový šampionát se hrál poprvé </a:t>
            </a:r>
            <a:r>
              <a:rPr lang="pt-BR" sz="2000" dirty="0" smtClean="0"/>
              <a:t>v Číně. Barva obou potahů na pálce musela</a:t>
            </a:r>
            <a:r>
              <a:rPr lang="cs-CZ" sz="2000" dirty="0" smtClean="0"/>
              <a:t> být stejná. V Káhiře založena Africká federace.</a:t>
            </a:r>
          </a:p>
          <a:p>
            <a:endParaRPr lang="cs-CZ" sz="2000" dirty="0" smtClean="0"/>
          </a:p>
          <a:p>
            <a:r>
              <a:rPr lang="pl-PL" sz="2000" b="1" dirty="0" smtClean="0"/>
              <a:t>1967: Na kongresu ITTF odstoupil z funkce </a:t>
            </a:r>
            <a:r>
              <a:rPr lang="cs-CZ" sz="2000" dirty="0" smtClean="0"/>
              <a:t>předsedy po více než 40 letech </a:t>
            </a:r>
            <a:r>
              <a:rPr lang="cs-CZ" sz="2000" dirty="0" err="1" smtClean="0"/>
              <a:t>Ivor</a:t>
            </a:r>
            <a:r>
              <a:rPr lang="cs-CZ" sz="2000" dirty="0" smtClean="0"/>
              <a:t> </a:t>
            </a:r>
            <a:r>
              <a:rPr lang="cs-CZ" sz="2000" dirty="0" err="1" smtClean="0"/>
              <a:t>Montagu</a:t>
            </a:r>
            <a:r>
              <a:rPr lang="cs-CZ" sz="2000" dirty="0" smtClean="0"/>
              <a:t>. Novým předsedou zvolen </a:t>
            </a:r>
            <a:r>
              <a:rPr lang="cs-CZ" sz="2000" dirty="0" err="1" smtClean="0"/>
              <a:t>Roy</a:t>
            </a:r>
            <a:r>
              <a:rPr lang="cs-CZ" sz="2000" dirty="0" smtClean="0"/>
              <a:t> </a:t>
            </a:r>
            <a:r>
              <a:rPr lang="cs-CZ" sz="2000" dirty="0" err="1" smtClean="0"/>
              <a:t>Evans</a:t>
            </a:r>
            <a:r>
              <a:rPr lang="cs-CZ" sz="2000" dirty="0" smtClean="0"/>
              <a:t>. Ve Stockholmu byl založen </a:t>
            </a:r>
            <a:r>
              <a:rPr lang="cs-CZ" sz="2000" dirty="0" err="1" smtClean="0"/>
              <a:t>Swaytling</a:t>
            </a:r>
            <a:r>
              <a:rPr lang="cs-CZ" sz="2000" dirty="0" smtClean="0"/>
              <a:t> </a:t>
            </a:r>
            <a:r>
              <a:rPr lang="cs-CZ" sz="2000" dirty="0" err="1" smtClean="0"/>
              <a:t>Club</a:t>
            </a:r>
            <a:r>
              <a:rPr lang="cs-CZ" sz="2000" dirty="0" smtClean="0"/>
              <a:t> </a:t>
            </a:r>
            <a:r>
              <a:rPr lang="cs-CZ" sz="2000" dirty="0" err="1" smtClean="0"/>
              <a:t>International</a:t>
            </a:r>
            <a:r>
              <a:rPr lang="cs-CZ" sz="2000" dirty="0" smtClean="0"/>
              <a:t>.</a:t>
            </a:r>
          </a:p>
          <a:p>
            <a:endParaRPr lang="cs-CZ" sz="2000" dirty="0" smtClean="0"/>
          </a:p>
          <a:p>
            <a:r>
              <a:rPr lang="cs-CZ" sz="2000" b="1" dirty="0" smtClean="0"/>
              <a:t>1972: V peruánské Limě zemřel </a:t>
            </a:r>
            <a:r>
              <a:rPr lang="cs-CZ" sz="2000" b="1" dirty="0" err="1" smtClean="0"/>
              <a:t>Victor</a:t>
            </a:r>
            <a:r>
              <a:rPr lang="cs-CZ" sz="2000" b="1" dirty="0" smtClean="0"/>
              <a:t> </a:t>
            </a:r>
            <a:r>
              <a:rPr lang="cs-CZ" sz="2000" dirty="0" err="1" smtClean="0"/>
              <a:t>Barna</a:t>
            </a:r>
            <a:r>
              <a:rPr lang="cs-CZ" sz="2000" dirty="0" smtClean="0"/>
              <a:t>, nejslavnější hráč historie stolního tenisu. Začíná se používat také žlutý míček.</a:t>
            </a:r>
          </a:p>
          <a:p>
            <a:endParaRPr lang="cs-CZ" sz="2000" dirty="0" smtClean="0"/>
          </a:p>
          <a:p>
            <a:r>
              <a:rPr lang="cs-CZ" sz="2000" b="1" dirty="0" smtClean="0"/>
              <a:t>1980: První ročník Světového poháru se </a:t>
            </a:r>
            <a:r>
              <a:rPr lang="cs-CZ" sz="2000" dirty="0" smtClean="0"/>
              <a:t>uskutečnil v Hongkongu.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357166"/>
            <a:ext cx="9144000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dirty="0" smtClean="0">
              <a:solidFill>
                <a:srgbClr val="FF0000"/>
              </a:solidFill>
            </a:endParaRPr>
          </a:p>
          <a:p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sz="2000" b="1" dirty="0" smtClean="0">
                <a:solidFill>
                  <a:srgbClr val="FF0000"/>
                </a:solidFill>
              </a:rPr>
              <a:t>1981</a:t>
            </a:r>
            <a:r>
              <a:rPr lang="cs-CZ" sz="2000" b="1" dirty="0" smtClean="0"/>
              <a:t>: Na zasedání Mezinárodního olympijského </a:t>
            </a:r>
            <a:r>
              <a:rPr lang="cs-CZ" sz="2000" dirty="0" smtClean="0"/>
              <a:t>výboru byl </a:t>
            </a:r>
            <a:r>
              <a:rPr lang="cs-CZ" sz="2000" dirty="0" smtClean="0">
                <a:solidFill>
                  <a:srgbClr val="FF0000"/>
                </a:solidFill>
              </a:rPr>
              <a:t>stolní tenis zařazen mezi olympijské sporty.</a:t>
            </a:r>
          </a:p>
          <a:p>
            <a:endParaRPr lang="cs-CZ" sz="2000" dirty="0" smtClean="0"/>
          </a:p>
          <a:p>
            <a:r>
              <a:rPr lang="cs-CZ" sz="2000" b="1" dirty="0" smtClean="0"/>
              <a:t>1983: Potahy rakety musí mít odlišnou barvu </a:t>
            </a:r>
            <a:r>
              <a:rPr lang="cs-CZ" sz="2000" dirty="0" smtClean="0"/>
              <a:t>na každé straně.</a:t>
            </a:r>
          </a:p>
          <a:p>
            <a:endParaRPr lang="cs-CZ" sz="2000" dirty="0" smtClean="0"/>
          </a:p>
          <a:p>
            <a:r>
              <a:rPr lang="cs-CZ" sz="2000" b="1" dirty="0" smtClean="0"/>
              <a:t>1984: Zemřel dlouholetý předseda ITTF </a:t>
            </a:r>
            <a:r>
              <a:rPr lang="cs-CZ" sz="2000" dirty="0" err="1" smtClean="0"/>
              <a:t>Ivor</a:t>
            </a:r>
            <a:r>
              <a:rPr lang="cs-CZ" sz="2000" dirty="0" smtClean="0"/>
              <a:t> </a:t>
            </a:r>
            <a:r>
              <a:rPr lang="cs-CZ" sz="2000" dirty="0" err="1" smtClean="0"/>
              <a:t>Montagu</a:t>
            </a:r>
            <a:r>
              <a:rPr lang="cs-CZ" sz="2000" dirty="0" smtClean="0"/>
              <a:t>.</a:t>
            </a:r>
          </a:p>
          <a:p>
            <a:endParaRPr lang="cs-CZ" sz="2000" dirty="0" smtClean="0"/>
          </a:p>
          <a:p>
            <a:r>
              <a:rPr lang="cs-CZ" sz="2000" b="1" dirty="0" smtClean="0"/>
              <a:t>1987: V Dillí byl zvolen novým předsedou </a:t>
            </a:r>
            <a:r>
              <a:rPr lang="cs-CZ" sz="2000" dirty="0" smtClean="0"/>
              <a:t>ITTF Japonec </a:t>
            </a:r>
            <a:r>
              <a:rPr lang="cs-CZ" sz="2000" dirty="0" err="1" smtClean="0"/>
              <a:t>Ičiro</a:t>
            </a:r>
            <a:r>
              <a:rPr lang="cs-CZ" sz="2000" dirty="0" smtClean="0"/>
              <a:t> </a:t>
            </a:r>
            <a:r>
              <a:rPr lang="cs-CZ" sz="2000" dirty="0" err="1" smtClean="0"/>
              <a:t>Ogimura</a:t>
            </a:r>
            <a:r>
              <a:rPr lang="cs-CZ" sz="2000" dirty="0" smtClean="0"/>
              <a:t>.</a:t>
            </a:r>
          </a:p>
          <a:p>
            <a:endParaRPr lang="cs-CZ" sz="2000" dirty="0" smtClean="0"/>
          </a:p>
          <a:p>
            <a:r>
              <a:rPr lang="cs-CZ" sz="2000" b="1" dirty="0" smtClean="0"/>
              <a:t>1988: Stolní tenis poprvé na olympijských </a:t>
            </a:r>
            <a:r>
              <a:rPr lang="cs-CZ" sz="2000" dirty="0" smtClean="0"/>
              <a:t>hrách - Soul.</a:t>
            </a:r>
          </a:p>
          <a:p>
            <a:endParaRPr lang="cs-CZ" sz="2000" dirty="0" smtClean="0"/>
          </a:p>
          <a:p>
            <a:r>
              <a:rPr lang="cs-CZ" sz="2000" b="1" dirty="0" smtClean="0"/>
              <a:t>1993: ITTF má 156 členských svazů.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1994: Zemřel </a:t>
            </a:r>
            <a:r>
              <a:rPr lang="cs-CZ" sz="2000" b="1" dirty="0" err="1" smtClean="0"/>
              <a:t>Ičiro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Ogimura</a:t>
            </a:r>
            <a:r>
              <a:rPr lang="cs-CZ" sz="2000" b="1" dirty="0" smtClean="0"/>
              <a:t> a funkce předsedy </a:t>
            </a:r>
            <a:r>
              <a:rPr lang="cs-CZ" sz="2000" dirty="0" smtClean="0"/>
              <a:t>se ujal jeho zástupce </a:t>
            </a:r>
            <a:r>
              <a:rPr lang="cs-CZ" sz="2000" dirty="0" err="1" smtClean="0"/>
              <a:t>Sven</a:t>
            </a:r>
            <a:r>
              <a:rPr lang="cs-CZ" sz="2000" dirty="0" smtClean="0"/>
              <a:t> </a:t>
            </a:r>
            <a:r>
              <a:rPr lang="cs-CZ" sz="2000" dirty="0" err="1" smtClean="0"/>
              <a:t>Olof</a:t>
            </a:r>
            <a:r>
              <a:rPr lang="cs-CZ" sz="2000" dirty="0" smtClean="0"/>
              <a:t> </a:t>
            </a:r>
            <a:r>
              <a:rPr lang="cs-CZ" sz="2000" dirty="0" err="1" smtClean="0"/>
              <a:t>Hammarlund</a:t>
            </a:r>
            <a:r>
              <a:rPr lang="cs-CZ" sz="2000" dirty="0" smtClean="0"/>
              <a:t> ze Švédska.</a:t>
            </a:r>
          </a:p>
          <a:p>
            <a:endParaRPr lang="cs-CZ" sz="2000" dirty="0" smtClean="0"/>
          </a:p>
          <a:p>
            <a:r>
              <a:rPr lang="cs-CZ" sz="2000" b="1" dirty="0" smtClean="0"/>
              <a:t>1995: Po deseti měsících ve funkci zemřel </a:t>
            </a:r>
            <a:r>
              <a:rPr lang="cs-CZ" sz="2000" dirty="0" smtClean="0"/>
              <a:t>S.O. </a:t>
            </a:r>
            <a:r>
              <a:rPr lang="cs-CZ" sz="2000" dirty="0" err="1" smtClean="0"/>
              <a:t>Hammarlund</a:t>
            </a:r>
            <a:r>
              <a:rPr lang="cs-CZ" sz="2000" dirty="0" smtClean="0"/>
              <a:t> a funkci vykonával </a:t>
            </a:r>
            <a:r>
              <a:rPr lang="cs-CZ" sz="2000" dirty="0" err="1" smtClean="0"/>
              <a:t>Xu</a:t>
            </a:r>
            <a:r>
              <a:rPr lang="cs-CZ" sz="2000" dirty="0" smtClean="0"/>
              <a:t> </a:t>
            </a:r>
            <a:r>
              <a:rPr lang="cs-CZ" sz="2000" dirty="0" err="1" smtClean="0"/>
              <a:t>Yinsheng</a:t>
            </a:r>
            <a:r>
              <a:rPr lang="cs-CZ" sz="2000" dirty="0" smtClean="0"/>
              <a:t> z Číny.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285728"/>
            <a:ext cx="9144000" cy="7694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1997: </a:t>
            </a:r>
            <a:r>
              <a:rPr lang="cs-CZ" b="1" dirty="0" err="1" smtClean="0"/>
              <a:t>Xu</a:t>
            </a:r>
            <a:r>
              <a:rPr lang="cs-CZ" b="1" dirty="0" smtClean="0"/>
              <a:t> </a:t>
            </a:r>
            <a:r>
              <a:rPr lang="cs-CZ" b="1" dirty="0" err="1" smtClean="0"/>
              <a:t>Yinsheng</a:t>
            </a:r>
            <a:r>
              <a:rPr lang="cs-CZ" b="1" dirty="0" smtClean="0"/>
              <a:t> zvolen předsedou ITTF. </a:t>
            </a:r>
            <a:r>
              <a:rPr lang="da-DK" dirty="0" smtClean="0"/>
              <a:t>MS v Manchesteru se zúčastnilo 181</a:t>
            </a:r>
            <a:r>
              <a:rPr lang="cs-CZ" dirty="0" smtClean="0"/>
              <a:t> družstev ze 104 členských zemí.</a:t>
            </a:r>
          </a:p>
          <a:p>
            <a:endParaRPr lang="cs-CZ" b="1" dirty="0" smtClean="0"/>
          </a:p>
          <a:p>
            <a:r>
              <a:rPr lang="cs-CZ" b="1" dirty="0" smtClean="0"/>
              <a:t>1999: </a:t>
            </a:r>
            <a:r>
              <a:rPr lang="cs-CZ" b="1" dirty="0" err="1" smtClean="0"/>
              <a:t>Xu</a:t>
            </a:r>
            <a:r>
              <a:rPr lang="cs-CZ" b="1" dirty="0" smtClean="0"/>
              <a:t> </a:t>
            </a:r>
            <a:r>
              <a:rPr lang="cs-CZ" dirty="0" err="1" smtClean="0"/>
              <a:t>Yinsheng</a:t>
            </a:r>
            <a:r>
              <a:rPr lang="cs-CZ" dirty="0" smtClean="0"/>
              <a:t> se vzdal funkce předsedy ITTF a novým předsedou byl zvolen </a:t>
            </a:r>
            <a:r>
              <a:rPr lang="cs-CZ" dirty="0" err="1" smtClean="0"/>
              <a:t>Adham</a:t>
            </a:r>
            <a:r>
              <a:rPr lang="cs-CZ" dirty="0" smtClean="0"/>
              <a:t> </a:t>
            </a:r>
            <a:r>
              <a:rPr lang="pl-PL" dirty="0" smtClean="0"/>
              <a:t>Sharara z Kanady. MS původně </a:t>
            </a:r>
            <a:r>
              <a:rPr lang="cs-CZ" dirty="0" smtClean="0"/>
              <a:t>přidělené Bělehradu se kvůli válce neuskutečnilo a muselo se sehrát odděleně: jednotlivci v Eindhovenu a družstva v malajsijském </a:t>
            </a:r>
            <a:r>
              <a:rPr lang="cs-CZ" dirty="0" err="1" smtClean="0"/>
              <a:t>Kulala</a:t>
            </a:r>
            <a:r>
              <a:rPr lang="cs-CZ" dirty="0" smtClean="0"/>
              <a:t> </a:t>
            </a:r>
            <a:r>
              <a:rPr lang="cs-CZ" dirty="0" err="1" smtClean="0"/>
              <a:t>Lumpur</a:t>
            </a:r>
            <a:r>
              <a:rPr lang="cs-CZ" dirty="0" smtClean="0"/>
              <a:t> (únor 2000).</a:t>
            </a:r>
          </a:p>
          <a:p>
            <a:endParaRPr lang="cs-CZ" dirty="0" smtClean="0"/>
          </a:p>
          <a:p>
            <a:r>
              <a:rPr lang="cs-CZ" sz="2000" b="1" dirty="0" smtClean="0">
                <a:solidFill>
                  <a:srgbClr val="FF0000"/>
                </a:solidFill>
              </a:rPr>
              <a:t>2000</a:t>
            </a:r>
            <a:r>
              <a:rPr lang="cs-CZ" b="1" dirty="0" smtClean="0"/>
              <a:t>: Počet členů ITTF stoupnul na 186. </a:t>
            </a:r>
            <a:r>
              <a:rPr lang="cs-CZ" dirty="0" smtClean="0"/>
              <a:t>Kongres ITTF přijal </a:t>
            </a:r>
            <a:r>
              <a:rPr lang="cs-CZ" sz="2000" dirty="0" smtClean="0">
                <a:solidFill>
                  <a:srgbClr val="FF0000"/>
                </a:solidFill>
              </a:rPr>
              <a:t>rozhodnutí o změně velikosti míčku</a:t>
            </a:r>
            <a:r>
              <a:rPr lang="cs-CZ" dirty="0" smtClean="0"/>
              <a:t> z dosavadního průměru 38 mm na 40 mm. Nový míček byl zaveden </a:t>
            </a:r>
            <a:r>
              <a:rPr lang="pl-PL" dirty="0" smtClean="0"/>
              <a:t>až po OH 2000 v Sydney.</a:t>
            </a:r>
          </a:p>
          <a:p>
            <a:endParaRPr lang="pl-PL" dirty="0" smtClean="0"/>
          </a:p>
          <a:p>
            <a:r>
              <a:rPr lang="pl-PL" sz="2000" b="1" dirty="0" smtClean="0">
                <a:solidFill>
                  <a:srgbClr val="FF0000"/>
                </a:solidFill>
              </a:rPr>
              <a:t>2001</a:t>
            </a:r>
            <a:r>
              <a:rPr lang="pl-PL" b="1" dirty="0" smtClean="0"/>
              <a:t>: Na kongresu ITTF v Ósace bylo </a:t>
            </a:r>
            <a:r>
              <a:rPr lang="pl-PL" sz="2000" b="1" dirty="0" smtClean="0">
                <a:solidFill>
                  <a:srgbClr val="FF0000"/>
                </a:solidFill>
              </a:rPr>
              <a:t>rozhodnuto </a:t>
            </a:r>
            <a:r>
              <a:rPr lang="pt-BR" sz="2000" dirty="0" smtClean="0">
                <a:solidFill>
                  <a:srgbClr val="FF0000"/>
                </a:solidFill>
              </a:rPr>
              <a:t>o zkráceném počítání setů do 11</a:t>
            </a:r>
            <a:r>
              <a:rPr lang="cs-CZ" sz="2000" dirty="0" smtClean="0">
                <a:solidFill>
                  <a:srgbClr val="FF0000"/>
                </a:solidFill>
              </a:rPr>
              <a:t> bodů</a:t>
            </a:r>
            <a:r>
              <a:rPr lang="cs-CZ" dirty="0" smtClean="0"/>
              <a:t>. Přijato rovněž nové pravidlo o podání </a:t>
            </a:r>
            <a:r>
              <a:rPr lang="pl-PL" dirty="0" smtClean="0"/>
              <a:t>s platností od září 2002.</a:t>
            </a:r>
          </a:p>
          <a:p>
            <a:endParaRPr lang="pl-PL" dirty="0" smtClean="0"/>
          </a:p>
          <a:p>
            <a:r>
              <a:rPr lang="fi-FI" b="1" dirty="0" smtClean="0"/>
              <a:t>2003: V Paříži se uskutečnilo v květnu</a:t>
            </a:r>
            <a:r>
              <a:rPr lang="cs-CZ" b="1" dirty="0" smtClean="0"/>
              <a:t> </a:t>
            </a:r>
            <a:r>
              <a:rPr lang="cs-CZ" dirty="0" smtClean="0"/>
              <a:t>poprvé mistrovství světa jednotlivců podle předcházejícího rozhodnutí ITTF, které rozdělilo světový šampionát na jednotlivce a družstva.</a:t>
            </a:r>
          </a:p>
          <a:p>
            <a:endParaRPr lang="cs-CZ" dirty="0" smtClean="0"/>
          </a:p>
          <a:p>
            <a:r>
              <a:rPr lang="cs-CZ" b="1" dirty="0" smtClean="0"/>
              <a:t>2004: Mistrovství světa družstev se podle </a:t>
            </a:r>
            <a:r>
              <a:rPr lang="cs-CZ" dirty="0" smtClean="0"/>
              <a:t>nového cyklu bude konat 1. - 7. března Kataru.</a:t>
            </a:r>
          </a:p>
          <a:p>
            <a:endParaRPr lang="cs-CZ" dirty="0" smtClean="0"/>
          </a:p>
          <a:p>
            <a:r>
              <a:rPr lang="cs-CZ" b="1" dirty="0" smtClean="0"/>
              <a:t>2014: </a:t>
            </a:r>
            <a:r>
              <a:rPr lang="cs-CZ" b="1" dirty="0" smtClean="0">
                <a:solidFill>
                  <a:srgbClr val="FF0000"/>
                </a:solidFill>
              </a:rPr>
              <a:t>Plastové míčky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86800" cy="838200"/>
          </a:xfrm>
        </p:spPr>
        <p:txBody>
          <a:bodyPr>
            <a:normAutofit/>
          </a:bodyPr>
          <a:lstStyle/>
          <a:p>
            <a:r>
              <a:rPr lang="cs-CZ" sz="2000" dirty="0" smtClean="0"/>
              <a:t>ÚSPĚCHY NA MS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285860"/>
            <a:ext cx="8686800" cy="5357850"/>
          </a:xfrm>
        </p:spPr>
        <p:txBody>
          <a:bodyPr>
            <a:noAutofit/>
          </a:bodyPr>
          <a:lstStyle/>
          <a:p>
            <a:r>
              <a:rPr lang="cs-CZ" sz="1800" dirty="0" smtClean="0"/>
              <a:t>MS  1.místo  1934 Marie </a:t>
            </a:r>
            <a:r>
              <a:rPr lang="cs-CZ" sz="1800" dirty="0" err="1" smtClean="0"/>
              <a:t>Kettnerová</a:t>
            </a:r>
            <a:endParaRPr lang="cs-CZ" sz="1800" dirty="0" smtClean="0"/>
          </a:p>
          <a:p>
            <a:r>
              <a:rPr lang="cs-CZ" sz="1800" dirty="0"/>
              <a:t> </a:t>
            </a:r>
            <a:r>
              <a:rPr lang="cs-CZ" sz="1800" dirty="0" smtClean="0"/>
              <a:t>                      1935 Marie </a:t>
            </a:r>
            <a:r>
              <a:rPr lang="cs-CZ" sz="1800" dirty="0" err="1" smtClean="0"/>
              <a:t>Kettnerová</a:t>
            </a:r>
            <a:endParaRPr lang="cs-CZ" sz="1800" dirty="0" smtClean="0"/>
          </a:p>
          <a:p>
            <a:r>
              <a:rPr lang="cs-CZ" sz="1800" dirty="0"/>
              <a:t> </a:t>
            </a:r>
            <a:r>
              <a:rPr lang="cs-CZ" sz="1800" dirty="0" smtClean="0"/>
              <a:t>                      1936 Stanislav Kolář, </a:t>
            </a:r>
            <a:r>
              <a:rPr lang="cs-CZ" sz="1800" dirty="0" err="1" smtClean="0"/>
              <a:t>Kettnerová</a:t>
            </a:r>
            <a:r>
              <a:rPr lang="cs-CZ" sz="1800" dirty="0" smtClean="0"/>
              <a:t>-Šmídová, Hamer-Kleinová</a:t>
            </a:r>
          </a:p>
          <a:p>
            <a:r>
              <a:rPr lang="cs-CZ" sz="1800" dirty="0"/>
              <a:t> </a:t>
            </a:r>
            <a:r>
              <a:rPr lang="cs-CZ" sz="1800" dirty="0" smtClean="0"/>
              <a:t>                      1937 </a:t>
            </a:r>
            <a:r>
              <a:rPr lang="cs-CZ" sz="1800" dirty="0" err="1" smtClean="0"/>
              <a:t>Votrubcová</a:t>
            </a:r>
            <a:r>
              <a:rPr lang="cs-CZ" sz="1800" dirty="0" smtClean="0"/>
              <a:t>- </a:t>
            </a:r>
            <a:r>
              <a:rPr lang="cs-CZ" sz="1800" dirty="0" err="1" smtClean="0"/>
              <a:t>Depetrisová</a:t>
            </a:r>
            <a:r>
              <a:rPr lang="cs-CZ" sz="1800" dirty="0" smtClean="0"/>
              <a:t>, </a:t>
            </a:r>
            <a:r>
              <a:rPr lang="cs-CZ" sz="1800" dirty="0" err="1" smtClean="0"/>
              <a:t>Váňa</a:t>
            </a:r>
            <a:r>
              <a:rPr lang="cs-CZ" sz="1800" dirty="0" smtClean="0"/>
              <a:t>-</a:t>
            </a:r>
            <a:r>
              <a:rPr lang="cs-CZ" sz="1800" dirty="0" err="1" smtClean="0"/>
              <a:t>Votrubcová</a:t>
            </a:r>
            <a:endParaRPr lang="cs-CZ" sz="1800" dirty="0" smtClean="0"/>
          </a:p>
          <a:p>
            <a:r>
              <a:rPr lang="cs-CZ" sz="1800" dirty="0"/>
              <a:t> </a:t>
            </a:r>
            <a:r>
              <a:rPr lang="cs-CZ" sz="1800" dirty="0" smtClean="0"/>
              <a:t>                      1938 Bohumil Váňa, </a:t>
            </a:r>
            <a:r>
              <a:rPr lang="cs-CZ" sz="1800" dirty="0" err="1" smtClean="0"/>
              <a:t>Votrubcová</a:t>
            </a:r>
            <a:r>
              <a:rPr lang="cs-CZ" sz="1800" dirty="0" smtClean="0"/>
              <a:t>- </a:t>
            </a:r>
            <a:r>
              <a:rPr lang="cs-CZ" sz="1800" dirty="0" err="1" smtClean="0"/>
              <a:t>Depetrisová</a:t>
            </a:r>
            <a:endParaRPr lang="cs-CZ" sz="1800" dirty="0" smtClean="0"/>
          </a:p>
          <a:p>
            <a:r>
              <a:rPr lang="cs-CZ" sz="1800" dirty="0"/>
              <a:t> </a:t>
            </a:r>
            <a:r>
              <a:rPr lang="cs-CZ" sz="1800" dirty="0" smtClean="0"/>
              <a:t>                      1939 Vlasta </a:t>
            </a:r>
            <a:r>
              <a:rPr lang="cs-CZ" sz="1800" dirty="0" err="1" smtClean="0"/>
              <a:t>Depetrisová</a:t>
            </a:r>
            <a:r>
              <a:rPr lang="cs-CZ" sz="1800" dirty="0" smtClean="0"/>
              <a:t>, </a:t>
            </a:r>
            <a:r>
              <a:rPr lang="cs-CZ" sz="1800" dirty="0" err="1" smtClean="0"/>
              <a:t>Váňa</a:t>
            </a:r>
            <a:r>
              <a:rPr lang="cs-CZ" sz="1800" dirty="0" smtClean="0"/>
              <a:t>-</a:t>
            </a:r>
            <a:r>
              <a:rPr lang="cs-CZ" sz="1800" dirty="0" err="1" smtClean="0"/>
              <a:t>Votrubcová</a:t>
            </a:r>
            <a:endParaRPr lang="cs-CZ" sz="1800" dirty="0" smtClean="0"/>
          </a:p>
          <a:p>
            <a:r>
              <a:rPr lang="cs-CZ" sz="1800" dirty="0"/>
              <a:t> </a:t>
            </a:r>
            <a:r>
              <a:rPr lang="cs-CZ" sz="1800" dirty="0" smtClean="0"/>
              <a:t>                      1947 Bohumil Váňa, </a:t>
            </a:r>
            <a:r>
              <a:rPr lang="cs-CZ" sz="1800" dirty="0" err="1" smtClean="0"/>
              <a:t>Váňa</a:t>
            </a:r>
            <a:r>
              <a:rPr lang="cs-CZ" sz="1800" dirty="0" smtClean="0"/>
              <a:t>-</a:t>
            </a:r>
            <a:r>
              <a:rPr lang="cs-CZ" sz="1800" dirty="0" err="1" smtClean="0"/>
              <a:t>Šlár</a:t>
            </a:r>
            <a:endParaRPr lang="cs-CZ" sz="1800" dirty="0" smtClean="0"/>
          </a:p>
          <a:p>
            <a:r>
              <a:rPr lang="cs-CZ" sz="1800" dirty="0"/>
              <a:t> </a:t>
            </a:r>
            <a:r>
              <a:rPr lang="cs-CZ" sz="1800" dirty="0" smtClean="0"/>
              <a:t>                      1948 </a:t>
            </a:r>
            <a:r>
              <a:rPr lang="cs-CZ" sz="1800" dirty="0" err="1" smtClean="0"/>
              <a:t>Váňa</a:t>
            </a:r>
            <a:r>
              <a:rPr lang="cs-CZ" sz="1800" dirty="0" smtClean="0"/>
              <a:t>-Štípek</a:t>
            </a:r>
          </a:p>
          <a:p>
            <a:r>
              <a:rPr lang="cs-CZ" sz="1800" dirty="0"/>
              <a:t> </a:t>
            </a:r>
            <a:r>
              <a:rPr lang="cs-CZ" sz="1800" dirty="0" smtClean="0"/>
              <a:t>                      1949 </a:t>
            </a:r>
            <a:r>
              <a:rPr lang="cs-CZ" sz="1800" dirty="0" err="1" smtClean="0"/>
              <a:t>Andreadis</a:t>
            </a:r>
            <a:r>
              <a:rPr lang="cs-CZ" sz="1800" dirty="0" smtClean="0"/>
              <a:t>-</a:t>
            </a:r>
            <a:r>
              <a:rPr lang="cs-CZ" sz="1800" dirty="0" err="1" smtClean="0"/>
              <a:t>Tokár</a:t>
            </a:r>
            <a:endParaRPr lang="cs-CZ" sz="1800" dirty="0" smtClean="0"/>
          </a:p>
          <a:p>
            <a:r>
              <a:rPr lang="cs-CZ" sz="1800" dirty="0"/>
              <a:t> </a:t>
            </a:r>
            <a:r>
              <a:rPr lang="cs-CZ" sz="1800" dirty="0" smtClean="0"/>
              <a:t>                      1951 </a:t>
            </a:r>
            <a:r>
              <a:rPr lang="cs-CZ" sz="1800" dirty="0" err="1" smtClean="0"/>
              <a:t>Váňa</a:t>
            </a:r>
            <a:r>
              <a:rPr lang="cs-CZ" sz="1800" dirty="0" smtClean="0"/>
              <a:t>-</a:t>
            </a:r>
            <a:r>
              <a:rPr lang="cs-CZ" sz="1800" dirty="0" err="1" smtClean="0"/>
              <a:t>Andreadis</a:t>
            </a:r>
            <a:r>
              <a:rPr lang="cs-CZ" sz="1800" dirty="0" smtClean="0"/>
              <a:t>, </a:t>
            </a:r>
            <a:r>
              <a:rPr lang="cs-CZ" sz="1800" dirty="0" err="1" smtClean="0"/>
              <a:t>Váňa</a:t>
            </a:r>
            <a:r>
              <a:rPr lang="cs-CZ" sz="1800" dirty="0" smtClean="0"/>
              <a:t>-</a:t>
            </a:r>
            <a:r>
              <a:rPr lang="cs-CZ" sz="1800" dirty="0" err="1" smtClean="0"/>
              <a:t>Rozeanu</a:t>
            </a:r>
            <a:endParaRPr lang="cs-CZ" sz="1800" dirty="0" smtClean="0"/>
          </a:p>
          <a:p>
            <a:r>
              <a:rPr lang="cs-CZ" sz="1800" dirty="0"/>
              <a:t> </a:t>
            </a:r>
            <a:r>
              <a:rPr lang="cs-CZ" sz="1800" dirty="0" smtClean="0"/>
              <a:t>                      1954 </a:t>
            </a:r>
            <a:r>
              <a:rPr lang="cs-CZ" sz="1800" dirty="0" err="1" smtClean="0"/>
              <a:t>Andreadis</a:t>
            </a:r>
            <a:r>
              <a:rPr lang="cs-CZ" sz="1800" dirty="0" smtClean="0"/>
              <a:t>-</a:t>
            </a:r>
            <a:r>
              <a:rPr lang="cs-CZ" sz="1800" dirty="0" err="1" smtClean="0"/>
              <a:t>Farkas</a:t>
            </a:r>
            <a:endParaRPr lang="cs-CZ" sz="1800" dirty="0" smtClean="0"/>
          </a:p>
          <a:p>
            <a:r>
              <a:rPr lang="cs-CZ" sz="1800" dirty="0"/>
              <a:t> </a:t>
            </a:r>
            <a:r>
              <a:rPr lang="cs-CZ" sz="1800" dirty="0" smtClean="0"/>
              <a:t>                      1955 </a:t>
            </a:r>
            <a:r>
              <a:rPr lang="cs-CZ" sz="1800" dirty="0" err="1" smtClean="0"/>
              <a:t>Andreadis</a:t>
            </a:r>
            <a:r>
              <a:rPr lang="cs-CZ" sz="1800" dirty="0" smtClean="0"/>
              <a:t>-Štípek</a:t>
            </a:r>
          </a:p>
          <a:p>
            <a:r>
              <a:rPr lang="cs-CZ" sz="1800" dirty="0"/>
              <a:t> </a:t>
            </a:r>
            <a:r>
              <a:rPr lang="cs-CZ" sz="1800" dirty="0" smtClean="0"/>
              <a:t>                      1957 </a:t>
            </a:r>
            <a:r>
              <a:rPr lang="cs-CZ" sz="1800" dirty="0" err="1" smtClean="0"/>
              <a:t>Andreadis</a:t>
            </a:r>
            <a:r>
              <a:rPr lang="cs-CZ" sz="1800" dirty="0" smtClean="0"/>
              <a:t>-Štípek</a:t>
            </a:r>
          </a:p>
          <a:p>
            <a:r>
              <a:rPr lang="cs-CZ" sz="1800" dirty="0"/>
              <a:t> </a:t>
            </a:r>
            <a:r>
              <a:rPr lang="cs-CZ" sz="1800" dirty="0" smtClean="0"/>
              <a:t>     družstva: 1932 M, 1935 Ž, 1936 Ž, 1938 Ž, 1939 M, 1947 M, 1948 M, 1950 M, 1951 M</a:t>
            </a:r>
          </a:p>
          <a:p>
            <a:r>
              <a:rPr lang="cs-CZ" sz="1800" dirty="0" smtClean="0"/>
              <a:t>Váňa na MS získal celkem 30 medailí, z toho 16 zlatých</a:t>
            </a: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ÚSPĚCHY NA ME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1800" dirty="0" smtClean="0"/>
              <a:t>ME 1. místo 1958 Štípek-</a:t>
            </a:r>
            <a:r>
              <a:rPr lang="cs-CZ" sz="1800" dirty="0" err="1" smtClean="0"/>
              <a:t>Vyhnanovský</a:t>
            </a:r>
            <a:endParaRPr lang="cs-CZ" sz="1800" dirty="0" smtClean="0"/>
          </a:p>
          <a:p>
            <a:pPr>
              <a:buNone/>
            </a:pPr>
            <a:r>
              <a:rPr lang="cs-CZ" sz="1800" dirty="0"/>
              <a:t> </a:t>
            </a:r>
            <a:r>
              <a:rPr lang="cs-CZ" sz="1800" dirty="0" smtClean="0"/>
              <a:t>                     1964 </a:t>
            </a:r>
            <a:r>
              <a:rPr lang="cs-CZ" sz="1800" dirty="0" err="1" smtClean="0"/>
              <a:t>Staněk</a:t>
            </a:r>
            <a:r>
              <a:rPr lang="cs-CZ" sz="1800" dirty="0" smtClean="0"/>
              <a:t>-</a:t>
            </a:r>
            <a:r>
              <a:rPr lang="cs-CZ" sz="1800" dirty="0" err="1" smtClean="0"/>
              <a:t>Miko</a:t>
            </a:r>
            <a:endParaRPr lang="cs-CZ" sz="1800" dirty="0" smtClean="0"/>
          </a:p>
          <a:p>
            <a:pPr>
              <a:buNone/>
            </a:pPr>
            <a:r>
              <a:rPr lang="cs-CZ" sz="1800" dirty="0"/>
              <a:t> </a:t>
            </a:r>
            <a:r>
              <a:rPr lang="cs-CZ" sz="1800" dirty="0" smtClean="0"/>
              <a:t>                     1966 </a:t>
            </a:r>
            <a:r>
              <a:rPr lang="cs-CZ" sz="1800" dirty="0" err="1" smtClean="0"/>
              <a:t>Miko</a:t>
            </a:r>
            <a:r>
              <a:rPr lang="cs-CZ" sz="1800" dirty="0" smtClean="0"/>
              <a:t>-</a:t>
            </a:r>
            <a:r>
              <a:rPr lang="cs-CZ" sz="1800" dirty="0" err="1" smtClean="0"/>
              <a:t>Lužová</a:t>
            </a:r>
            <a:endParaRPr lang="cs-CZ" sz="1800" dirty="0" smtClean="0"/>
          </a:p>
          <a:p>
            <a:pPr>
              <a:buNone/>
            </a:pPr>
            <a:r>
              <a:rPr lang="cs-CZ" sz="1800" dirty="0"/>
              <a:t> </a:t>
            </a:r>
            <a:r>
              <a:rPr lang="cs-CZ" sz="1800" dirty="0" smtClean="0"/>
              <a:t>                     1968 Ilona </a:t>
            </a:r>
            <a:r>
              <a:rPr lang="cs-CZ" sz="1800" dirty="0" err="1" smtClean="0"/>
              <a:t>Voštová</a:t>
            </a:r>
            <a:r>
              <a:rPr lang="cs-CZ" sz="1800" dirty="0" smtClean="0"/>
              <a:t>, </a:t>
            </a:r>
            <a:r>
              <a:rPr lang="cs-CZ" sz="1800" dirty="0" err="1" smtClean="0"/>
              <a:t>Lužová</a:t>
            </a:r>
            <a:r>
              <a:rPr lang="cs-CZ" sz="1800" dirty="0" smtClean="0"/>
              <a:t>-Karlíková</a:t>
            </a:r>
          </a:p>
          <a:p>
            <a:pPr>
              <a:buNone/>
            </a:pPr>
            <a:r>
              <a:rPr lang="cs-CZ" sz="1800" dirty="0"/>
              <a:t> </a:t>
            </a:r>
            <a:r>
              <a:rPr lang="cs-CZ" sz="1800" dirty="0" smtClean="0"/>
              <a:t>                     1974 Milan </a:t>
            </a:r>
            <a:r>
              <a:rPr lang="cs-CZ" sz="1800" dirty="0" err="1" smtClean="0"/>
              <a:t>Orlowski</a:t>
            </a:r>
            <a:endParaRPr lang="cs-CZ" sz="1800" dirty="0" smtClean="0"/>
          </a:p>
          <a:p>
            <a:pPr>
              <a:buNone/>
            </a:pPr>
            <a:r>
              <a:rPr lang="cs-CZ" sz="1800" dirty="0"/>
              <a:t> </a:t>
            </a:r>
            <a:r>
              <a:rPr lang="cs-CZ" sz="1800" dirty="0" smtClean="0"/>
              <a:t>                     1978 </a:t>
            </a:r>
            <a:r>
              <a:rPr lang="cs-CZ" sz="1800" dirty="0" err="1" smtClean="0"/>
              <a:t>Orlowski</a:t>
            </a:r>
            <a:r>
              <a:rPr lang="cs-CZ" sz="1800" dirty="0" smtClean="0"/>
              <a:t>-</a:t>
            </a:r>
            <a:r>
              <a:rPr lang="cs-CZ" sz="1800" dirty="0" err="1" smtClean="0"/>
              <a:t>Gergely</a:t>
            </a:r>
            <a:endParaRPr lang="cs-CZ" sz="1800" dirty="0" smtClean="0"/>
          </a:p>
          <a:p>
            <a:pPr>
              <a:buNone/>
            </a:pPr>
            <a:r>
              <a:rPr lang="cs-CZ" sz="1800" dirty="0"/>
              <a:t> </a:t>
            </a:r>
            <a:r>
              <a:rPr lang="cs-CZ" sz="1800" dirty="0" smtClean="0"/>
              <a:t>                     1980 </a:t>
            </a:r>
            <a:r>
              <a:rPr lang="cs-CZ" sz="1800" dirty="0" err="1" smtClean="0"/>
              <a:t>Orlowski</a:t>
            </a:r>
            <a:r>
              <a:rPr lang="cs-CZ" sz="1800" dirty="0" smtClean="0"/>
              <a:t>-Uhlíková</a:t>
            </a:r>
          </a:p>
          <a:p>
            <a:pPr>
              <a:buNone/>
            </a:pPr>
            <a:r>
              <a:rPr lang="cs-CZ" sz="1800" dirty="0"/>
              <a:t> </a:t>
            </a:r>
            <a:r>
              <a:rPr lang="cs-CZ" sz="1800" dirty="0" smtClean="0"/>
              <a:t>                     1986 Panský-Hrachová</a:t>
            </a: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1019</TotalTime>
  <Words>1023</Words>
  <Application>Microsoft Office PowerPoint</Application>
  <PresentationFormat>Předvádění na obrazovce (4:3)</PresentationFormat>
  <Paragraphs>139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Cesta</vt:lpstr>
      <vt:lpstr>STOLNÍ TENIS</vt:lpstr>
      <vt:lpstr>Snímek 2</vt:lpstr>
      <vt:lpstr>Snímek 3</vt:lpstr>
      <vt:lpstr>Snímek 4</vt:lpstr>
      <vt:lpstr>Snímek 5</vt:lpstr>
      <vt:lpstr>Snímek 6</vt:lpstr>
      <vt:lpstr>Snímek 7</vt:lpstr>
      <vt:lpstr>ÚSPĚCHY NA MS</vt:lpstr>
      <vt:lpstr>ÚSPĚCHY NA ME</vt:lpstr>
      <vt:lpstr>INFORMACE</vt:lpstr>
      <vt:lpstr>technika</vt:lpstr>
    </vt:vector>
  </TitlesOfParts>
  <Company>FSpS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Vacenovský</dc:creator>
  <cp:lastModifiedBy>vace</cp:lastModifiedBy>
  <cp:revision>120</cp:revision>
  <dcterms:created xsi:type="dcterms:W3CDTF">2011-03-15T13:36:58Z</dcterms:created>
  <dcterms:modified xsi:type="dcterms:W3CDTF">2016-04-06T19:39:05Z</dcterms:modified>
</cp:coreProperties>
</file>