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58" r:id="rId7"/>
    <p:sldId id="260" r:id="rId8"/>
    <p:sldId id="261" r:id="rId9"/>
    <p:sldId id="262" r:id="rId10"/>
    <p:sldId id="267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ikL5vnuBM" TargetMode="External"/><Relationship Id="rId2" Type="http://schemas.openxmlformats.org/officeDocument/2006/relationships/hyperlink" Target="https://www.youtube.com/watch?v=ZhrxMT096S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c-ywGdAiA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in_a_jang#/media/File:Yin_yang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in_a_jang#/media/File:Yin_yang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-%C5%A5ing#/media/File:I_Ching_Song_Dynasty_prin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z/Jak-d%C4%9Blat-tai-%C4%8D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chi-praha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Tchaj-ťi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Fyzioterapie								Klára šoltés mertová</a:t>
            </a:r>
            <a:br>
              <a:rPr lang="cs-CZ" dirty="0"/>
            </a:br>
            <a:r>
              <a:rPr lang="cs-CZ" dirty="0"/>
              <a:t>fsps, muni									</a:t>
            </a:r>
            <a:r>
              <a:rPr lang="cs-CZ" cap="none" dirty="0"/>
              <a:t>soltes.mertova</a:t>
            </a:r>
            <a:r>
              <a:rPr lang="cs-CZ" sz="1800" cap="none" dirty="0"/>
              <a:t>@fsps.muni.cz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Čchi-kung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Čchi – vzduch nebo dech</a:t>
            </a:r>
          </a:p>
          <a:p>
            <a:r>
              <a:rPr lang="cs-CZ" dirty="0" smtClean="0"/>
              <a:t>Vitální energie člověka</a:t>
            </a:r>
          </a:p>
          <a:p>
            <a:r>
              <a:rPr lang="cs-CZ" dirty="0" smtClean="0"/>
              <a:t>Série dechových cvičení</a:t>
            </a:r>
          </a:p>
          <a:p>
            <a:r>
              <a:rPr lang="cs-CZ" dirty="0" smtClean="0"/>
              <a:t>Umění </a:t>
            </a:r>
            <a:r>
              <a:rPr lang="cs-CZ" dirty="0"/>
              <a:t>tříbení a kultivace čchi – životní </a:t>
            </a:r>
            <a:r>
              <a:rPr lang="cs-CZ" dirty="0" smtClean="0"/>
              <a:t>energie</a:t>
            </a:r>
          </a:p>
          <a:p>
            <a:r>
              <a:rPr lang="cs-CZ" dirty="0"/>
              <a:t>Principy Čchi kungu se užívají ve cvičení Tchaj </a:t>
            </a:r>
            <a:r>
              <a:rPr lang="cs-CZ" dirty="0" smtClean="0"/>
              <a:t>ťi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63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estava </a:t>
            </a:r>
            <a:r>
              <a:rPr lang="cs-CZ" dirty="0"/>
              <a:t>osmi cviků Čchi-kungu pro zdraví a vitalitu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Tchuo tchien kung</a:t>
            </a:r>
            <a:r>
              <a:rPr lang="cs-CZ" b="1" dirty="0"/>
              <a:t> – Podpírání nebes</a:t>
            </a:r>
            <a:endParaRPr lang="cs-CZ" dirty="0"/>
          </a:p>
          <a:p>
            <a:pPr fontAlgn="base"/>
            <a:r>
              <a:rPr lang="cs-CZ" dirty="0"/>
              <a:t>Sia an kung</a:t>
            </a:r>
            <a:r>
              <a:rPr lang="cs-CZ" b="1" dirty="0"/>
              <a:t> – Tlačení směrem dolů</a:t>
            </a:r>
            <a:endParaRPr lang="cs-CZ" dirty="0"/>
          </a:p>
          <a:p>
            <a:pPr fontAlgn="base"/>
            <a:r>
              <a:rPr lang="cs-CZ" dirty="0"/>
              <a:t>Čua jang kung</a:t>
            </a:r>
            <a:r>
              <a:rPr lang="cs-CZ" b="1" dirty="0"/>
              <a:t> – Nabírání jangové energie</a:t>
            </a:r>
            <a:endParaRPr lang="cs-CZ" dirty="0"/>
          </a:p>
          <a:p>
            <a:pPr fontAlgn="base"/>
            <a:r>
              <a:rPr lang="cs-CZ" dirty="0"/>
              <a:t>Čaj čch´ kung</a:t>
            </a:r>
            <a:r>
              <a:rPr lang="cs-CZ" b="1" dirty="0"/>
              <a:t> – Rozevírání křídel</a:t>
            </a:r>
            <a:endParaRPr lang="cs-CZ" dirty="0"/>
          </a:p>
          <a:p>
            <a:pPr fontAlgn="base"/>
            <a:r>
              <a:rPr lang="cs-CZ" dirty="0"/>
              <a:t>Pao Qui Gong</a:t>
            </a:r>
            <a:r>
              <a:rPr lang="cs-CZ" b="1" dirty="0"/>
              <a:t> – Držení míče, otáčení míčem</a:t>
            </a:r>
            <a:endParaRPr lang="cs-CZ" dirty="0"/>
          </a:p>
          <a:p>
            <a:pPr fontAlgn="base"/>
            <a:r>
              <a:rPr lang="cs-CZ" dirty="0"/>
              <a:t>Kchaj che kung</a:t>
            </a:r>
            <a:r>
              <a:rPr lang="cs-CZ" b="1" dirty="0"/>
              <a:t> – Otevírání – zavírání</a:t>
            </a:r>
            <a:endParaRPr lang="cs-CZ" dirty="0"/>
          </a:p>
          <a:p>
            <a:pPr fontAlgn="base"/>
            <a:r>
              <a:rPr lang="cs-CZ" dirty="0"/>
              <a:t>Čuan jao kung</a:t>
            </a:r>
            <a:r>
              <a:rPr lang="cs-CZ" b="1" dirty="0"/>
              <a:t> – Otáčení v pase</a:t>
            </a:r>
            <a:endParaRPr lang="cs-CZ" dirty="0"/>
          </a:p>
          <a:p>
            <a:pPr fontAlgn="base"/>
            <a:r>
              <a:rPr lang="cs-CZ" dirty="0"/>
              <a:t>Čchi šou kung</a:t>
            </a:r>
            <a:r>
              <a:rPr lang="cs-CZ" b="1" dirty="0"/>
              <a:t> – Zvedání a klesání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Tchaj-ťi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https://www.youtube.com/watch?v=ZhrxMT096Sg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Čchi-kung</a:t>
            </a:r>
          </a:p>
          <a:p>
            <a:r>
              <a:rPr lang="cs-CZ" dirty="0">
                <a:hlinkClick r:id="rId3"/>
              </a:rPr>
              <a:t>https://www.youtube.com/watch?v=yuikL5vnuBM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4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a použitá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EGER, Ludvík. </a:t>
            </a:r>
            <a:r>
              <a:rPr lang="cs-CZ" i="1" dirty="0"/>
              <a:t>Čínská zdravotní cvičení: Čchi-kung, Qi-Gong</a:t>
            </a:r>
            <a:r>
              <a:rPr lang="cs-CZ" dirty="0"/>
              <a:t>. Brno: Schneider, [199-?]. ISBN 80-900349-4-2.</a:t>
            </a:r>
            <a:endParaRPr lang="cs-CZ" dirty="0" smtClean="0"/>
          </a:p>
          <a:p>
            <a:r>
              <a:rPr lang="cs-CZ" dirty="0" smtClean="0"/>
              <a:t>FOJTÍK</a:t>
            </a:r>
            <a:r>
              <a:rPr lang="cs-CZ" dirty="0"/>
              <a:t>, Ivan. </a:t>
            </a:r>
            <a:r>
              <a:rPr lang="cs-CZ" i="1" dirty="0"/>
              <a:t>Čchi-kung: masáže a cvičení pro zdraví</a:t>
            </a:r>
            <a:r>
              <a:rPr lang="cs-CZ" dirty="0"/>
              <a:t>. Praha: Portál, 2003. ISBN 80-7178-733-7.</a:t>
            </a:r>
            <a:endParaRPr lang="cs-CZ" dirty="0" smtClean="0"/>
          </a:p>
          <a:p>
            <a:r>
              <a:rPr lang="cs-CZ" dirty="0" smtClean="0"/>
              <a:t>KONEČNÝ</a:t>
            </a:r>
            <a:r>
              <a:rPr lang="cs-CZ" dirty="0"/>
              <a:t>, Alois a Jarmila KONEČNÁ. </a:t>
            </a:r>
            <a:r>
              <a:rPr lang="cs-CZ" i="1" dirty="0"/>
              <a:t>Taiči: tradiční čínská cvičení pro zdraví, sebeobranu, rozvoj osobnosti a dlouhý věk</a:t>
            </a:r>
            <a:r>
              <a:rPr lang="cs-CZ" dirty="0"/>
              <a:t>. Olomouc: Votobia, 2000. ISBN 80-719-8422-1</a:t>
            </a:r>
            <a:r>
              <a:rPr lang="cs-CZ" dirty="0" smtClean="0"/>
              <a:t>.</a:t>
            </a:r>
          </a:p>
          <a:p>
            <a:r>
              <a:rPr lang="cs-CZ" dirty="0"/>
              <a:t>RAAB, Cornelia. </a:t>
            </a:r>
            <a:r>
              <a:rPr lang="cs-CZ" i="1" dirty="0"/>
              <a:t>Tradiční čínská medicína: samoléčba : akupresura, masáže, čchi-kung, strava a rostlinná léčiva</a:t>
            </a:r>
            <a:r>
              <a:rPr lang="cs-CZ" dirty="0"/>
              <a:t>. Praha: Ikar, 2010. ISBN 978-80-249-1386-5.</a:t>
            </a:r>
          </a:p>
        </p:txBody>
      </p:sp>
    </p:spTree>
    <p:extLst>
      <p:ext uri="{BB962C8B-B14F-4D97-AF65-F5344CB8AC3E}">
        <p14:creationId xmlns:p14="http://schemas.microsoft.com/office/powerpoint/2010/main" val="326441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Tchaj-ťi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https://www.youtube.com/watch?v=4c-ywGdAiAo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Yin Yang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Jin</a:t>
            </a:r>
          </a:p>
          <a:p>
            <a:pPr lvl="1"/>
            <a:r>
              <a:rPr lang="cs-CZ" dirty="0" smtClean="0"/>
              <a:t>Tmavé místo, sever, ženská energie, koresponduje s nocí</a:t>
            </a:r>
          </a:p>
          <a:p>
            <a:pPr lvl="1"/>
            <a:r>
              <a:rPr lang="cs-CZ" dirty="0" smtClean="0"/>
              <a:t>Často symbolizovaný vodou a zemí</a:t>
            </a:r>
          </a:p>
          <a:p>
            <a:r>
              <a:rPr lang="cs-CZ" dirty="0" smtClean="0"/>
              <a:t>Jang</a:t>
            </a:r>
          </a:p>
          <a:p>
            <a:pPr lvl="1"/>
            <a:r>
              <a:rPr lang="cs-CZ" dirty="0" smtClean="0"/>
              <a:t>Světlejší element, působí aktivně, mužsky, koresponduje se dnem</a:t>
            </a:r>
          </a:p>
          <a:p>
            <a:pPr lvl="1"/>
            <a:r>
              <a:rPr lang="cs-CZ" dirty="0" smtClean="0"/>
              <a:t>Často symbolizovaný větrem a ohněm</a:t>
            </a:r>
          </a:p>
          <a:p>
            <a:endParaRPr lang="cs-CZ" dirty="0"/>
          </a:p>
          <a:p>
            <a:r>
              <a:rPr lang="cs-CZ" dirty="0" smtClean="0"/>
              <a:t>„Tma </a:t>
            </a:r>
            <a:r>
              <a:rPr lang="cs-CZ" dirty="0"/>
              <a:t>odráží světlo a světlo zobrazuje </a:t>
            </a:r>
            <a:r>
              <a:rPr lang="cs-CZ" dirty="0" smtClean="0"/>
              <a:t>tmu“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https://upload.wikimedia.org/wikipedia/commons/thumb/1/17/Yin_yang.svg/1024px-Yin_ya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97" y="1474201"/>
            <a:ext cx="2181999" cy="21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9742" y="6604084"/>
            <a:ext cx="45402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https://cs.wikipedia.org/wiki/Jin_a_jang#/media/File:Yin_yang.svg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4399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 Jang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Jin a jang </a:t>
            </a:r>
            <a:endParaRPr lang="cs-CZ" dirty="0" smtClean="0"/>
          </a:p>
          <a:p>
            <a:pPr lvl="1"/>
            <a:r>
              <a:rPr lang="pt-BR" dirty="0" smtClean="0"/>
              <a:t>se nevylučují</a:t>
            </a:r>
            <a:endParaRPr lang="cs-CZ" dirty="0" smtClean="0"/>
          </a:p>
          <a:p>
            <a:pPr lvl="1"/>
            <a:r>
              <a:rPr lang="cs-CZ" dirty="0"/>
              <a:t>j</a:t>
            </a:r>
            <a:r>
              <a:rPr lang="cs-CZ" dirty="0" smtClean="0"/>
              <a:t>sou na sobě závislé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 dají dále dělit na jin a jang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 navzájem podporují</a:t>
            </a:r>
          </a:p>
          <a:p>
            <a:pPr lvl="1"/>
            <a:r>
              <a:rPr lang="cs-CZ" dirty="0" smtClean="0"/>
              <a:t>se mohou navzájem měnit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/>
              <a:t>č</a:t>
            </a:r>
            <a:r>
              <a:rPr lang="cs-CZ" dirty="0" smtClean="0"/>
              <a:t>ást z jin je jang a část z jang je jin</a:t>
            </a:r>
            <a:endParaRPr lang="cs-CZ" dirty="0"/>
          </a:p>
        </p:txBody>
      </p:sp>
      <p:pic>
        <p:nvPicPr>
          <p:cNvPr id="4" name="Picture 2" descr="https://upload.wikimedia.org/wikipedia/commons/thumb/1/17/Yin_yang.svg/1024px-Yin_ya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29" y="1853248"/>
            <a:ext cx="3334245" cy="3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9742" y="6604084"/>
            <a:ext cx="45402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https://cs.wikipedia.org/wiki/Jin_a_jang#/media/File:Yin_yang.svg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36780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Kniha proměn</a:t>
            </a:r>
            <a:endParaRPr lang="cs-CZ" dirty="0"/>
          </a:p>
        </p:txBody>
      </p:sp>
      <p:pic>
        <p:nvPicPr>
          <p:cNvPr id="2050" name="Picture 2" descr="https://upload.wikimedia.org/wikipedia/commons/thumb/3/35/I_Ching_Song_Dynasty_print.jpg/800px-I_Ching_Song_Dynasty_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922" y="92596"/>
            <a:ext cx="4594680" cy="75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111" y="633970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https://cs.wikipedia.org/wiki/I-%C5%A5ing#/media/File:I_Ching_Song_Dynasty_print.jpg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96545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Tchaj-ťi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 aktivita – zdravotní prevence</a:t>
            </a:r>
          </a:p>
          <a:p>
            <a:r>
              <a:rPr lang="cs-CZ" dirty="0" smtClean="0"/>
              <a:t>Lze chápat, jako tělesné cvičení, relaxaci, zdravotní </a:t>
            </a:r>
            <a:r>
              <a:rPr lang="cs-CZ" dirty="0" smtClean="0"/>
              <a:t>cvičení </a:t>
            </a:r>
            <a:r>
              <a:rPr lang="cs-CZ" dirty="0" smtClean="0"/>
              <a:t>nebo filozofii</a:t>
            </a:r>
          </a:p>
          <a:p>
            <a:r>
              <a:rPr lang="cs-CZ" dirty="0" smtClean="0"/>
              <a:t>Aspekty bojového umění a sebeobrany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54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Tchaj-ťi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Mohou praktivovat všechny věkové kategorie</a:t>
            </a:r>
          </a:p>
          <a:p>
            <a:r>
              <a:rPr lang="cs-CZ" dirty="0" smtClean="0"/>
              <a:t>Přizpůsobuje se: věku, kondici, pohyblivosti a zdraví</a:t>
            </a:r>
          </a:p>
          <a:p>
            <a:endParaRPr lang="cs-CZ" dirty="0"/>
          </a:p>
        </p:txBody>
      </p:sp>
      <p:pic>
        <p:nvPicPr>
          <p:cNvPr id="1026" name="Picture 2" descr="VÃ½sledek obrÃ¡zku pro postavenÃ­ nohou dle hodin tai Ä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06" y="3092466"/>
            <a:ext cx="4789650" cy="35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5306" y="661744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https://www.wikihow.cz/Jak-d%C4%9Blat-tai-%C4%8Di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00012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tai Äi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5" y="2052918"/>
            <a:ext cx="4139588" cy="41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Tchaj-ťi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64600" cy="4195481"/>
          </a:xfrm>
        </p:spPr>
        <p:txBody>
          <a:bodyPr/>
          <a:lstStyle/>
          <a:p>
            <a:r>
              <a:rPr lang="cs-CZ" dirty="0" smtClean="0"/>
              <a:t>Vnitřní styl</a:t>
            </a:r>
          </a:p>
          <a:p>
            <a:r>
              <a:rPr lang="cs-CZ" dirty="0" smtClean="0"/>
              <a:t>Zaměření na rozvoj vnitřní energie </a:t>
            </a:r>
          </a:p>
          <a:p>
            <a:endParaRPr lang="cs-CZ" dirty="0"/>
          </a:p>
          <a:p>
            <a:r>
              <a:rPr lang="cs-CZ" dirty="0" smtClean="0"/>
              <a:t>„Nic na světě není poddajnějšího než voda, ale není síly, která by jí odolala.“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7068105" y="6219786"/>
            <a:ext cx="20168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3"/>
              </a:rPr>
              <a:t>http://www.taichi-praha.cz/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06623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cvičení </a:t>
            </a:r>
            <a:r>
              <a:rPr lang="cs-CZ" dirty="0"/>
              <a:t>Tchaj-ťi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Postoj je přirozený uvolněný</a:t>
            </a:r>
          </a:p>
          <a:p>
            <a:r>
              <a:rPr lang="cs-CZ" dirty="0" smtClean="0"/>
              <a:t>Všechny pohyby vycházejí ze sníženého těžiště</a:t>
            </a:r>
          </a:p>
          <a:p>
            <a:r>
              <a:rPr lang="cs-CZ" dirty="0" smtClean="0"/>
              <a:t>Pohyby jsou plynulé a vláčné, nikoliv strnulé, svaly jsou uvolněny</a:t>
            </a:r>
          </a:p>
          <a:p>
            <a:r>
              <a:rPr lang="cs-CZ" dirty="0" smtClean="0"/>
              <a:t>Pohyb vyvážen mezi tvrdostí a měkkostí</a:t>
            </a:r>
          </a:p>
          <a:p>
            <a:r>
              <a:rPr lang="cs-CZ" dirty="0" smtClean="0"/>
              <a:t>Dýchání je pravidelné a hluboké</a:t>
            </a:r>
          </a:p>
          <a:p>
            <a:r>
              <a:rPr lang="cs-CZ" dirty="0" smtClean="0"/>
              <a:t>Mysl musí být klidná, ale bdělá, musí nepřetržitě řídit tělo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3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286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Tchaj-ťi</vt:lpstr>
      <vt:lpstr>Tchaj-ťi</vt:lpstr>
      <vt:lpstr>Yin Yang</vt:lpstr>
      <vt:lpstr>Jin Jang</vt:lpstr>
      <vt:lpstr>Kniha proměn</vt:lpstr>
      <vt:lpstr>Tchaj-ťi</vt:lpstr>
      <vt:lpstr>Tchaj-ťi</vt:lpstr>
      <vt:lpstr>Tchaj-ťi</vt:lpstr>
      <vt:lpstr>Zásady cvičení Tchaj-ťi</vt:lpstr>
      <vt:lpstr>Čchi-kung</vt:lpstr>
      <vt:lpstr>Sestava osmi cviků Čchi-kungu pro zdraví a vitalitu</vt:lpstr>
      <vt:lpstr>Ukázky</vt:lpstr>
      <vt:lpstr>Doporučená a 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Taiči</dc:title>
  <dc:creator>Klára Mertová</dc:creator>
  <cp:lastModifiedBy>Klára Mertová</cp:lastModifiedBy>
  <cp:revision>14</cp:revision>
  <dcterms:created xsi:type="dcterms:W3CDTF">2019-04-02T12:42:03Z</dcterms:created>
  <dcterms:modified xsi:type="dcterms:W3CDTF">2019-04-17T07:28:28Z</dcterms:modified>
</cp:coreProperties>
</file>