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0" r:id="rId4"/>
    <p:sldId id="267" r:id="rId5"/>
    <p:sldId id="268" r:id="rId6"/>
    <p:sldId id="269" r:id="rId7"/>
    <p:sldId id="262" r:id="rId8"/>
    <p:sldId id="271" r:id="rId9"/>
    <p:sldId id="265" r:id="rId10"/>
    <p:sldId id="272" r:id="rId11"/>
    <p:sldId id="261" r:id="rId12"/>
    <p:sldId id="260" r:id="rId13"/>
    <p:sldId id="264" r:id="rId14"/>
    <p:sldId id="258" r:id="rId15"/>
    <p:sldId id="25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I-nKbe9tp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GN8I7Ydvw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Pranájáma</a:t>
            </a:r>
            <a:endParaRPr lang="cs-CZ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Fyzioterapie								Klára šoltés mertová</a:t>
            </a:r>
            <a:br>
              <a:rPr lang="cs-CZ" dirty="0" smtClean="0"/>
            </a:br>
            <a:r>
              <a:rPr lang="cs-CZ" dirty="0" smtClean="0"/>
              <a:t>fsps, muni									</a:t>
            </a:r>
            <a:r>
              <a:rPr lang="cs-CZ" cap="none" dirty="0"/>
              <a:t>s</a:t>
            </a:r>
            <a:r>
              <a:rPr lang="cs-CZ" cap="none" dirty="0" smtClean="0"/>
              <a:t>oltes.mertova</a:t>
            </a:r>
            <a:r>
              <a:rPr lang="cs-CZ" sz="1800" cap="none" dirty="0" smtClean="0"/>
              <a:t>@fsps.muni.cz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2613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Bandhy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3" y="2052918"/>
            <a:ext cx="3569356" cy="4195481"/>
          </a:xfrm>
        </p:spPr>
        <p:txBody>
          <a:bodyPr/>
          <a:lstStyle/>
          <a:p>
            <a:r>
              <a:rPr lang="cs-CZ" b="1" dirty="0"/>
              <a:t>Džalandharabandha</a:t>
            </a:r>
          </a:p>
          <a:p>
            <a:r>
              <a:rPr lang="cs-CZ" b="1" dirty="0"/>
              <a:t>Uddijánabandha</a:t>
            </a:r>
          </a:p>
          <a:p>
            <a:r>
              <a:rPr lang="cs-CZ" b="1" dirty="0"/>
              <a:t>Múlabandha</a:t>
            </a:r>
          </a:p>
          <a:p>
            <a:pPr marL="0" indent="0">
              <a:buNone/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pic>
        <p:nvPicPr>
          <p:cNvPr id="1026" name="Picture 2" descr="VÃ½sledek obrÃ¡zku pro band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430" y="1551244"/>
            <a:ext cx="3426524" cy="457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6514430" y="6125409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/>
              <a:t>http://zederach.blogspot.com/2012/09/energeticka-cviceni-bandhy.html</a:t>
            </a:r>
          </a:p>
        </p:txBody>
      </p:sp>
    </p:spTree>
    <p:extLst>
      <p:ext uri="{BB962C8B-B14F-4D97-AF65-F5344CB8AC3E}">
        <p14:creationId xmlns:p14="http://schemas.microsoft.com/office/powerpoint/2010/main" val="1506240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Kapalabháti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„zářící lebka“</a:t>
            </a:r>
          </a:p>
          <a:p>
            <a:r>
              <a:rPr lang="cs-CZ" dirty="0" smtClean="0"/>
              <a:t>Výdech aktivní</a:t>
            </a:r>
          </a:p>
          <a:p>
            <a:r>
              <a:rPr lang="cs-CZ" dirty="0" smtClean="0"/>
              <a:t>Nádech volný do DB</a:t>
            </a:r>
          </a:p>
          <a:p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www.youtube.com/watch?v=DI-nKbe9tpM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030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Čandra/Súrja bhéda pranájáma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www.youtube.com/watch?v=QGN8I7Ydvwo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634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dechové techniky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Bhastrika</a:t>
            </a:r>
          </a:p>
          <a:p>
            <a:r>
              <a:rPr lang="cs-CZ" dirty="0" smtClean="0"/>
              <a:t>Udždžájí</a:t>
            </a:r>
          </a:p>
          <a:p>
            <a:r>
              <a:rPr lang="cs-CZ" dirty="0" smtClean="0"/>
              <a:t>Šítalí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0509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MAHESHWARANANDA. </a:t>
            </a:r>
            <a:r>
              <a:rPr lang="cs-CZ" i="1" dirty="0"/>
              <a:t>Systém "Jóga v denním životě"</a:t>
            </a:r>
            <a:r>
              <a:rPr lang="cs-CZ" dirty="0"/>
              <a:t>. Praha: Mladá fronta, 2006. ISBN 80-204-1277-8.</a:t>
            </a:r>
            <a:endParaRPr lang="cs-CZ" dirty="0" smtClean="0"/>
          </a:p>
          <a:p>
            <a:r>
              <a:rPr lang="cs-CZ" dirty="0" smtClean="0"/>
              <a:t>ORAVCOVÁ</a:t>
            </a:r>
            <a:r>
              <a:rPr lang="cs-CZ" dirty="0"/>
              <a:t>, Lenka. </a:t>
            </a:r>
            <a:r>
              <a:rPr lang="cs-CZ" i="1" dirty="0"/>
              <a:t>Principy zdravého pohybu: jóga a jógová terapie</a:t>
            </a:r>
            <a:r>
              <a:rPr lang="cs-CZ" dirty="0"/>
              <a:t>. Olomouc: Poznání, 2016. ISBN 978-808-7419-595</a:t>
            </a:r>
            <a:r>
              <a:rPr lang="cs-CZ" dirty="0" smtClean="0"/>
              <a:t>.</a:t>
            </a:r>
          </a:p>
          <a:p>
            <a:r>
              <a:rPr lang="en-US" dirty="0" err="1"/>
              <a:t>Posadzki</a:t>
            </a:r>
            <a:r>
              <a:rPr lang="en-US" dirty="0"/>
              <a:t>, P., &amp; Parekh, S. (2009). Yoga and physiotherapy: a speculative</a:t>
            </a:r>
          </a:p>
          <a:p>
            <a:r>
              <a:rPr lang="en-US" dirty="0"/>
              <a:t>review and conceptual synthesis. Chinese Journal Of Integrative</a:t>
            </a:r>
          </a:p>
          <a:p>
            <a:r>
              <a:rPr lang="en-US" dirty="0"/>
              <a:t>Medicine. 15(1). 66-72. </a:t>
            </a:r>
            <a:r>
              <a:rPr lang="en-US" dirty="0" err="1"/>
              <a:t>doi</a:t>
            </a:r>
            <a:r>
              <a:rPr lang="en-US" dirty="0"/>
              <a:t>: 10.1007/s11655-009-0066-0</a:t>
            </a:r>
            <a:endParaRPr lang="cs-CZ" dirty="0" smtClean="0"/>
          </a:p>
          <a:p>
            <a:r>
              <a:rPr lang="cs-CZ" dirty="0" smtClean="0"/>
              <a:t>STEPHENS</a:t>
            </a:r>
            <a:r>
              <a:rPr lang="cs-CZ" dirty="0"/>
              <a:t>, Mark. </a:t>
            </a:r>
            <a:r>
              <a:rPr lang="cs-CZ" i="1" dirty="0"/>
              <a:t>Vyučujeme jógu: nezbytné základy a techniky</a:t>
            </a:r>
            <a:r>
              <a:rPr lang="cs-CZ" dirty="0"/>
              <a:t>. Brno: CPress, 2014. ISBN 978-80-264-0190-2.</a:t>
            </a:r>
            <a:endParaRPr lang="cs-CZ" dirty="0" smtClean="0"/>
          </a:p>
          <a:p>
            <a:r>
              <a:rPr lang="cs-CZ" dirty="0"/>
              <a:t>WALTERS, J. Donald. </a:t>
            </a:r>
            <a:r>
              <a:rPr lang="cs-CZ" i="1" dirty="0"/>
              <a:t>Rádžajóga: [čtrnáct kroků k vyššímu vědomí]</a:t>
            </a:r>
            <a:r>
              <a:rPr lang="cs-CZ" dirty="0"/>
              <a:t>. Olomouc: Fontána, 2004. ISBN 80-733-6139-6.</a:t>
            </a:r>
          </a:p>
        </p:txBody>
      </p:sp>
    </p:spTree>
    <p:extLst>
      <p:ext uri="{BB962C8B-B14F-4D97-AF65-F5344CB8AC3E}">
        <p14:creationId xmlns:p14="http://schemas.microsoft.com/office/powerpoint/2010/main" val="2940821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Nešpor, K. (1998). Jóga pro děti: relaxace, příběhy, cvičení. (1. vyd.). Praha, Česko: Velryba.</a:t>
            </a:r>
          </a:p>
          <a:p>
            <a:r>
              <a:rPr lang="cs-CZ" dirty="0"/>
              <a:t>Feldenkrais, M. (1990). Awareness through movement: easy-to-do health exercises to improve your posture, vision, imagination, and personal awareness. (1st HarperCollins pbk. ed., viii, 173 s., [8] s. obr. příl.) San Francisco: HarperSanFrancisco.</a:t>
            </a:r>
          </a:p>
          <a:p>
            <a:r>
              <a:rPr lang="cs-CZ" dirty="0"/>
              <a:t>Pechová, V. (2009). Tai chi. (1. vyd.). Praha, Česko: Grada.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Pranájáma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řízení energie v těle za pomocí dechových </a:t>
            </a:r>
            <a:r>
              <a:rPr lang="cs-CZ" dirty="0" smtClean="0"/>
              <a:t>technik</a:t>
            </a:r>
          </a:p>
          <a:p>
            <a:r>
              <a:rPr lang="cs-CZ" dirty="0" smtClean="0"/>
              <a:t>Dech = pohyb = životní síla</a:t>
            </a:r>
          </a:p>
          <a:p>
            <a:r>
              <a:rPr lang="cs-CZ" dirty="0"/>
              <a:t>Aktivita a vyváženost tří hlavních pránických nádí </a:t>
            </a:r>
          </a:p>
          <a:p>
            <a:pPr lvl="1"/>
            <a:r>
              <a:rPr lang="cs-CZ" dirty="0"/>
              <a:t>Ida</a:t>
            </a:r>
          </a:p>
          <a:p>
            <a:pPr lvl="1"/>
            <a:r>
              <a:rPr lang="cs-CZ" dirty="0"/>
              <a:t>Pingala</a:t>
            </a:r>
          </a:p>
          <a:p>
            <a:pPr lvl="1"/>
            <a:r>
              <a:rPr lang="cs-CZ" dirty="0"/>
              <a:t>Sušumma</a:t>
            </a:r>
          </a:p>
          <a:p>
            <a:r>
              <a:rPr lang="cs-CZ" dirty="0" smtClean="0"/>
              <a:t>Dech integrující a diagnostická  složka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2050" name="Picture 2" descr="VÃ½sledek obrÃ¡zku pro ida pingala sushum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4915" y="2667675"/>
            <a:ext cx="3648002" cy="358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777804" y="6321111"/>
            <a:ext cx="3501280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050" dirty="0"/>
              <a:t>https://</a:t>
            </a:r>
            <a:r>
              <a:rPr lang="cs-CZ" sz="1050" dirty="0" smtClean="0"/>
              <a:t>www.pinterest.es/pin/326229566752624559</a:t>
            </a:r>
            <a:r>
              <a:rPr lang="cs-CZ" sz="1050" dirty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1638783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dechu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Dechové centrum v mozkovém kmeni</a:t>
            </a:r>
          </a:p>
          <a:p>
            <a:r>
              <a:rPr lang="cs-CZ" dirty="0" smtClean="0"/>
              <a:t>Reflexní řízení</a:t>
            </a:r>
          </a:p>
          <a:p>
            <a:pPr lvl="1"/>
            <a:r>
              <a:rPr lang="cs-CZ" dirty="0" smtClean="0"/>
              <a:t>Receptory z dýchacích cest a plic</a:t>
            </a:r>
          </a:p>
          <a:p>
            <a:r>
              <a:rPr lang="cs-CZ" dirty="0" smtClean="0"/>
              <a:t>Chemické řízení</a:t>
            </a:r>
          </a:p>
          <a:p>
            <a:pPr lvl="1"/>
            <a:r>
              <a:rPr lang="cs-CZ" dirty="0" smtClean="0"/>
              <a:t>Centrální chemoreceptory</a:t>
            </a:r>
          </a:p>
          <a:p>
            <a:pPr lvl="1"/>
            <a:r>
              <a:rPr lang="cs-CZ" dirty="0" smtClean="0"/>
              <a:t>Periferní chemoreceptory</a:t>
            </a:r>
          </a:p>
          <a:p>
            <a:r>
              <a:rPr lang="cs-CZ" dirty="0" smtClean="0"/>
              <a:t>Volní regulace</a:t>
            </a:r>
          </a:p>
          <a:p>
            <a:pPr lvl="1"/>
            <a:r>
              <a:rPr lang="cs-CZ" dirty="0" smtClean="0"/>
              <a:t>V mozkové kůře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665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Poddajnost plicní tkáně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Elasticita</a:t>
            </a:r>
          </a:p>
          <a:p>
            <a:r>
              <a:rPr lang="cs-CZ" dirty="0" smtClean="0"/>
              <a:t>Vliv na dechový stereotyp</a:t>
            </a:r>
          </a:p>
          <a:p>
            <a:r>
              <a:rPr lang="cs-CZ" dirty="0" smtClean="0"/>
              <a:t>Stav pojivové tkáně, inspiračního a expiračního svalstva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15199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Držení těla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Strukturální podoba dechu se odvíjí od postury/asány</a:t>
            </a:r>
          </a:p>
          <a:p>
            <a:r>
              <a:rPr lang="cs-CZ" dirty="0" smtClean="0"/>
              <a:t>Vnímání dechu v místě stlačení/stretch</a:t>
            </a:r>
          </a:p>
          <a:p>
            <a:endParaRPr lang="cs-CZ" dirty="0"/>
          </a:p>
        </p:txBody>
      </p:sp>
      <p:pic>
        <p:nvPicPr>
          <p:cNvPr id="1026" name="Picture 2" descr="VÃ½sledek obrÃ¡zku pro rotace as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951" y="3318211"/>
            <a:ext cx="4173144" cy="312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78951" y="6448069"/>
            <a:ext cx="6096000" cy="2539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50" dirty="0"/>
              <a:t>http://www.yogapoint.cz/joga/jogove-pozice-a-sestavy/8-jogovych-asan-jarni-detox/</a:t>
            </a:r>
          </a:p>
        </p:txBody>
      </p:sp>
    </p:spTree>
    <p:extLst>
      <p:ext uri="{BB962C8B-B14F-4D97-AF65-F5344CB8AC3E}">
        <p14:creationId xmlns:p14="http://schemas.microsoft.com/office/powerpoint/2010/main" val="418939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Oběhová složka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gravitace</a:t>
            </a:r>
          </a:p>
          <a:p>
            <a:r>
              <a:rPr lang="cs-CZ" dirty="0" smtClean="0"/>
              <a:t>Výkonnost srdeční pumpy</a:t>
            </a:r>
          </a:p>
          <a:p>
            <a:r>
              <a:rPr lang="cs-CZ" dirty="0" smtClean="0"/>
              <a:t>„FUNKCE FORMUJE ORGÁN“</a:t>
            </a:r>
          </a:p>
          <a:p>
            <a:r>
              <a:rPr lang="cs-CZ" dirty="0" smtClean="0"/>
              <a:t>Optimalizujeme jednotlivé složky pro aerobní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59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Kvality dechu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Plnost dechu</a:t>
            </a:r>
          </a:p>
          <a:p>
            <a:pPr lvl="1"/>
            <a:r>
              <a:rPr lang="cs-CZ" dirty="0" smtClean="0"/>
              <a:t>Plný jógový dech, jógový dech</a:t>
            </a:r>
          </a:p>
          <a:p>
            <a:r>
              <a:rPr lang="cs-CZ" dirty="0" smtClean="0"/>
              <a:t>Rytmus dechu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645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dechu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pana PaedDr. Švejcara</a:t>
            </a:r>
          </a:p>
          <a:p>
            <a:r>
              <a:rPr lang="cs-CZ" dirty="0" smtClean="0"/>
              <a:t>Klidové</a:t>
            </a:r>
          </a:p>
          <a:p>
            <a:r>
              <a:rPr lang="cs-CZ" dirty="0" smtClean="0"/>
              <a:t>Zátěžové</a:t>
            </a:r>
          </a:p>
          <a:p>
            <a:r>
              <a:rPr lang="cs-CZ" dirty="0" smtClean="0"/>
              <a:t>Krizové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685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Mudry</a:t>
            </a:r>
            <a:endParaRPr lang="cs-CZ" dirty="0"/>
          </a:p>
        </p:txBody>
      </p:sp>
      <p:pic>
        <p:nvPicPr>
          <p:cNvPr id="1026" name="Picture 2" descr="File:à´à´¤àµàµ¼à´µà´¿à´à´¶à´¤à´¿ à´®àµà´¦àµà´°à´àµ¾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35" y="1297629"/>
            <a:ext cx="8585437" cy="5183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80334" y="6442502"/>
            <a:ext cx="858543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50" dirty="0"/>
              <a:t>https://commons.wikimedia.org/wiki/File:%E0%B4%9A%E0%B4%A4%E0%B5%81%E0%B5%BC%E0%B4%B5%E0%B4%BF%E0%B4%82%E0%B4%B6%E0%B4%A4%E0%B4%BF_%E0%B4%AE%E0%B5%81%E0%B4%A6%E0%B5%8D%E0%B4%B0%E0%B4%95%E0%B5%BE.png</a:t>
            </a:r>
          </a:p>
        </p:txBody>
      </p:sp>
    </p:spTree>
    <p:extLst>
      <p:ext uri="{BB962C8B-B14F-4D97-AF65-F5344CB8AC3E}">
        <p14:creationId xmlns:p14="http://schemas.microsoft.com/office/powerpoint/2010/main" val="1809704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286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Pranájáma</vt:lpstr>
      <vt:lpstr>Pranájáma</vt:lpstr>
      <vt:lpstr>Řízení dechu</vt:lpstr>
      <vt:lpstr>Poddajnost plicní tkáně</vt:lpstr>
      <vt:lpstr>Držení těla</vt:lpstr>
      <vt:lpstr>Oběhová složka</vt:lpstr>
      <vt:lpstr>Kvality dechu</vt:lpstr>
      <vt:lpstr>Rozdělení dechu</vt:lpstr>
      <vt:lpstr>Mudry</vt:lpstr>
      <vt:lpstr>Bandhy</vt:lpstr>
      <vt:lpstr>Kapalabháti</vt:lpstr>
      <vt:lpstr>Čandra/Súrja bhéda pranájáma</vt:lpstr>
      <vt:lpstr>Další dechové techniky</vt:lpstr>
      <vt:lpstr>Použitá literatura</vt:lpstr>
      <vt:lpstr>Doporučená 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Pranájáma</dc:title>
  <dc:creator>Klára Mertová</dc:creator>
  <cp:lastModifiedBy>Klára Mertová</cp:lastModifiedBy>
  <cp:revision>16</cp:revision>
  <dcterms:created xsi:type="dcterms:W3CDTF">2019-03-15T08:23:44Z</dcterms:created>
  <dcterms:modified xsi:type="dcterms:W3CDTF">2019-03-20T03:57:51Z</dcterms:modified>
</cp:coreProperties>
</file>