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71" r:id="rId7"/>
    <p:sldId id="272" r:id="rId8"/>
    <p:sldId id="265" r:id="rId9"/>
    <p:sldId id="264" r:id="rId10"/>
    <p:sldId id="263" r:id="rId11"/>
    <p:sldId id="273" r:id="rId12"/>
    <p:sldId id="274" r:id="rId13"/>
    <p:sldId id="275" r:id="rId14"/>
    <p:sldId id="260" r:id="rId15"/>
    <p:sldId id="26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Alternativní formy cvičení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Praktická cvičení</a:t>
            </a:r>
          </a:p>
          <a:p>
            <a:r>
              <a:rPr lang="cs-CZ" dirty="0" smtClean="0"/>
              <a:t>Ukončení – písemná zkouška</a:t>
            </a:r>
          </a:p>
          <a:p>
            <a:r>
              <a:rPr lang="cs-CZ" dirty="0"/>
              <a:t>85% aktivní účast na praktických </a:t>
            </a:r>
            <a:r>
              <a:rPr lang="cs-CZ" dirty="0" smtClean="0"/>
              <a:t>cvičeních</a:t>
            </a:r>
          </a:p>
          <a:p>
            <a:r>
              <a:rPr lang="cs-CZ" dirty="0" smtClean="0"/>
              <a:t>Poslední tři setkání praktické ukázky studentů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8665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 „Jóga v denním životě“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Autor: Mahámandaléšvar Paramhans svámí Mahéšvaránanda</a:t>
            </a:r>
          </a:p>
          <a:p>
            <a:r>
              <a:rPr lang="cs-CZ" dirty="0" smtClean="0"/>
              <a:t>Nauka o těle, mysli, vědomí a duši</a:t>
            </a:r>
          </a:p>
          <a:p>
            <a:r>
              <a:rPr lang="cs-CZ" dirty="0" smtClean="0"/>
              <a:t>Cílem:</a:t>
            </a:r>
          </a:p>
          <a:p>
            <a:pPr lvl="1"/>
            <a:r>
              <a:rPr lang="cs-CZ" dirty="0" smtClean="0"/>
              <a:t>Tělesné zdraví</a:t>
            </a:r>
          </a:p>
          <a:p>
            <a:pPr lvl="1"/>
            <a:r>
              <a:rPr lang="cs-CZ" dirty="0" smtClean="0"/>
              <a:t>Duševní zdraví</a:t>
            </a:r>
          </a:p>
          <a:p>
            <a:pPr lvl="1"/>
            <a:r>
              <a:rPr lang="cs-CZ" dirty="0" smtClean="0"/>
              <a:t>Sociální zdraví</a:t>
            </a:r>
          </a:p>
          <a:p>
            <a:pPr lvl="1"/>
            <a:r>
              <a:rPr lang="cs-CZ" dirty="0" smtClean="0"/>
              <a:t>Duchovní zdraví</a:t>
            </a:r>
          </a:p>
          <a:p>
            <a:pPr lvl="1"/>
            <a:r>
              <a:rPr lang="cs-CZ" dirty="0" smtClean="0"/>
              <a:t>Seberealizace a uskutečnění Božského v nás</a:t>
            </a:r>
            <a:endParaRPr lang="cs-CZ" dirty="0"/>
          </a:p>
        </p:txBody>
      </p:sp>
      <p:pic>
        <p:nvPicPr>
          <p:cNvPr id="1026" name="Picture 2" descr="VÃ½sledek obrÃ¡zku pro joga v dennÃ­m Å¾ivotÄ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900" y="2874308"/>
            <a:ext cx="2552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12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22682" cy="1400530"/>
          </a:xfrm>
        </p:spPr>
        <p:txBody>
          <a:bodyPr/>
          <a:lstStyle/>
          <a:p>
            <a:r>
              <a:rPr lang="cs-CZ" dirty="0" smtClean="0"/>
              <a:t>Joga v terapii pohybového </a:t>
            </a:r>
            <a:r>
              <a:rPr lang="cs-CZ" dirty="0" smtClean="0"/>
              <a:t>aparátu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Uzavřené kinematické řetězci</a:t>
            </a:r>
          </a:p>
          <a:p>
            <a:r>
              <a:rPr lang="cs-CZ" dirty="0" smtClean="0"/>
              <a:t>Kontrakce: excentrické, koncentrické a izometrie</a:t>
            </a:r>
          </a:p>
          <a:p>
            <a:r>
              <a:rPr lang="cs-CZ" dirty="0" smtClean="0"/>
              <a:t>Stretch zkrácených struktur</a:t>
            </a:r>
          </a:p>
          <a:p>
            <a:r>
              <a:rPr lang="cs-CZ" dirty="0" smtClean="0"/>
              <a:t>Dechový doprovod</a:t>
            </a:r>
          </a:p>
          <a:p>
            <a:r>
              <a:rPr lang="cs-CZ" dirty="0" smtClean="0"/>
              <a:t>Balanční prvky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7261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jogy s koncepty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McKenzie</a:t>
            </a:r>
          </a:p>
          <a:p>
            <a:r>
              <a:rPr lang="cs-CZ" dirty="0" smtClean="0"/>
              <a:t>Senzomotorická stimulace</a:t>
            </a:r>
          </a:p>
          <a:p>
            <a:r>
              <a:rPr lang="cs-CZ" dirty="0" smtClean="0"/>
              <a:t>Feldenkreis</a:t>
            </a:r>
          </a:p>
          <a:p>
            <a:r>
              <a:rPr lang="cs-CZ" dirty="0" smtClean="0"/>
              <a:t>Aktivace hlubokého stabilizačního systému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2024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Vliv na hybné stereotypy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Pohybový stereotyp</a:t>
            </a:r>
          </a:p>
          <a:p>
            <a:r>
              <a:rPr lang="cs-CZ" dirty="0" smtClean="0"/>
              <a:t>Jednostranná zátěž</a:t>
            </a:r>
          </a:p>
          <a:p>
            <a:r>
              <a:rPr lang="cs-CZ" dirty="0" smtClean="0"/>
              <a:t>Sedentary Lifestyle</a:t>
            </a:r>
          </a:p>
          <a:p>
            <a:endParaRPr lang="cs-CZ" dirty="0"/>
          </a:p>
        </p:txBody>
      </p:sp>
      <p:pic>
        <p:nvPicPr>
          <p:cNvPr id="1026" name="Picture 2" descr="VÃ½sledek obrÃ¡zku pro sedentary lifesty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894" y="1626274"/>
            <a:ext cx="5025064" cy="504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67389" y="6259544"/>
            <a:ext cx="480322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/>
              <a:t>https://www.lifespanfitness.com/uk/workplace/resources/articles/sitting-all-day-is-taking-a-toll-on-your-body?___store=uk&amp;___from_store=uk</a:t>
            </a:r>
          </a:p>
        </p:txBody>
      </p:sp>
    </p:spTree>
    <p:extLst>
      <p:ext uri="{BB962C8B-B14F-4D97-AF65-F5344CB8AC3E}">
        <p14:creationId xmlns:p14="http://schemas.microsoft.com/office/powerpoint/2010/main" val="939084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Doporučená literatura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Nešpor, K. (1998). Jóga pro děti: relaxace, příběhy, cvičení. (1. vyd.). Praha, Česko: Velryba.</a:t>
            </a:r>
          </a:p>
          <a:p>
            <a:r>
              <a:rPr lang="cs-CZ" dirty="0"/>
              <a:t>Feldenkrais, M. (1990). Awareness through movement: easy-to-do health exercises to improve your posture, vision, imagination, and personal awareness. (1st HarperCollins pbk. ed., viii, 173 s., [8] s. obr. příl.) San Francisco: HarperSanFrancisco.</a:t>
            </a:r>
          </a:p>
          <a:p>
            <a:r>
              <a:rPr lang="cs-CZ" dirty="0"/>
              <a:t>Pechová, V. (2009). Tai chi. (1. vyd.). Praha, Česko: Grada.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0828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Použitá literatura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MAHESHWARANANDA. </a:t>
            </a:r>
            <a:r>
              <a:rPr lang="cs-CZ" i="1" dirty="0"/>
              <a:t>Systém "Jóga v denním životě"</a:t>
            </a:r>
            <a:r>
              <a:rPr lang="cs-CZ" dirty="0"/>
              <a:t>. Praha: Mladá fronta, 2006. ISBN 80-204-1277-8.</a:t>
            </a:r>
            <a:endParaRPr lang="cs-CZ" dirty="0" smtClean="0"/>
          </a:p>
          <a:p>
            <a:r>
              <a:rPr lang="cs-CZ" dirty="0" smtClean="0"/>
              <a:t>ORAVCOVÁ</a:t>
            </a:r>
            <a:r>
              <a:rPr lang="cs-CZ" dirty="0"/>
              <a:t>, Lenka. </a:t>
            </a:r>
            <a:r>
              <a:rPr lang="cs-CZ" i="1" dirty="0"/>
              <a:t>Principy zdravého pohybu: jóga a jógová terapie</a:t>
            </a:r>
            <a:r>
              <a:rPr lang="cs-CZ" dirty="0"/>
              <a:t>. Olomouc: Poznání, 2016. ISBN 978-808-7419-595</a:t>
            </a:r>
            <a:r>
              <a:rPr lang="cs-CZ" dirty="0" smtClean="0"/>
              <a:t>.</a:t>
            </a:r>
          </a:p>
          <a:p>
            <a:r>
              <a:rPr lang="en-US" dirty="0" err="1"/>
              <a:t>Posadzki</a:t>
            </a:r>
            <a:r>
              <a:rPr lang="en-US" dirty="0"/>
              <a:t>, P., &amp; Parekh, S. (2009). Yoga and physiotherapy: a speculative</a:t>
            </a:r>
          </a:p>
          <a:p>
            <a:r>
              <a:rPr lang="en-US" dirty="0"/>
              <a:t>review and conceptual synthesis. Chinese Journal Of Integrative</a:t>
            </a:r>
          </a:p>
          <a:p>
            <a:r>
              <a:rPr lang="en-US" dirty="0"/>
              <a:t>Medicine. 15(1). 66-72. </a:t>
            </a:r>
            <a:r>
              <a:rPr lang="en-US" dirty="0" err="1"/>
              <a:t>doi</a:t>
            </a:r>
            <a:r>
              <a:rPr lang="en-US" dirty="0"/>
              <a:t>: 10.1007/s11655-009-0066-0</a:t>
            </a:r>
            <a:endParaRPr lang="cs-CZ" dirty="0" smtClean="0"/>
          </a:p>
          <a:p>
            <a:r>
              <a:rPr lang="cs-CZ" dirty="0" smtClean="0"/>
              <a:t>STEPHENS</a:t>
            </a:r>
            <a:r>
              <a:rPr lang="cs-CZ" dirty="0"/>
              <a:t>, Mark. </a:t>
            </a:r>
            <a:r>
              <a:rPr lang="cs-CZ" i="1" dirty="0"/>
              <a:t>Vyučujeme jógu: nezbytné základy a techniky</a:t>
            </a:r>
            <a:r>
              <a:rPr lang="cs-CZ" dirty="0"/>
              <a:t>. Brno: CPress, 2014. ISBN 978-80-264-0190-2.</a:t>
            </a:r>
            <a:endParaRPr lang="cs-CZ" dirty="0" smtClean="0"/>
          </a:p>
          <a:p>
            <a:r>
              <a:rPr lang="cs-CZ" dirty="0"/>
              <a:t>WALTERS, J. Donald. </a:t>
            </a:r>
            <a:r>
              <a:rPr lang="cs-CZ" i="1" dirty="0"/>
              <a:t>Rádžajóga: [čtrnáct kroků k vyššímu vědomí]</a:t>
            </a:r>
            <a:r>
              <a:rPr lang="cs-CZ" dirty="0"/>
              <a:t>. Olomouc: Fontána, 2004. ISBN 80-733-6139-6.</a:t>
            </a:r>
          </a:p>
        </p:txBody>
      </p:sp>
    </p:spTree>
    <p:extLst>
      <p:ext uri="{BB962C8B-B14F-4D97-AF65-F5344CB8AC3E}">
        <p14:creationId xmlns:p14="http://schemas.microsoft.com/office/powerpoint/2010/main" val="326989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Yoga v prevenci negativních civilizačních vlivů</a:t>
            </a:r>
            <a:endParaRPr lang="cs-CZ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Fyzioterapie								Klára šoltés mertová</a:t>
            </a:r>
            <a:br>
              <a:rPr lang="cs-CZ" dirty="0" smtClean="0"/>
            </a:br>
            <a:r>
              <a:rPr lang="cs-CZ" dirty="0" smtClean="0"/>
              <a:t>fsps, muni									</a:t>
            </a:r>
            <a:r>
              <a:rPr lang="cs-CZ" cap="none" dirty="0"/>
              <a:t>s</a:t>
            </a:r>
            <a:r>
              <a:rPr lang="cs-CZ" cap="none" dirty="0" smtClean="0"/>
              <a:t>oltes.mertova</a:t>
            </a:r>
            <a:r>
              <a:rPr lang="cs-CZ" sz="1800" cap="none" dirty="0" smtClean="0"/>
              <a:t>@fsps.muni.cz</a:t>
            </a:r>
            <a:endParaRPr lang="cs-CZ" sz="1800" cap="none" dirty="0"/>
          </a:p>
        </p:txBody>
      </p:sp>
    </p:spTree>
    <p:extLst>
      <p:ext uri="{BB962C8B-B14F-4D97-AF65-F5344CB8AC3E}">
        <p14:creationId xmlns:p14="http://schemas.microsoft.com/office/powerpoint/2010/main" val="3633866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Yoga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Hatha </a:t>
            </a:r>
            <a:r>
              <a:rPr lang="cs-CZ" dirty="0"/>
              <a:t>jóga</a:t>
            </a:r>
          </a:p>
          <a:p>
            <a:r>
              <a:rPr lang="cs-CZ" dirty="0"/>
              <a:t>Ashtanga vinyasa </a:t>
            </a:r>
            <a:r>
              <a:rPr lang="cs-CZ" dirty="0" smtClean="0"/>
              <a:t>jóga</a:t>
            </a:r>
          </a:p>
          <a:p>
            <a:r>
              <a:rPr lang="cs-CZ" dirty="0" smtClean="0"/>
              <a:t>Iyengar </a:t>
            </a:r>
            <a:r>
              <a:rPr lang="cs-CZ" dirty="0"/>
              <a:t>jóga</a:t>
            </a:r>
          </a:p>
          <a:p>
            <a:r>
              <a:rPr lang="cs-CZ" dirty="0" smtClean="0"/>
              <a:t>Kundaliny </a:t>
            </a:r>
            <a:r>
              <a:rPr lang="cs-CZ" dirty="0"/>
              <a:t>jóga</a:t>
            </a:r>
          </a:p>
          <a:p>
            <a:r>
              <a:rPr lang="cs-CZ" dirty="0" smtClean="0"/>
              <a:t>Hormonální jóga</a:t>
            </a:r>
          </a:p>
          <a:p>
            <a:r>
              <a:rPr lang="cs-CZ" dirty="0" smtClean="0"/>
              <a:t>...</a:t>
            </a:r>
          </a:p>
          <a:p>
            <a:endParaRPr lang="cs-CZ" dirty="0"/>
          </a:p>
          <a:p>
            <a:r>
              <a:rPr lang="cs-CZ" dirty="0" smtClean="0"/>
              <a:t>YOGA překlad: spojení, integrace, jednota, nástroj...</a:t>
            </a:r>
          </a:p>
          <a:p>
            <a:r>
              <a:rPr lang="cs-CZ" dirty="0" smtClean="0"/>
              <a:t>Učení předávané z generace na generaci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0940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Jógasútra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Dílo Pataňdžaliho (asi 4.století n.l.)</a:t>
            </a:r>
          </a:p>
          <a:p>
            <a:r>
              <a:rPr lang="cs-CZ" dirty="0" smtClean="0"/>
              <a:t>Aštángajóga – Radžajóga jóga osmi částí</a:t>
            </a:r>
          </a:p>
          <a:p>
            <a:pPr lvl="2"/>
            <a:r>
              <a:rPr lang="cs-CZ" dirty="0"/>
              <a:t>Jama (zákazy) </a:t>
            </a:r>
          </a:p>
          <a:p>
            <a:pPr lvl="2"/>
            <a:r>
              <a:rPr lang="cs-CZ" dirty="0" smtClean="0"/>
              <a:t>Nijama </a:t>
            </a:r>
            <a:r>
              <a:rPr lang="cs-CZ" dirty="0"/>
              <a:t>(příkazy) </a:t>
            </a:r>
          </a:p>
          <a:p>
            <a:pPr lvl="2"/>
            <a:r>
              <a:rPr lang="cs-CZ" dirty="0" smtClean="0"/>
              <a:t>Ásány </a:t>
            </a:r>
            <a:r>
              <a:rPr lang="cs-CZ" dirty="0"/>
              <a:t>(polohy) </a:t>
            </a:r>
            <a:endParaRPr lang="cs-CZ" dirty="0" smtClean="0"/>
          </a:p>
          <a:p>
            <a:pPr lvl="2"/>
            <a:r>
              <a:rPr lang="cs-CZ" dirty="0" smtClean="0"/>
              <a:t>Pránájáma </a:t>
            </a:r>
            <a:r>
              <a:rPr lang="cs-CZ" dirty="0"/>
              <a:t>(ovládnutí dechu) </a:t>
            </a:r>
          </a:p>
          <a:p>
            <a:pPr lvl="2"/>
            <a:r>
              <a:rPr lang="cs-CZ" dirty="0" smtClean="0"/>
              <a:t>Pratjáhara </a:t>
            </a:r>
            <a:r>
              <a:rPr lang="cs-CZ" dirty="0"/>
              <a:t>(odvedení pozornosti) </a:t>
            </a:r>
          </a:p>
          <a:p>
            <a:pPr lvl="2"/>
            <a:r>
              <a:rPr lang="cs-CZ" dirty="0" smtClean="0"/>
              <a:t>Dhárana </a:t>
            </a:r>
            <a:r>
              <a:rPr lang="cs-CZ" dirty="0"/>
              <a:t>(koncentrace) </a:t>
            </a:r>
            <a:endParaRPr lang="cs-CZ" dirty="0" smtClean="0"/>
          </a:p>
          <a:p>
            <a:pPr lvl="2"/>
            <a:r>
              <a:rPr lang="cs-CZ" dirty="0" smtClean="0"/>
              <a:t>Dhjána </a:t>
            </a:r>
            <a:r>
              <a:rPr lang="cs-CZ" dirty="0"/>
              <a:t>(meditace) </a:t>
            </a:r>
            <a:endParaRPr lang="cs-CZ" dirty="0" smtClean="0"/>
          </a:p>
          <a:p>
            <a:pPr lvl="2"/>
            <a:r>
              <a:rPr lang="cs-CZ" dirty="0" smtClean="0"/>
              <a:t>Samádhí </a:t>
            </a:r>
            <a:r>
              <a:rPr lang="cs-CZ" dirty="0"/>
              <a:t>(změněný stav vědomí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564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Jóga a fyzioterapie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Organizovaný systém – postupy, zásady</a:t>
            </a:r>
          </a:p>
          <a:p>
            <a:r>
              <a:rPr lang="cs-CZ" dirty="0" smtClean="0"/>
              <a:t>Holistické pojetí organismu</a:t>
            </a:r>
          </a:p>
          <a:p>
            <a:r>
              <a:rPr lang="cs-CZ" dirty="0" smtClean="0"/>
              <a:t>Změna životního stylu</a:t>
            </a:r>
          </a:p>
          <a:p>
            <a:r>
              <a:rPr lang="cs-CZ" dirty="0" smtClean="0"/>
              <a:t>Ajurvéda × Jóga</a:t>
            </a:r>
          </a:p>
          <a:p>
            <a:endParaRPr lang="cs-CZ" dirty="0"/>
          </a:p>
        </p:txBody>
      </p:sp>
      <p:pic>
        <p:nvPicPr>
          <p:cNvPr id="1026" name="Picture 2" descr="VÃ½sledek obrÃ¡zku pro ajurve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309" y="3076918"/>
            <a:ext cx="5238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27836" y="5494511"/>
            <a:ext cx="330411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50" dirty="0"/>
              <a:t>https://www.zdravavyzivacz.cz/news/ajurveda/</a:t>
            </a:r>
          </a:p>
        </p:txBody>
      </p:sp>
    </p:spTree>
    <p:extLst>
      <p:ext uri="{BB962C8B-B14F-4D97-AF65-F5344CB8AC3E}">
        <p14:creationId xmlns:p14="http://schemas.microsoft.com/office/powerpoint/2010/main" val="3889244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Jógová terapie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Proces vedoucí k rovnováze a integraci</a:t>
            </a:r>
          </a:p>
          <a:p>
            <a:r>
              <a:rPr lang="cs-CZ" dirty="0" smtClean="0"/>
              <a:t>Individuální vzhledem ke klientovi</a:t>
            </a:r>
          </a:p>
          <a:p>
            <a:r>
              <a:rPr lang="cs-CZ" dirty="0" smtClean="0"/>
              <a:t>Znalost anatomie, fyziologie a psychologie</a:t>
            </a:r>
          </a:p>
          <a:p>
            <a:r>
              <a:rPr lang="cs-CZ" dirty="0" smtClean="0"/>
              <a:t>Komplexní náhled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9715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Pravidla pro praktikování </a:t>
            </a:r>
            <a:r>
              <a:rPr lang="cs-CZ" dirty="0" smtClean="0"/>
              <a:t>jógy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961767" cy="4515662"/>
          </a:xfrm>
        </p:spPr>
        <p:txBody>
          <a:bodyPr>
            <a:normAutofit/>
          </a:bodyPr>
          <a:lstStyle/>
          <a:p>
            <a:r>
              <a:rPr lang="cs-CZ" dirty="0" smtClean="0"/>
              <a:t>Cvičení </a:t>
            </a:r>
            <a:r>
              <a:rPr lang="cs-CZ" dirty="0"/>
              <a:t>provádět pravidelně, nejlépe denně a dostatečně dlouhou </a:t>
            </a:r>
            <a:r>
              <a:rPr lang="cs-CZ" dirty="0" smtClean="0"/>
              <a:t>dobu</a:t>
            </a:r>
            <a:endParaRPr lang="cs-CZ" dirty="0"/>
          </a:p>
          <a:p>
            <a:r>
              <a:rPr lang="pl-PL" dirty="0" smtClean="0"/>
              <a:t>Klást </a:t>
            </a:r>
            <a:r>
              <a:rPr lang="pl-PL" dirty="0"/>
              <a:t>důraz na kvalitu nikoli na </a:t>
            </a:r>
            <a:r>
              <a:rPr lang="pl-PL" dirty="0" smtClean="0"/>
              <a:t>kvantitu</a:t>
            </a:r>
            <a:endParaRPr lang="pl-PL" dirty="0"/>
          </a:p>
          <a:p>
            <a:r>
              <a:rPr lang="cs-CZ" dirty="0" smtClean="0"/>
              <a:t>Každou </a:t>
            </a:r>
            <a:r>
              <a:rPr lang="cs-CZ" dirty="0"/>
              <a:t>ásanu adekvátně spojit s </a:t>
            </a:r>
            <a:r>
              <a:rPr lang="cs-CZ" dirty="0" smtClean="0"/>
              <a:t>dechem</a:t>
            </a:r>
            <a:endParaRPr lang="cs-CZ" dirty="0"/>
          </a:p>
          <a:p>
            <a:r>
              <a:rPr lang="cs-CZ" dirty="0"/>
              <a:t>Necvičit bezprostředně po </a:t>
            </a:r>
            <a:r>
              <a:rPr lang="cs-CZ" dirty="0" smtClean="0"/>
              <a:t>jídle</a:t>
            </a:r>
            <a:endParaRPr lang="cs-CZ" dirty="0"/>
          </a:p>
          <a:p>
            <a:r>
              <a:rPr lang="cs-CZ" dirty="0"/>
              <a:t>Pro cvičení si zvolit pohodlný </a:t>
            </a:r>
            <a:r>
              <a:rPr lang="cs-CZ" dirty="0" smtClean="0"/>
              <a:t>oděv</a:t>
            </a:r>
            <a:endParaRPr lang="cs-CZ" dirty="0"/>
          </a:p>
          <a:p>
            <a:r>
              <a:rPr lang="cs-CZ" dirty="0"/>
              <a:t>Postupovat od pozic základních ke </a:t>
            </a:r>
            <a:r>
              <a:rPr lang="cs-CZ" dirty="0" smtClean="0"/>
              <a:t>složitějším</a:t>
            </a:r>
            <a:endParaRPr lang="cs-CZ" dirty="0"/>
          </a:p>
          <a:p>
            <a:r>
              <a:rPr lang="cs-CZ" dirty="0"/>
              <a:t>Z těla, mysli a vědomí vytvořit harmonický </a:t>
            </a:r>
            <a:r>
              <a:rPr lang="cs-CZ" dirty="0" smtClean="0"/>
              <a:t>celek</a:t>
            </a:r>
          </a:p>
          <a:p>
            <a:r>
              <a:rPr lang="cs-CZ" dirty="0" smtClean="0"/>
              <a:t>Pro </a:t>
            </a:r>
            <a:r>
              <a:rPr lang="cs-CZ" dirty="0"/>
              <a:t>cvičení zvolit klidné </a:t>
            </a:r>
            <a:r>
              <a:rPr lang="cs-CZ" dirty="0" smtClean="0"/>
              <a:t>místo</a:t>
            </a:r>
            <a:endParaRPr lang="cs-CZ" dirty="0"/>
          </a:p>
          <a:p>
            <a:r>
              <a:rPr lang="cs-CZ" dirty="0"/>
              <a:t>Přistupovat ke svému tělu s </a:t>
            </a:r>
            <a:r>
              <a:rPr lang="cs-CZ" dirty="0" smtClean="0"/>
              <a:t>respektem</a:t>
            </a:r>
            <a:endParaRPr lang="cs-CZ" dirty="0"/>
          </a:p>
          <a:p>
            <a:r>
              <a:rPr lang="cs-CZ" dirty="0" smtClean="0"/>
              <a:t>Trpělivost</a:t>
            </a:r>
            <a:r>
              <a:rPr lang="cs-CZ" dirty="0"/>
              <a:t>, nevzdávat </a:t>
            </a:r>
            <a:r>
              <a:rPr lang="cs-CZ" dirty="0" smtClean="0"/>
              <a:t>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3861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Ásana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Tělesná pozice</a:t>
            </a:r>
          </a:p>
          <a:p>
            <a:r>
              <a:rPr lang="cs-CZ" dirty="0" smtClean="0"/>
              <a:t>Stabilní a pohodlné – držení těla</a:t>
            </a:r>
          </a:p>
          <a:p>
            <a:r>
              <a:rPr lang="cs-CZ" dirty="0" smtClean="0"/>
              <a:t>Daily basis</a:t>
            </a:r>
          </a:p>
          <a:p>
            <a:r>
              <a:rPr lang="cs-CZ" dirty="0" smtClean="0"/>
              <a:t>Postura</a:t>
            </a:r>
          </a:p>
          <a:p>
            <a:r>
              <a:rPr lang="cs-CZ" dirty="0" smtClean="0"/>
              <a:t>Vliv emocí a stresu</a:t>
            </a:r>
          </a:p>
          <a:p>
            <a:r>
              <a:rPr lang="cs-CZ" dirty="0" smtClean="0"/>
              <a:t>Integrace všech úrovní: dech, řídící a duševní procesy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5741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Pránájáma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Kontrola, ovládání, regulace</a:t>
            </a:r>
          </a:p>
          <a:p>
            <a:r>
              <a:rPr lang="cs-CZ" dirty="0" smtClean="0"/>
              <a:t>Rozšíření prány/životní energie</a:t>
            </a:r>
          </a:p>
          <a:p>
            <a:r>
              <a:rPr lang="cs-CZ" dirty="0" smtClean="0"/>
              <a:t>Dechové techniky</a:t>
            </a:r>
          </a:p>
          <a:p>
            <a:pPr lvl="1"/>
            <a:r>
              <a:rPr lang="cs-CZ" dirty="0" smtClean="0"/>
              <a:t>Dech: 	předmět koncentrace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		ovládnutí duševních a tělesných stavů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		</a:t>
            </a:r>
          </a:p>
          <a:p>
            <a:r>
              <a:rPr lang="cs-CZ" dirty="0" smtClean="0"/>
              <a:t>Regulace prány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53417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699</TotalTime>
  <Words>454</Words>
  <Application>Microsoft Office PowerPoint</Application>
  <PresentationFormat>Widescreen</PresentationFormat>
  <Paragraphs>102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</vt:lpstr>
      <vt:lpstr>Alternativní formy cvičení</vt:lpstr>
      <vt:lpstr>Yoga v prevenci negativních civilizačních vlivů</vt:lpstr>
      <vt:lpstr>Yoga</vt:lpstr>
      <vt:lpstr>Jógasútra</vt:lpstr>
      <vt:lpstr>Jóga a fyzioterapie</vt:lpstr>
      <vt:lpstr>Jógová terapie</vt:lpstr>
      <vt:lpstr>Pravidla pro praktikování jógy </vt:lpstr>
      <vt:lpstr>Ásana</vt:lpstr>
      <vt:lpstr>Pránájáma</vt:lpstr>
      <vt:lpstr>Systém „Jóga v denním životě“</vt:lpstr>
      <vt:lpstr>Joga v terapii pohybového aparátu</vt:lpstr>
      <vt:lpstr>Vztah jogy s koncepty</vt:lpstr>
      <vt:lpstr>Vliv na hybné stereotypy</vt:lpstr>
      <vt:lpstr>Doporučená literatura</vt:lpstr>
      <vt:lpstr>Použitá literatura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Yoga v prevenci negativních civilizačních vlivů</dc:title>
  <dc:creator>Klára Mertová</dc:creator>
  <cp:lastModifiedBy>Klára Mertová</cp:lastModifiedBy>
  <cp:revision>33</cp:revision>
  <dcterms:created xsi:type="dcterms:W3CDTF">2019-02-11T09:23:00Z</dcterms:created>
  <dcterms:modified xsi:type="dcterms:W3CDTF">2019-02-25T06:29:09Z</dcterms:modified>
</cp:coreProperties>
</file>