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5" r:id="rId7"/>
    <p:sldId id="259" r:id="rId8"/>
    <p:sldId id="266" r:id="rId9"/>
    <p:sldId id="275" r:id="rId10"/>
    <p:sldId id="269" r:id="rId11"/>
    <p:sldId id="270" r:id="rId12"/>
    <p:sldId id="267" r:id="rId13"/>
    <p:sldId id="268" r:id="rId14"/>
    <p:sldId id="262" r:id="rId15"/>
    <p:sldId id="260" r:id="rId16"/>
    <p:sldId id="273" r:id="rId17"/>
    <p:sldId id="271" r:id="rId18"/>
    <p:sldId id="274" r:id="rId19"/>
    <p:sldId id="272" r:id="rId20"/>
    <p:sldId id="25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3" autoAdjust="0"/>
    <p:restoredTop sz="94660"/>
  </p:normalViewPr>
  <p:slideViewPr>
    <p:cSldViewPr snapToGrid="0">
      <p:cViewPr varScale="1">
        <p:scale>
          <a:sx n="52" d="100"/>
          <a:sy n="52" d="100"/>
        </p:scale>
        <p:origin x="192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8FC27-68B6-4D75-94B5-590AB249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BA6BB5-28F2-4EBB-933A-060C9DAA6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847393-50C6-4961-9110-6241D17A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C96C63-C488-46EF-8C87-AF28EF7F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A722-41DC-4E83-89CE-7EBDD0F1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18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6F628-B093-490A-BA37-7C4A7170B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E19A67-5D33-4A71-8364-E2D4C249F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D608EC-859A-4579-9920-042100F5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EAE709-9703-41A6-B605-18067994C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F612AC-405C-4D55-9113-9A399019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8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687A2A-86D1-4720-BB80-8182A8CAA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3C0019-E54B-42E6-9D60-F35766369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A93EB-78F5-45CA-B529-F42206DA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D55B08-3DED-4D30-BF99-C27D0D99B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21CF5A-9D1C-4974-BD66-0D1ABCAF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41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47A36-06E9-424F-B59D-95108641C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F7597-A50C-458A-BFBC-7AC7D0013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9143EB-A2FE-4EA1-B20D-ACD15CEB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718DA0-5A5F-42BE-B159-36E4FC1B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BB7848-27D5-4724-B844-DA4E9910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6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2B07A-FF19-416E-8DB3-2CF9D05D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452536-87E1-4535-BA4B-DDBD45777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766A9-AA3B-44E0-BF54-A87A6B82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085D69-09B2-4B75-8CF5-E062970C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0F5E0C-A40E-4DCD-B4C7-8DF9EBD2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2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030B9-68EF-4C2D-B198-58016B22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10E88-5103-4F75-AA57-4ED47E8DB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4FB470-8C16-47ED-AC9D-6A5ABD807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5DB55E-4C7B-4D1F-8060-1CAE8BC8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57ED03-4BB1-4599-B79C-6D8BFF8C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C0BD85-D139-4C7C-B338-03E12632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0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1366F-A9E7-4A1B-8B85-307CE25C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2B2115-686C-4AEF-BAE4-9E7F5F14D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96BC6D-281C-43AB-8F2D-E66659CF0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413B4E-9146-46FE-AB57-34EBBB269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EA986A-2F39-4ABB-BD3B-554ADE671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E26D8F-8765-4090-8637-3CEF32F2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1779DC-AB16-4179-9ED8-3101328BD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B6F6EC-1332-463C-9708-FEF60DDF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2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DBAFE-E683-4067-933B-469C258D0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84337C-3F5F-41B9-A26D-BC07E5A8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852F9B-3276-4205-A957-09A0073B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58B1DF-6554-4090-A5EB-A8A46660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36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CBA290-B502-4CB9-AF6B-6095AE43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168373-9E9B-4E3B-A7CA-04F6D240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CBD537-DC4A-46BF-AFBA-B75E1CDA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2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F38F7-37B1-4815-8110-590BD2B5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DC87C1-B783-4F4A-BFA5-3C2454BD1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23364A-62B0-43B1-BE0D-3B572A9C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7BA45C-556F-4F6D-B2A1-E6324B2D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BA3AB3-B13B-48D8-8C3E-8C0BB866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5397CF-5FE9-472A-86EE-950F07E3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51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AD7C2-5818-45AC-BF43-493660A3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1B969B-58B2-4845-B786-C1CA6C7BC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FF4F61-850C-4F0D-B4DA-E6DC1F40E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0D8A1F-86A8-4572-887F-129428C0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815AB3-27A6-499C-AD98-DB249C0E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3119C1-F72C-4FF1-8CCB-FAA2D334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6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3FDF9F2-40FB-4D84-A1DB-CA59B6E90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430EF6-3699-40D0-B459-73C75A5F2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A711A-4D9E-497B-8B9A-14C153254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0E093-192F-4449-83C9-F1EA0E255B73}" type="datetimeFigureOut">
              <a:rPr lang="cs-CZ" smtClean="0"/>
              <a:t>14.05.19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47A72E-C1EC-431F-AAEB-9D30DDD3A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086CA-302C-4F24-B0AA-717116D67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3600-4826-4500-9D39-634EF111B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24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web3.fnusa.cz/o-nemocnici/cmp/cevni-mozkova-prihoda-detailne/?fbclid=IwAR1pTEABOYGxPPQ2rZhfbUdT-IbSNoqhCanz2kyKJk1fgGXcSyl62DLgcmk" TargetMode="External"/><Relationship Id="rId2" Type="http://schemas.openxmlformats.org/officeDocument/2006/relationships/hyperlink" Target="https://www.uzis.cz/cz/mkn/I60-I69.html?fbclid=IwAR1H2ej98vGRSMBg0o0M0gQTGuW0WuXm9K5ZJjaFpVJu5-7NDFlFEMHus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rgoaktiv.cz/wp-content/uploads/Prirucka_pro_pacienty_po_CMP.pdf" TargetMode="External"/><Relationship Id="rId4" Type="http://schemas.openxmlformats.org/officeDocument/2006/relationships/hyperlink" Target="http://www.mozkovaprihoda.cz/jnp/cz/zivot_s_cmp/cmp_a_sport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BC027-2EB8-4F6D-97E9-DB5CB8A12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Cévní onemocnění mozku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9C27DE-08E6-42F7-A1F6-9ED646D1D5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Pěnčíková, Kučírková, Kudláčová</a:t>
            </a:r>
          </a:p>
        </p:txBody>
      </p:sp>
    </p:spTree>
    <p:extLst>
      <p:ext uri="{BB962C8B-B14F-4D97-AF65-F5344CB8AC3E}">
        <p14:creationId xmlns:p14="http://schemas.microsoft.com/office/powerpoint/2010/main" val="234039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E6D8B-AE6D-A44F-8442-B2FE1F23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Ischemická CMP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FA7651-8817-CE46-BA33-5F79EA648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Lakunární infarkt (LACI) – postižení je charakterizované </a:t>
            </a:r>
            <a:r>
              <a:rPr lang="cs-CZ" b="1" dirty="0"/>
              <a:t>motorickými a senzorickými poruchami.</a:t>
            </a:r>
          </a:p>
          <a:p>
            <a:r>
              <a:rPr lang="cs-CZ" dirty="0"/>
              <a:t>Totální přední infarkt (TACI) – postižený vykazuje známky jako např. dysfázie </a:t>
            </a:r>
            <a:r>
              <a:rPr lang="cs-CZ" b="1" dirty="0"/>
              <a:t>(porucha tvorby a porozumění řeči), </a:t>
            </a:r>
            <a:r>
              <a:rPr lang="cs-CZ" dirty="0"/>
              <a:t>defekty zrakového pole, </a:t>
            </a:r>
            <a:r>
              <a:rPr lang="cs-CZ" b="1" dirty="0"/>
              <a:t>poruchy hybnosti a citu v nohou, rukou a obličeji</a:t>
            </a:r>
            <a:r>
              <a:rPr lang="cs-CZ" dirty="0"/>
              <a:t>.</a:t>
            </a:r>
          </a:p>
          <a:p>
            <a:r>
              <a:rPr lang="cs-CZ" dirty="0"/>
              <a:t>Parciální přední infarkt (PACI) – u postižených se objevují podobné známky jako u TACI a lokalizovanější poruchy citu.</a:t>
            </a:r>
          </a:p>
          <a:p>
            <a:r>
              <a:rPr lang="cs-CZ" dirty="0"/>
              <a:t>Zadní infarkt (ZACI, anglická zkratka POCI) – objevují se </a:t>
            </a:r>
            <a:r>
              <a:rPr lang="cs-CZ" b="1" dirty="0"/>
              <a:t>nekoordinované pohyby, poruchy svalového napětí, bezvědomí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85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C1ADF-24FF-934F-AF32-F992BA59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Hemoragická CMP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E47BC-69CA-B84E-9D8E-571F97C58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Ruptura cévy v dané oblasti – krvácení</a:t>
            </a:r>
          </a:p>
          <a:p>
            <a:r>
              <a:rPr lang="cs-CZ" dirty="0"/>
              <a:t>Příčina: nejčastěji hypertenze</a:t>
            </a:r>
          </a:p>
          <a:p>
            <a:r>
              <a:rPr lang="cs-CZ" dirty="0"/>
              <a:t>Závažnější, rychlejší rozvoj příznaků, větší stupeň postižení</a:t>
            </a:r>
          </a:p>
          <a:p>
            <a:r>
              <a:rPr lang="cs-CZ" dirty="0"/>
              <a:t>Zvýšení nitrolebního tlaku (tekutiny-krvácení) – otok mozku, útlak centra pro dýchání a srdeční činnost</a:t>
            </a:r>
          </a:p>
          <a:p>
            <a:r>
              <a:rPr lang="cs-CZ" dirty="0"/>
              <a:t>Hematom – příznaky se projeví až později (do 10 dní) – neurologické postižení, tzv. opožděné ischemické postižení mozku</a:t>
            </a:r>
          </a:p>
          <a:p>
            <a:r>
              <a:rPr lang="cs-CZ" dirty="0"/>
              <a:t>Bolest hlavy</a:t>
            </a:r>
          </a:p>
        </p:txBody>
      </p:sp>
    </p:spTree>
    <p:extLst>
      <p:ext uri="{BB962C8B-B14F-4D97-AF65-F5344CB8AC3E}">
        <p14:creationId xmlns:p14="http://schemas.microsoft.com/office/powerpoint/2010/main" val="146671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EE651-E6A0-D748-829F-E2ACBE3E6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CMP: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264D5-D2D7-044C-85DA-38B5094D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Ochrnutí/oslabení horní a dolní končetiny, obvykle na jedné straně těla</a:t>
            </a:r>
          </a:p>
          <a:p>
            <a:r>
              <a:rPr lang="cs-CZ" dirty="0"/>
              <a:t>Ochrnutí poloviny obličeje, pokles koutku</a:t>
            </a:r>
          </a:p>
          <a:p>
            <a:r>
              <a:rPr lang="cs-CZ" dirty="0"/>
              <a:t>Potíže s mluvením a porozuměním řeči</a:t>
            </a:r>
          </a:p>
          <a:p>
            <a:r>
              <a:rPr lang="cs-CZ" dirty="0"/>
              <a:t>Porucha rovnováhy a koordinace pohybů, závratě, zvracení, nauzea, problémy s chůzí či stáním na místě</a:t>
            </a:r>
          </a:p>
          <a:p>
            <a:r>
              <a:rPr lang="cs-CZ" dirty="0"/>
              <a:t>Bolesti hlavy, poruchy vidění</a:t>
            </a:r>
          </a:p>
          <a:p>
            <a:r>
              <a:rPr lang="cs-CZ" dirty="0"/>
              <a:t>Důležité je </a:t>
            </a:r>
            <a:r>
              <a:rPr lang="cs-CZ" b="1" dirty="0"/>
              <a:t>včas</a:t>
            </a:r>
            <a:r>
              <a:rPr lang="cs-CZ" dirty="0"/>
              <a:t> rozpoznat příznaky a zavolat pomoc!</a:t>
            </a:r>
          </a:p>
          <a:p>
            <a:r>
              <a:rPr lang="cs-CZ" dirty="0"/>
              <a:t>Příznaky mohou být přechodné (transitorní ischemická ataka)</a:t>
            </a:r>
          </a:p>
        </p:txBody>
      </p:sp>
    </p:spTree>
    <p:extLst>
      <p:ext uri="{BB962C8B-B14F-4D97-AF65-F5344CB8AC3E}">
        <p14:creationId xmlns:p14="http://schemas.microsoft.com/office/powerpoint/2010/main" val="350774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B68C8-3D04-124D-8C69-8A47BE63F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FAST test – diagnostika příznaků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C9A847-4510-E542-8601-46DE16F8C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F - face = obličej</a:t>
            </a:r>
            <a:endParaRPr lang="cs-CZ" dirty="0"/>
          </a:p>
          <a:p>
            <a:pPr lvl="1"/>
            <a:r>
              <a:rPr lang="cs-CZ" dirty="0"/>
              <a:t>provedení: nechte dotyčnou osobu usmát se, provést grimasy či se zamračit</a:t>
            </a:r>
          </a:p>
          <a:p>
            <a:pPr lvl="1"/>
            <a:r>
              <a:rPr lang="cs-CZ" dirty="0"/>
              <a:t>pozorujeme: pokleslý koutek, ochrnutá "opožděná" jedna strana obličeje</a:t>
            </a:r>
          </a:p>
          <a:p>
            <a:r>
              <a:rPr lang="cs-CZ" b="1" dirty="0"/>
              <a:t>A - </a:t>
            </a:r>
            <a:r>
              <a:rPr lang="cs-CZ" b="1" dirty="0" err="1"/>
              <a:t>arm</a:t>
            </a:r>
            <a:r>
              <a:rPr lang="cs-CZ" b="1" dirty="0"/>
              <a:t> = ruka</a:t>
            </a:r>
            <a:endParaRPr lang="cs-CZ" dirty="0"/>
          </a:p>
          <a:p>
            <a:pPr lvl="1"/>
            <a:r>
              <a:rPr lang="cs-CZ" dirty="0"/>
              <a:t>provedení: požádejte postiženého o zvednutí rukou a udržení je v předpažení</a:t>
            </a:r>
          </a:p>
          <a:p>
            <a:pPr lvl="1"/>
            <a:r>
              <a:rPr lang="cs-CZ" dirty="0"/>
              <a:t>pozorujeme: samovolný pokles jedné ruky, neschopnost udržet danou pozici</a:t>
            </a:r>
          </a:p>
          <a:p>
            <a:r>
              <a:rPr lang="cs-CZ" b="1" dirty="0"/>
              <a:t>S - </a:t>
            </a:r>
            <a:r>
              <a:rPr lang="cs-CZ" b="1" dirty="0" err="1"/>
              <a:t>speech</a:t>
            </a:r>
            <a:r>
              <a:rPr lang="cs-CZ" b="1" dirty="0"/>
              <a:t> = slovní projev</a:t>
            </a:r>
            <a:endParaRPr lang="cs-CZ" dirty="0"/>
          </a:p>
          <a:p>
            <a:pPr lvl="1"/>
            <a:r>
              <a:rPr lang="cs-CZ" dirty="0"/>
              <a:t>provedení: požádejte postiženého o zopakování jednoduché věty či několika slov</a:t>
            </a:r>
          </a:p>
          <a:p>
            <a:pPr lvl="1"/>
            <a:r>
              <a:rPr lang="cs-CZ" dirty="0"/>
              <a:t>pozorujeme: neschopnost opakovat či správně artikulovat, možné případné mumlání, nepochopení pokynů</a:t>
            </a:r>
          </a:p>
          <a:p>
            <a:r>
              <a:rPr lang="cs-CZ" b="1" dirty="0"/>
              <a:t>T - </a:t>
            </a:r>
            <a:r>
              <a:rPr lang="cs-CZ" b="1" dirty="0" err="1"/>
              <a:t>time</a:t>
            </a:r>
            <a:r>
              <a:rPr lang="cs-CZ" b="1" dirty="0"/>
              <a:t> to call ambulance = čas zavolat o pomoc</a:t>
            </a:r>
            <a:endParaRPr lang="cs-CZ" dirty="0"/>
          </a:p>
          <a:p>
            <a:pPr lvl="1"/>
            <a:r>
              <a:rPr lang="cs-CZ"/>
              <a:t>pokud pozorujeme některý z daných projevů, </a:t>
            </a:r>
            <a:r>
              <a:rPr lang="cs-CZ" b="1"/>
              <a:t>vždy</a:t>
            </a:r>
            <a:r>
              <a:rPr lang="cs-CZ"/>
              <a:t> voláme záchrannou službu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063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EA03D62C-2121-48C5-905D-A35C653BA1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01693" cy="369621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21D198-7974-41A4-88BC-2665B37A5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243" y="2043683"/>
            <a:ext cx="6163535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7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DDCDD-FF6D-4A5D-9027-A38E4486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Incidence v ČR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7E10F91-CD4F-442A-84C1-8FAAA9EBB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09" y="1243385"/>
            <a:ext cx="10156874" cy="5490470"/>
          </a:xfrm>
        </p:spPr>
      </p:pic>
    </p:spTree>
    <p:extLst>
      <p:ext uri="{BB962C8B-B14F-4D97-AF65-F5344CB8AC3E}">
        <p14:creationId xmlns:p14="http://schemas.microsoft.com/office/powerpoint/2010/main" val="3578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107F0-4964-CE4F-AB8D-ABB1CBFE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7D4DE45-1890-DF40-BBA3-A0A7CB23E4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33" y="2284754"/>
            <a:ext cx="3501923" cy="2288491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B872302-BB75-1D4E-9A68-4FD52D19F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796" y="1842524"/>
            <a:ext cx="76073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49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97EA9-8B2D-0040-ABF4-25BE1B8B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CMP a sport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CEEFF-C024-4342-A438-E17C5AE28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959927"/>
          </a:xfrm>
        </p:spPr>
        <p:txBody>
          <a:bodyPr>
            <a:normAutofit/>
          </a:bodyPr>
          <a:lstStyle/>
          <a:p>
            <a:r>
              <a:rPr lang="cs-CZ" dirty="0"/>
              <a:t>Dohled lékaře, zkušeného rehabilitačního pracovníka nebo fyzioterapeuta</a:t>
            </a:r>
          </a:p>
          <a:p>
            <a:r>
              <a:rPr lang="cs-CZ" dirty="0"/>
              <a:t>Přispívá fyzickému i psychickému zdraví</a:t>
            </a:r>
          </a:p>
          <a:p>
            <a:pPr lvl="1"/>
            <a:r>
              <a:rPr lang="cs-CZ" dirty="0"/>
              <a:t>Křeče, poruchy rovnováhy, funkce dýchání, funkce střev se zlepšují</a:t>
            </a:r>
          </a:p>
          <a:p>
            <a:pPr lvl="1"/>
            <a:r>
              <a:rPr lang="cs-CZ" dirty="0"/>
              <a:t>Snižuje se výskyt depresí a únavy</a:t>
            </a:r>
          </a:p>
          <a:p>
            <a:r>
              <a:rPr lang="cs-CZ" dirty="0"/>
              <a:t>Samostatný pravidelný trénink konzultovat s lékařem</a:t>
            </a:r>
          </a:p>
          <a:p>
            <a:r>
              <a:rPr lang="cs-CZ" dirty="0"/>
              <a:t>Vrcholový sport není z důvodu extrémního fyzického zatížení vhodný</a:t>
            </a:r>
          </a:p>
          <a:p>
            <a:r>
              <a:rPr lang="cs-CZ" dirty="0"/>
              <a:t>Spíše lehké až středně namáhavé sporty </a:t>
            </a:r>
          </a:p>
          <a:p>
            <a:pPr lvl="1"/>
            <a:r>
              <a:rPr lang="cs-CZ" dirty="0"/>
              <a:t>Například: plavání, procházky, jízda na koni, jóga, tai-či, speciálně zaměřená rehabilitace</a:t>
            </a:r>
          </a:p>
          <a:p>
            <a:pPr lvl="1"/>
            <a:r>
              <a:rPr lang="cs-CZ" dirty="0"/>
              <a:t>Aerobik a trénink v posilovně závisí na aktuálním zdravotním stavu.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27061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7871E-6CF9-D140-B882-109ECEB5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598316-D1C7-984F-86F1-46FD303F7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Doporučení cvičit 1 – 2x denně, 30 minut</a:t>
            </a:r>
          </a:p>
          <a:p>
            <a:r>
              <a:rPr lang="cs-CZ" dirty="0"/>
              <a:t>Vyhýbat se bolesti a nepřepínat své síly</a:t>
            </a:r>
          </a:p>
          <a:p>
            <a:r>
              <a:rPr lang="cs-CZ" dirty="0"/>
              <a:t>Cvičení kombinovat </a:t>
            </a:r>
          </a:p>
          <a:p>
            <a:pPr lvl="1"/>
            <a:r>
              <a:rPr lang="cs-CZ" dirty="0"/>
              <a:t>Cviky z příručky nebo od lékaře/fyzioterapeuta</a:t>
            </a:r>
          </a:p>
          <a:p>
            <a:r>
              <a:rPr lang="cs-CZ" dirty="0"/>
              <a:t>Cvičit vyváženě obě </a:t>
            </a:r>
            <a:r>
              <a:rPr lang="cs-CZ"/>
              <a:t>strany těla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Ovlivnění citlivosti.</a:t>
            </a:r>
          </a:p>
          <a:p>
            <a:pPr marL="0" indent="0">
              <a:buNone/>
            </a:pPr>
            <a:r>
              <a:rPr lang="cs-CZ" dirty="0"/>
              <a:t>2. Ovlivnění hybnosti končetin (pasivní)</a:t>
            </a:r>
          </a:p>
          <a:p>
            <a:pPr marL="0" indent="0">
              <a:buNone/>
            </a:pPr>
            <a:r>
              <a:rPr lang="cs-CZ" dirty="0"/>
              <a:t>3. Nácvik aktivní hybnosti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59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F2ED7-E4F1-3E4B-AB71-ECEB35E17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cs-CZ" b="1" dirty="0"/>
              <a:t>Základní pravidla sportu při CMP</a:t>
            </a:r>
            <a:endParaRPr lang="cs-CZ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F97D7C6F-F12B-8E47-BC75-5D3A820E4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24" y="3405721"/>
            <a:ext cx="3366480" cy="176917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8DE1C-0A48-884F-AE79-EF521D43F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cs-CZ" sz="2200"/>
              <a:t>Nepřetěžovat se</a:t>
            </a:r>
          </a:p>
          <a:p>
            <a:r>
              <a:rPr lang="cs-CZ" sz="2200"/>
              <a:t>Hodinu po tréninku by měla nastat regenerace a klidový stav</a:t>
            </a:r>
          </a:p>
          <a:p>
            <a:r>
              <a:rPr lang="cs-CZ" sz="2200"/>
              <a:t>Na začátku cvičení zahřívací cviky</a:t>
            </a:r>
          </a:p>
          <a:p>
            <a:r>
              <a:rPr lang="cs-CZ" sz="2200"/>
              <a:t>Krátké odpočinkové přestávky v průběhu cvičení</a:t>
            </a:r>
          </a:p>
          <a:p>
            <a:r>
              <a:rPr lang="cs-CZ" sz="2200"/>
              <a:t>Necvičit ve volné přírodě, když je horko nebo v přetopených místnostech</a:t>
            </a:r>
          </a:p>
          <a:p>
            <a:r>
              <a:rPr lang="cs-CZ" sz="2200"/>
              <a:t>Doplňovat tekutiny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97583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5A809-ABAB-4914-A683-F1B9CE84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dle UZIS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5A77D0-50BD-4D5F-9E26-5DAD942B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CÉVNÍ NEMOCI MOZKU (I60–I69)</a:t>
            </a:r>
          </a:p>
          <a:p>
            <a:r>
              <a:rPr lang="cs-CZ" dirty="0"/>
              <a:t>I60 Subarachnoidální krvácení</a:t>
            </a:r>
          </a:p>
          <a:p>
            <a:r>
              <a:rPr lang="cs-CZ" dirty="0"/>
              <a:t>I61Intracerebrální (</a:t>
            </a:r>
            <a:r>
              <a:rPr lang="cs-CZ" dirty="0" err="1"/>
              <a:t>nitromozkové</a:t>
            </a:r>
            <a:r>
              <a:rPr lang="cs-CZ" dirty="0"/>
              <a:t>) krvácení</a:t>
            </a:r>
          </a:p>
          <a:p>
            <a:r>
              <a:rPr lang="cs-CZ" dirty="0"/>
              <a:t>I62 Jiné neúrazové nitrolební krvácení</a:t>
            </a:r>
          </a:p>
          <a:p>
            <a:r>
              <a:rPr lang="cs-CZ" dirty="0"/>
              <a:t>I63 Mozkový infarkt</a:t>
            </a:r>
          </a:p>
          <a:p>
            <a:r>
              <a:rPr lang="cs-CZ" dirty="0"/>
              <a:t>I64 Cévní mozková příhoda (mrtvice) neurčená jako krvácení nebo infarkt</a:t>
            </a:r>
          </a:p>
          <a:p>
            <a:r>
              <a:rPr lang="cs-CZ" dirty="0"/>
              <a:t>I65Uzávěr (okluze) a zúžení (stenóza) přívodných mozkových tepen nekončící</a:t>
            </a:r>
            <a:br>
              <a:rPr lang="cs-CZ" dirty="0"/>
            </a:br>
            <a:r>
              <a:rPr lang="cs-CZ" dirty="0"/>
              <a:t>mozkovým infarktem</a:t>
            </a:r>
          </a:p>
          <a:p>
            <a:r>
              <a:rPr lang="cs-CZ" dirty="0"/>
              <a:t>I66 Uzávěr (okluze) a zúžení (stenóza) mozkových tepen nekončící mozkovým</a:t>
            </a:r>
            <a:br>
              <a:rPr lang="cs-CZ" dirty="0"/>
            </a:br>
            <a:r>
              <a:rPr lang="cs-CZ" dirty="0"/>
              <a:t>infarktem</a:t>
            </a:r>
          </a:p>
          <a:p>
            <a:r>
              <a:rPr lang="cs-CZ" dirty="0"/>
              <a:t>I67 Jiná cévní onemocnění mozku</a:t>
            </a:r>
          </a:p>
          <a:p>
            <a:r>
              <a:rPr lang="cs-CZ" dirty="0"/>
              <a:t>I68 Cévní onemocnění mozku při nemocech zařazených jinde</a:t>
            </a:r>
          </a:p>
          <a:p>
            <a:r>
              <a:rPr lang="cs-CZ" dirty="0"/>
              <a:t>I69 Následky cévních nemocí mozku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512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6E2E8-4669-45A7-8E8C-AAF661AE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6EEE6C-9EA1-45B4-A708-BE6CF0988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https://www.uzis.cz/cz/mkn/I60-I69.html?fbclid=IwAR1H2ej98vGRSMBg0o0M0gQTGuW0WuXm9K5ZJjaFpVJu5-7NDFlFEMHusRs</a:t>
            </a:r>
            <a:endParaRPr lang="cs-CZ" dirty="0"/>
          </a:p>
          <a:p>
            <a:r>
              <a:rPr lang="cs-CZ" dirty="0">
                <a:hlinkClick r:id="rId3"/>
              </a:rPr>
              <a:t>https://iweb3.fnusa.cz/o-nemocnici/cmp/cevni-mozkova-prihoda-detailne/?fbclid=IwAR1pTEABOYGxPPQ2rZhfbUdT-IbSNoqhCanz2kyKJk1fgGXcSyl62DLgcmk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http://www.mozkovaprihoda.cz/jnp/cz/zivot_s_cmp/cmp_a_sport.html</a:t>
            </a:r>
            <a:endParaRPr lang="cs-CZ" dirty="0"/>
          </a:p>
          <a:p>
            <a:r>
              <a:rPr lang="cs-CZ" dirty="0">
                <a:hlinkClick r:id="rId5"/>
              </a:rPr>
              <a:t>https://www.ergoaktiv.cz/wp-content/uploads/</a:t>
            </a:r>
            <a:r>
              <a:rPr lang="cs-CZ">
                <a:hlinkClick r:id="rId5"/>
              </a:rPr>
              <a:t>Prirucka_pro_pacienty_po_CMP.pdf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59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5F76881-4B13-43AB-96DE-88B3B1753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61" y="422031"/>
            <a:ext cx="9963677" cy="5543917"/>
          </a:xfrm>
        </p:spPr>
      </p:pic>
    </p:spTree>
    <p:extLst>
      <p:ext uri="{BB962C8B-B14F-4D97-AF65-F5344CB8AC3E}">
        <p14:creationId xmlns:p14="http://schemas.microsoft.com/office/powerpoint/2010/main" val="335637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73273F52-BC8C-4E08-9A22-46B22DC413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88" y="689316"/>
            <a:ext cx="8046464" cy="6225095"/>
          </a:xfrm>
        </p:spPr>
      </p:pic>
    </p:spTree>
    <p:extLst>
      <p:ext uri="{BB962C8B-B14F-4D97-AF65-F5344CB8AC3E}">
        <p14:creationId xmlns:p14="http://schemas.microsoft.com/office/powerpoint/2010/main" val="124344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, text&#10;&#10;Popis byl vytvořen automaticky">
            <a:extLst>
              <a:ext uri="{FF2B5EF4-FFF2-40B4-BE49-F238E27FC236}">
                <a16:creationId xmlns:a16="http://schemas.microsoft.com/office/drawing/2014/main" id="{028DA06A-EB24-4E5E-854B-574B6406CB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858" y="661182"/>
            <a:ext cx="9242233" cy="6264044"/>
          </a:xfrm>
        </p:spPr>
      </p:pic>
    </p:spTree>
    <p:extLst>
      <p:ext uri="{BB962C8B-B14F-4D97-AF65-F5344CB8AC3E}">
        <p14:creationId xmlns:p14="http://schemas.microsoft.com/office/powerpoint/2010/main" val="152469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, text&#10;&#10;Popis byl vytvořen automaticky">
            <a:extLst>
              <a:ext uri="{FF2B5EF4-FFF2-40B4-BE49-F238E27FC236}">
                <a16:creationId xmlns:a16="http://schemas.microsoft.com/office/drawing/2014/main" id="{02044CAF-5BEC-4AF2-B62F-2C006F3F0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546" y="829994"/>
            <a:ext cx="7593093" cy="6025337"/>
          </a:xfrm>
        </p:spPr>
      </p:pic>
    </p:spTree>
    <p:extLst>
      <p:ext uri="{BB962C8B-B14F-4D97-AF65-F5344CB8AC3E}">
        <p14:creationId xmlns:p14="http://schemas.microsoft.com/office/powerpoint/2010/main" val="391519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6633-8C7C-4C3C-89AE-52F2EF26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Cévní mozková příhoda CMP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D63DC-4B3D-4337-851A-039052777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(iktus, mrtvice)</a:t>
            </a:r>
          </a:p>
          <a:p>
            <a:r>
              <a:rPr lang="cs-CZ" b="1" dirty="0"/>
              <a:t>Porucha mozkového nebo míšního krevního oběhu, která vede k poklesu saturace mozkové či míšní tkáně kyslíkem a k nevratnému poškození mozkové tkáně</a:t>
            </a:r>
          </a:p>
          <a:p>
            <a:pPr lvl="1"/>
            <a:r>
              <a:rPr lang="cs-CZ" dirty="0"/>
              <a:t>Porucha se nejdříve projeví na buněčné úrovni a vede k makroskopickému poškození tkáně, které má zpravidla trvalé </a:t>
            </a:r>
            <a:r>
              <a:rPr lang="cs-CZ" b="1" dirty="0"/>
              <a:t>projevy poruchy funkce nervového systému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76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7BEA2-566D-4741-A94D-03D82157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CMP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A41FD0-398C-5A42-8430-8D2C48928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Mnoho příčin</a:t>
            </a:r>
          </a:p>
          <a:p>
            <a:r>
              <a:rPr lang="cs-CZ" dirty="0"/>
              <a:t>Rizikové faktory – ovlivnitelné (zdravý životní styl): </a:t>
            </a:r>
            <a:r>
              <a:rPr lang="cs-CZ" b="1" dirty="0"/>
              <a:t>hypertenze, dyslipidemie, diabetes mellitus, kouření</a:t>
            </a:r>
            <a:r>
              <a:rPr lang="cs-CZ" dirty="0"/>
              <a:t>, atd. </a:t>
            </a:r>
          </a:p>
          <a:p>
            <a:r>
              <a:rPr lang="cs-CZ" dirty="0"/>
              <a:t>Neovlivnitelné faktory: věk, genetika</a:t>
            </a:r>
          </a:p>
          <a:p>
            <a:pPr lvl="1"/>
            <a:r>
              <a:rPr lang="cs-CZ" dirty="0"/>
              <a:t>Příčiny: systémová </a:t>
            </a:r>
            <a:r>
              <a:rPr lang="cs-CZ" dirty="0" err="1"/>
              <a:t>hypoperfúze</a:t>
            </a:r>
            <a:r>
              <a:rPr lang="cs-CZ" dirty="0"/>
              <a:t> (kardiogenní, </a:t>
            </a:r>
            <a:r>
              <a:rPr lang="cs-CZ" dirty="0" err="1"/>
              <a:t>vazogenní</a:t>
            </a:r>
            <a:r>
              <a:rPr lang="cs-CZ" dirty="0"/>
              <a:t>), poruchy metabolismu a vnitřního prostředí (diabetes, nefropatie)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43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43DF9-2C53-5C4D-AD1A-0CC29846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C07F3D-1048-8E40-B21A-F5709B087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druhy: ISCHEMICKÁ A HEMORAGICKÁ</a:t>
            </a:r>
          </a:p>
          <a:p>
            <a:pPr lvl="1"/>
            <a:r>
              <a:rPr lang="cs-CZ" dirty="0"/>
              <a:t>ischemie – náhlý či postupný uzávěr cév</a:t>
            </a:r>
          </a:p>
          <a:p>
            <a:pPr lvl="1"/>
            <a:r>
              <a:rPr lang="cs-CZ" dirty="0"/>
              <a:t>Hemoragická CMP –ruptura cévy a následné krvácení</a:t>
            </a:r>
          </a:p>
          <a:p>
            <a:endParaRPr lang="cs-CZ"/>
          </a:p>
          <a:p>
            <a:endParaRPr lang="cs-CZ" dirty="0"/>
          </a:p>
          <a:p>
            <a:r>
              <a:rPr lang="cs-CZ" dirty="0"/>
              <a:t>Ischemická CMP – na podkladě </a:t>
            </a:r>
            <a:r>
              <a:rPr lang="cs-CZ" b="1" dirty="0"/>
              <a:t>trombózy</a:t>
            </a:r>
            <a:r>
              <a:rPr lang="cs-CZ" dirty="0"/>
              <a:t> (</a:t>
            </a:r>
            <a:r>
              <a:rPr lang="cs-CZ" b="1" dirty="0"/>
              <a:t>ateroskleróza</a:t>
            </a:r>
            <a:r>
              <a:rPr lang="cs-CZ" dirty="0"/>
              <a:t>) nebo </a:t>
            </a:r>
            <a:r>
              <a:rPr lang="cs-CZ" b="1" dirty="0"/>
              <a:t>embolie</a:t>
            </a:r>
            <a:r>
              <a:rPr lang="cs-CZ" dirty="0"/>
              <a:t> (utržení trombu z jiného místa, často u fibrilace síní)</a:t>
            </a:r>
          </a:p>
          <a:p>
            <a:r>
              <a:rPr lang="cs-CZ" dirty="0"/>
              <a:t>Nejčastěji se projevuje postižením hybnosti (včasná léčba 3-6h)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8682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755</Words>
  <Application>Microsoft Macintosh PowerPoint</Application>
  <PresentationFormat>Širokoúhlá obrazovka</PresentationFormat>
  <Paragraphs>96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Cévní onemocnění mozku</vt:lpstr>
      <vt:lpstr>Rozdělení dle UZIS</vt:lpstr>
      <vt:lpstr>Prezentace aplikace PowerPoint</vt:lpstr>
      <vt:lpstr>Prezentace aplikace PowerPoint</vt:lpstr>
      <vt:lpstr>Prezentace aplikace PowerPoint</vt:lpstr>
      <vt:lpstr>Prezentace aplikace PowerPoint</vt:lpstr>
      <vt:lpstr>Cévní mozková příhoda CMP</vt:lpstr>
      <vt:lpstr>Vznik CMP</vt:lpstr>
      <vt:lpstr>Prezentace aplikace PowerPoint</vt:lpstr>
      <vt:lpstr>Ischemická CMP</vt:lpstr>
      <vt:lpstr>Hemoragická CMP</vt:lpstr>
      <vt:lpstr>Příznaky CMP:</vt:lpstr>
      <vt:lpstr>FAST test – diagnostika příznaků</vt:lpstr>
      <vt:lpstr>Prezentace aplikace PowerPoint</vt:lpstr>
      <vt:lpstr>Incidence v ČR</vt:lpstr>
      <vt:lpstr>Prezentace aplikace PowerPoint</vt:lpstr>
      <vt:lpstr>CMP a sport</vt:lpstr>
      <vt:lpstr>Domácí cvičení</vt:lpstr>
      <vt:lpstr>Základní pravidla sportu při CMP</vt:lpstr>
      <vt:lpstr>Zdroje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Cévní onemocnění mozku</dc:title>
  <dc:creator>Kateřina Kučírková</dc:creator>
  <cp:lastModifiedBy>Uživatel Microsoft Office</cp:lastModifiedBy>
  <cp:revision>6</cp:revision>
  <dcterms:created xsi:type="dcterms:W3CDTF">2019-05-13T18:26:13Z</dcterms:created>
  <dcterms:modified xsi:type="dcterms:W3CDTF">2019-05-14T07:41:10Z</dcterms:modified>
</cp:coreProperties>
</file>