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2" r:id="rId7"/>
    <p:sldId id="266" r:id="rId8"/>
    <p:sldId id="258" r:id="rId9"/>
    <p:sldId id="268" r:id="rId10"/>
    <p:sldId id="267" r:id="rId11"/>
    <p:sldId id="269" r:id="rId12"/>
    <p:sldId id="259" r:id="rId13"/>
    <p:sldId id="260" r:id="rId14"/>
    <p:sldId id="261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78B8F2-BC4A-4CA7-94F3-762B9D7050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B1AF0A5-AB02-477C-9AAC-865BAF7CD0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932046-1145-40DC-AA01-966BCE1A4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9ECF-13B9-40E9-AE47-D686A6D8AF37}" type="datetimeFigureOut">
              <a:rPr lang="cs-CZ" smtClean="0"/>
              <a:t>10.05.2019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422F09-47AC-4A65-947F-36442087D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59CFCD8-A1C9-4798-83FF-EF33503BF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2130-3CC5-4B7C-A722-CC3C307757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669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7D49B2-B667-4E76-A686-160326B59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5C6E624-7D34-49FF-A2DF-0B120D85BE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63966C8-506E-4FE7-93DB-A11E91F9C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9ECF-13B9-40E9-AE47-D686A6D8AF37}" type="datetimeFigureOut">
              <a:rPr lang="cs-CZ" smtClean="0"/>
              <a:t>10.05.2019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76057FE-7F2D-4F86-B408-D1A710DB7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F009F1-A4B9-41C9-AA2D-47457DEE4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2130-3CC5-4B7C-A722-CC3C307757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0157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B20853D-4DE2-4352-9522-77CE5E4D1D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6B89FC7-B4E9-4FD1-B7CE-232C71B336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F9222D0-B198-4B36-B4B9-80A1EAB25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9ECF-13B9-40E9-AE47-D686A6D8AF37}" type="datetimeFigureOut">
              <a:rPr lang="cs-CZ" smtClean="0"/>
              <a:t>10.05.2019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991FFF-52F1-4097-8286-216199C8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68DBAF-3E67-48EA-BE13-564258EA5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2130-3CC5-4B7C-A722-CC3C307757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648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82CB5C-9256-4330-8589-223247661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8AE8FC0-3F3E-46F9-8ACC-A1E78765C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12A94B4-2C4D-4FDD-9486-7816DE3CE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9ECF-13B9-40E9-AE47-D686A6D8AF37}" type="datetimeFigureOut">
              <a:rPr lang="cs-CZ" smtClean="0"/>
              <a:t>10.05.2019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E96B74E-9524-4659-9D34-CB7CEAC5B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15B585-75C1-44AE-8095-7610B1C9A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2130-3CC5-4B7C-A722-CC3C307757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2786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0B80C3-6157-46A8-BC6D-3107DD7AB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2DF32E7-E46A-4F28-8AF7-B4916F840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30DF5D-193D-4836-B914-DBAE298A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9ECF-13B9-40E9-AE47-D686A6D8AF37}" type="datetimeFigureOut">
              <a:rPr lang="cs-CZ" smtClean="0"/>
              <a:t>10.05.2019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484E66C-19EF-4034-9A22-342C9F6D4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0EC5D8-F6A7-43CB-B1DF-F31EAE562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2130-3CC5-4B7C-A722-CC3C307757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2232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870AB6-10CB-40BA-B449-B3BBCFEFF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B01223-875B-42F8-927F-346E67C864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D328979-E234-40B0-A493-1A44EFB5FE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33D42B7-466D-4FD4-9CC1-90338B47A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9ECF-13B9-40E9-AE47-D686A6D8AF37}" type="datetimeFigureOut">
              <a:rPr lang="cs-CZ" smtClean="0"/>
              <a:t>10.05.2019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18F04E0-69A9-43F8-BA0E-02585707D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C8BAC0A-E711-4DF4-9F42-D476E1716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2130-3CC5-4B7C-A722-CC3C307757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129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3A3B12-13A4-4572-B533-4655A0DEE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D596B14-A840-45FF-AC71-CA59DAB8B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14460A0-9B0B-4C84-B4B9-DF57FE4678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2208228E-674C-462B-A2E2-038ECB6B05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C8A9949B-B730-45D3-876E-B5676E759A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2DCE57D-7F8C-4C6D-B84B-6E3082B08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9ECF-13B9-40E9-AE47-D686A6D8AF37}" type="datetimeFigureOut">
              <a:rPr lang="cs-CZ" smtClean="0"/>
              <a:t>10.05.2019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28A451C-DAE9-4FD0-9587-A01801F36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3D29A57-575D-461C-BE27-7920DD5D8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2130-3CC5-4B7C-A722-CC3C307757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7190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77BC21-9C07-4619-A007-1E7138C4D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28745E0-454E-4CB3-B526-008134814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9ECF-13B9-40E9-AE47-D686A6D8AF37}" type="datetimeFigureOut">
              <a:rPr lang="cs-CZ" smtClean="0"/>
              <a:t>10.05.2019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DA87074-E8E5-4B9E-9EF5-EE8F15DE7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3C73809-0C6D-4A99-860F-9CF4D609E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2130-3CC5-4B7C-A722-CC3C307757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7593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FA45C96-0119-465A-9E7F-6474B2423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9ECF-13B9-40E9-AE47-D686A6D8AF37}" type="datetimeFigureOut">
              <a:rPr lang="cs-CZ" smtClean="0"/>
              <a:t>10.05.2019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53A0A75-584E-43D4-9092-13DC0C7F6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36F3BA6-D9E1-488F-AA64-1946A11BF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2130-3CC5-4B7C-A722-CC3C307757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3359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6F9DFA-064F-4251-B9A2-98AA989F8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78EE544-468A-47A5-9D2D-F94A49134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0A5A7EE-C57F-4EAA-9DBC-F5069AB5D8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6F359B9-86A8-4ECC-862B-5562B8FFE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9ECF-13B9-40E9-AE47-D686A6D8AF37}" type="datetimeFigureOut">
              <a:rPr lang="cs-CZ" smtClean="0"/>
              <a:t>10.05.2019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23CF2B2-F23A-4877-A002-C36DAE362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9F12547-1B9F-463F-8587-18823DE50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2130-3CC5-4B7C-A722-CC3C307757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6265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F99202-EF1A-4B20-B2D2-CE6976EF6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DD231A6-5735-490A-B139-49A6D78CC3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620F05C-B482-48D4-8D69-04526C4EF1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13D87CD-15C6-438A-A249-1E010483D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9ECF-13B9-40E9-AE47-D686A6D8AF37}" type="datetimeFigureOut">
              <a:rPr lang="cs-CZ" smtClean="0"/>
              <a:t>10.05.2019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96AA7ED-5188-4F13-8D79-333EC9039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1CC2E1D-D933-4034-A135-65ADD733B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2130-3CC5-4B7C-A722-CC3C307757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31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E547FD5-0E8E-4704-8D79-04F983804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6AC5DCE-6DD4-4A59-88A7-720CE798B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1FF7F8-79C8-4109-8E0C-531EB5D25C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09ECF-13B9-40E9-AE47-D686A6D8AF37}" type="datetimeFigureOut">
              <a:rPr lang="cs-CZ" smtClean="0"/>
              <a:t>10.05.2019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7DC607-25CF-4F64-99DC-456CAED33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A15A2E-5BC7-45F7-9D6A-A5F8EAF52F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B2130-3CC5-4B7C-A722-CC3C307757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999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92464F-C427-4540-8653-05CA9FAF1F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29065"/>
            <a:ext cx="9144000" cy="1557606"/>
          </a:xfrm>
        </p:spPr>
        <p:txBody>
          <a:bodyPr>
            <a:normAutofit/>
          </a:bodyPr>
          <a:lstStyle/>
          <a:p>
            <a:r>
              <a:rPr lang="cs-CZ" sz="8000" dirty="0">
                <a:latin typeface="Bernard MT Condensed" panose="02050806060905020404" pitchFamily="18" charset="0"/>
              </a:rPr>
              <a:t>HYPERTENZE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11953B6-E632-4E55-83D2-48054DB9E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9896" y="5881004"/>
            <a:ext cx="5369169" cy="547931"/>
          </a:xfrm>
        </p:spPr>
        <p:txBody>
          <a:bodyPr/>
          <a:lstStyle/>
          <a:p>
            <a:r>
              <a:rPr lang="cs-CZ" dirty="0"/>
              <a:t>Krejzlová Barbora, Křivánková Klára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8412A14-6C6F-424D-8C1C-4719A19D9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187" y="2053493"/>
            <a:ext cx="7811822" cy="380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48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65BB46EC-B783-4F04-8024-14BEA8948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176" y="6198202"/>
            <a:ext cx="7848824" cy="605546"/>
          </a:xfrm>
        </p:spPr>
        <p:txBody>
          <a:bodyPr>
            <a:normAutofit fontScale="90000"/>
          </a:bodyPr>
          <a:lstStyle/>
          <a:p>
            <a:r>
              <a:rPr lang="cs-CZ" sz="1600" i="1" dirty="0"/>
              <a:t>LUSTIGOVÁ Michaela, Naděžda ČAPKOVÁ. Prevalence rizikových faktorů srdečně-cévních onemocnění v Česku z pohledu demografických charakteristik – vybrané výsledky studie EHES</a:t>
            </a:r>
            <a:r>
              <a:rPr lang="cs-CZ" sz="1600" dirty="0"/>
              <a:t>. 2017.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489B202-EB51-41E5-A5B6-670F79288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704" y="54252"/>
            <a:ext cx="9547271" cy="614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83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08F708-DC5A-40F4-BF63-C1D1B9ECB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7021" y="5959646"/>
            <a:ext cx="8559660" cy="703384"/>
          </a:xfrm>
        </p:spPr>
        <p:txBody>
          <a:bodyPr>
            <a:normAutofit/>
          </a:bodyPr>
          <a:lstStyle/>
          <a:p>
            <a:br>
              <a:rPr lang="cs-CZ" sz="2000" dirty="0"/>
            </a:br>
            <a:r>
              <a:rPr lang="cs-CZ" sz="2200" dirty="0"/>
              <a:t>HAPIEE - </a:t>
            </a:r>
            <a:r>
              <a:rPr lang="cs-CZ" sz="2200" dirty="0" err="1"/>
              <a:t>kohortová</a:t>
            </a:r>
            <a:r>
              <a:rPr lang="cs-CZ" sz="2200" dirty="0"/>
              <a:t> studie zdravotního stavu, Česká republika, 2002-2005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D1CE98BE-76D5-4E73-9BAD-7938F5A68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19" y="898354"/>
            <a:ext cx="10515600" cy="1239275"/>
          </a:xfrm>
        </p:spPr>
        <p:txBody>
          <a:bodyPr>
            <a:normAutofit/>
          </a:bodyPr>
          <a:lstStyle/>
          <a:p>
            <a:r>
              <a:rPr lang="cs-CZ" sz="2400" dirty="0"/>
              <a:t>pokrok ve farmakoterapii, ale stále je základním problémem kontrola TK</a:t>
            </a:r>
          </a:p>
          <a:p>
            <a:r>
              <a:rPr lang="cs-CZ" sz="2400" dirty="0"/>
              <a:t>vznik Světového dne hypertenze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19DBFA3-A789-409E-9423-201B8EF75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940" y="1990499"/>
            <a:ext cx="8280120" cy="421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799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3A3772-FF88-46F8-9444-33415359C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Bernard MT Condensed" panose="02050806060905020404" pitchFamily="18" charset="0"/>
              </a:rPr>
              <a:t>Incidence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497E3AE-1214-473D-90A0-9F611C9D2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00" dirty="0"/>
              <a:t>ve světě za posledních 50-70 let prudký nárůst</a:t>
            </a:r>
          </a:p>
          <a:p>
            <a:r>
              <a:rPr lang="cs-CZ" sz="2600" dirty="0"/>
              <a:t>v České republice byl nárůst počtu hypertoniků od roku 2000-2011 o 40 %</a:t>
            </a:r>
          </a:p>
          <a:p>
            <a:r>
              <a:rPr lang="cs-CZ" sz="2600" dirty="0"/>
              <a:t>Dle Framinghamské studie měli osoby s počáteční TK 130-139/85-89 mmHg 4 letou incidenci dokonce 37 % - ve věku 30-64 let, 50 % - ve věku 65 let a starší </a:t>
            </a:r>
            <a:r>
              <a:rPr lang="cs-CZ" sz="2400" dirty="0"/>
              <a:t>(Čapková, Lustigová, 2010)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8134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FAC468-0B42-4CA3-9B6A-61B076DE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Bernard MT Condensed" panose="02050806060905020404" pitchFamily="18" charset="0"/>
              </a:rPr>
              <a:t>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A6640CF-A1B1-46DD-B1E2-13694359A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253" y="1762954"/>
            <a:ext cx="10515600" cy="4729921"/>
          </a:xfrm>
        </p:spPr>
        <p:txBody>
          <a:bodyPr/>
          <a:lstStyle/>
          <a:p>
            <a:r>
              <a:rPr lang="cs-CZ" sz="2200" dirty="0"/>
              <a:t>VESELÝ Jaroslav, Jan VÁCLAVÍK</a:t>
            </a:r>
            <a:r>
              <a:rPr lang="cs-CZ" sz="2200" i="1" dirty="0"/>
              <a:t>. Patofyziologie systémové arteriální hypertenze</a:t>
            </a:r>
            <a:r>
              <a:rPr lang="cs-CZ" sz="2200" dirty="0"/>
              <a:t>. Olomouc. 2002.</a:t>
            </a:r>
          </a:p>
          <a:p>
            <a:r>
              <a:rPr lang="cs-CZ" sz="2200" dirty="0"/>
              <a:t>ČAPKOVÁ Naděžda, Michaela LUSTIGOVÁ</a:t>
            </a:r>
            <a:r>
              <a:rPr lang="cs-CZ" sz="2200" i="1" dirty="0"/>
              <a:t>. Prevalence, znalost a léčba hypertenze u české populace</a:t>
            </a:r>
            <a:r>
              <a:rPr lang="cs-CZ" sz="2200" dirty="0"/>
              <a:t>. Praha. 2010.</a:t>
            </a:r>
          </a:p>
          <a:p>
            <a:r>
              <a:rPr lang="cs-CZ" sz="2200" dirty="0"/>
              <a:t>BLOCH Michael J. </a:t>
            </a:r>
            <a:r>
              <a:rPr lang="en-US" sz="2200" i="1" dirty="0"/>
              <a:t>Worldwide prevalence of hypertension exceeds 1.3 billion</a:t>
            </a:r>
            <a:r>
              <a:rPr lang="cs-CZ" sz="2200" i="1" dirty="0"/>
              <a:t>. </a:t>
            </a:r>
            <a:r>
              <a:rPr lang="en-US" sz="2200" dirty="0"/>
              <a:t>USA, 2016</a:t>
            </a:r>
            <a:r>
              <a:rPr lang="cs-CZ" sz="2200" dirty="0"/>
              <a:t>.</a:t>
            </a:r>
          </a:p>
          <a:p>
            <a:r>
              <a:rPr lang="cs-CZ" sz="2200" dirty="0"/>
              <a:t>CHOCKALINGHAM </a:t>
            </a:r>
            <a:r>
              <a:rPr lang="cs-CZ" sz="2200" dirty="0" err="1"/>
              <a:t>Arun</a:t>
            </a:r>
            <a:r>
              <a:rPr lang="cs-CZ" sz="2200" dirty="0"/>
              <a:t> et al. </a:t>
            </a:r>
            <a:r>
              <a:rPr lang="cs-CZ" sz="2200" i="1" dirty="0" err="1"/>
              <a:t>Worldwide</a:t>
            </a:r>
            <a:r>
              <a:rPr lang="cs-CZ" sz="2200" i="1" dirty="0"/>
              <a:t> </a:t>
            </a:r>
            <a:r>
              <a:rPr lang="cs-CZ" sz="2200" i="1" dirty="0" err="1"/>
              <a:t>epidemic</a:t>
            </a:r>
            <a:r>
              <a:rPr lang="cs-CZ" sz="2200" i="1" dirty="0"/>
              <a:t> </a:t>
            </a:r>
            <a:r>
              <a:rPr lang="cs-CZ" sz="2200" i="1" dirty="0" err="1"/>
              <a:t>of</a:t>
            </a:r>
            <a:r>
              <a:rPr lang="cs-CZ" sz="2200" i="1" dirty="0"/>
              <a:t> </a:t>
            </a:r>
            <a:r>
              <a:rPr lang="cs-CZ" sz="2200" i="1" dirty="0" err="1"/>
              <a:t>hypertension</a:t>
            </a:r>
            <a:r>
              <a:rPr lang="cs-CZ" sz="2200" dirty="0"/>
              <a:t>. Kanada, 2006</a:t>
            </a:r>
          </a:p>
          <a:p>
            <a:r>
              <a:rPr lang="cs-CZ" sz="2200" dirty="0"/>
              <a:t>KAREL Igor, Jan FILIPOVSKÝ. </a:t>
            </a:r>
            <a:r>
              <a:rPr lang="cs-CZ" sz="2200" i="1" dirty="0"/>
              <a:t>Arteriální hypertenze</a:t>
            </a:r>
            <a:r>
              <a:rPr lang="cs-CZ" sz="2200" dirty="0"/>
              <a:t>. Praha. 2014.</a:t>
            </a:r>
          </a:p>
          <a:p>
            <a:r>
              <a:rPr lang="cs-CZ" sz="2200" dirty="0"/>
              <a:t>LUSTIGOVÁ Michaela, Naděžda ČAPKOVÁ. </a:t>
            </a:r>
            <a:r>
              <a:rPr lang="cs-CZ" sz="2200" i="1" dirty="0"/>
              <a:t>Prevalence rizikových faktorů srdečně-cévních onemocnění v Česku z pohledu demografických charakteristik – vybrané výsledky studie EHES</a:t>
            </a:r>
            <a:r>
              <a:rPr lang="cs-CZ" sz="2200" dirty="0"/>
              <a:t>. 2017.</a:t>
            </a:r>
          </a:p>
          <a:p>
            <a:r>
              <a:rPr lang="en-US" sz="2200" dirty="0"/>
              <a:t>World Health Organization, Global Health Observatory (GHO) data</a:t>
            </a:r>
            <a:r>
              <a:rPr lang="cs-CZ" sz="2200" dirty="0"/>
              <a:t>. Dostupné z: https://www.who.int/gho/ncd/risk_factors/blood_pressure_prevalence/en/</a:t>
            </a:r>
          </a:p>
          <a:p>
            <a:endParaRPr lang="cs-CZ" sz="22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068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06F1C0A-09DD-4421-958D-20FD3647B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223" y="4114556"/>
            <a:ext cx="8319868" cy="2026383"/>
          </a:xfrm>
        </p:spPr>
        <p:txBody>
          <a:bodyPr>
            <a:normAutofit/>
          </a:bodyPr>
          <a:lstStyle/>
          <a:p>
            <a:r>
              <a:rPr lang="cs-CZ" sz="6000" dirty="0">
                <a:latin typeface="Bernard MT Condensed" panose="02050806060905020404" pitchFamily="18" charset="0"/>
              </a:rPr>
              <a:t>DĚKUJEME ZA POZORNOST </a:t>
            </a:r>
            <a:r>
              <a:rPr lang="cs-CZ" sz="6000" dirty="0">
                <a:latin typeface="Bernard MT Condensed" panose="02050806060905020404" pitchFamily="18" charset="0"/>
                <a:sym typeface="Wingdings" panose="05000000000000000000" pitchFamily="2" charset="2"/>
              </a:rPr>
              <a:t></a:t>
            </a:r>
            <a:endParaRPr lang="cs-CZ" sz="6000" dirty="0">
              <a:latin typeface="Bernard MT Condensed" panose="02050806060905020404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04AAE4F-CE8A-4E6C-8B19-9EB74E4FB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547" y="993286"/>
            <a:ext cx="4161692" cy="312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83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756A4F-5F8B-4315-97F2-4CC5F9FA8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Bernard MT Condensed" panose="02050806060905020404" pitchFamily="18" charset="0"/>
              </a:rPr>
              <a:t>Patofyziologie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E0894E8-C7C9-4857-8DE6-4FB9DD473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04837"/>
          </a:xfrm>
        </p:spPr>
        <p:txBody>
          <a:bodyPr>
            <a:normAutofit/>
          </a:bodyPr>
          <a:lstStyle/>
          <a:p>
            <a:r>
              <a:rPr lang="cs-CZ" sz="2400" dirty="0"/>
              <a:t>hypertenzi označujeme jako opakovaně naměřené hodnoty krevního tlaku vyšší než 140/90 mmHg (minimálně při 2 různých návštěvách)</a:t>
            </a:r>
          </a:p>
          <a:p>
            <a:r>
              <a:rPr lang="cs-CZ" sz="2400" dirty="0"/>
              <a:t>Rozlišujeme ji na 3 stádia: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200" i="1" dirty="0"/>
              <a:t> 1.stádium – </a:t>
            </a:r>
            <a:r>
              <a:rPr lang="cs-CZ" sz="2200" dirty="0"/>
              <a:t>pouze zvýšený krevní tlak, bez orgánových změn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200" i="1" dirty="0"/>
              <a:t> 2. stádium – </a:t>
            </a:r>
            <a:r>
              <a:rPr lang="cs-CZ" sz="2200" dirty="0"/>
              <a:t>přítomna alespoň jedna z orgánových změn – srdce, ledviny, oční pozadí..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200" i="1" dirty="0"/>
              <a:t> 3. stádium – </a:t>
            </a:r>
            <a:r>
              <a:rPr lang="cs-CZ" sz="2200" dirty="0"/>
              <a:t>závažné morfologické změny orgánů + poruchy funkcí</a:t>
            </a:r>
          </a:p>
          <a:p>
            <a:r>
              <a:rPr lang="cs-CZ" sz="2400" dirty="0"/>
              <a:t>při dlouhodobě zvýšeném TK se stěna cév opotřebovává, tuhne, tepna ztrácí svoji elasticitu + se zužuje její průměr, a proto je náchylnější k prasknutí a jiným poškozením</a:t>
            </a:r>
          </a:p>
          <a:p>
            <a:r>
              <a:rPr lang="cs-CZ" sz="2400" dirty="0"/>
              <a:t>v mnoha případech se nemusí projevit mnoho let, v jiných má nespecifické příznaky – bolest hlavy, v hrudníku, úzkosti, časté krvácení z nosu apod.</a:t>
            </a:r>
          </a:p>
        </p:txBody>
      </p:sp>
    </p:spTree>
    <p:extLst>
      <p:ext uri="{BB962C8B-B14F-4D97-AF65-F5344CB8AC3E}">
        <p14:creationId xmlns:p14="http://schemas.microsoft.com/office/powerpoint/2010/main" val="2857442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F2C82ED7-75FB-4785-A996-F45A8C6F5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4606" y="5373225"/>
            <a:ext cx="5647006" cy="450801"/>
          </a:xfrm>
        </p:spPr>
        <p:txBody>
          <a:bodyPr>
            <a:normAutofit fontScale="90000"/>
          </a:bodyPr>
          <a:lstStyle/>
          <a:p>
            <a:r>
              <a:rPr lang="cs-CZ" sz="1800" dirty="0"/>
              <a:t>VESELÝ Jaroslav, Jan VÁCLAVÍK</a:t>
            </a:r>
            <a:r>
              <a:rPr lang="cs-CZ" sz="1800" i="1" dirty="0"/>
              <a:t>. Patofyziologie systémové arteriální hypertenze. </a:t>
            </a:r>
            <a:r>
              <a:rPr lang="cs-CZ" sz="1800" dirty="0"/>
              <a:t>Olomouc. 2002 .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11F9FC51-0911-4CFD-91E5-450916C1A2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3368" y="1033974"/>
            <a:ext cx="10445263" cy="425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45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872F5A-5AA5-4518-96AB-80481F83C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Bernard MT Condensed" panose="02050806060905020404" pitchFamily="18" charset="0"/>
              </a:rPr>
              <a:t>Patofyziologie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47FC938-A896-4312-B644-B4F8800C0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28393"/>
          </a:xfrm>
        </p:spPr>
        <p:txBody>
          <a:bodyPr/>
          <a:lstStyle/>
          <a:p>
            <a:r>
              <a:rPr lang="cs-CZ" sz="2400" dirty="0"/>
              <a:t>Dělení: </a:t>
            </a:r>
            <a:r>
              <a:rPr lang="cs-CZ" sz="2400" b="1" dirty="0"/>
              <a:t>1. primární </a:t>
            </a:r>
            <a:r>
              <a:rPr lang="cs-CZ" sz="2400" dirty="0"/>
              <a:t>(90-95 %) – řada patogenetických mechanismů – není jasná příčina – samostatné onemocnění</a:t>
            </a:r>
            <a:br>
              <a:rPr lang="cs-CZ" sz="2400" dirty="0"/>
            </a:br>
            <a:r>
              <a:rPr lang="cs-CZ" sz="2400" b="1" dirty="0"/>
              <a:t>              2. sekundární </a:t>
            </a:r>
            <a:r>
              <a:rPr lang="cs-CZ" sz="2400" dirty="0"/>
              <a:t>(5-10 %) – má odstranitelnou příčinu – existence jiného onemocnění – doprovodní stav či symptom </a:t>
            </a:r>
          </a:p>
          <a:p>
            <a:r>
              <a:rPr lang="cs-CZ" sz="2400" dirty="0"/>
              <a:t>Další dělení: </a:t>
            </a:r>
            <a:r>
              <a:rPr lang="cs-CZ" sz="2400" b="1" dirty="0"/>
              <a:t>1. labilní </a:t>
            </a:r>
            <a:r>
              <a:rPr lang="cs-CZ" sz="2400" dirty="0"/>
              <a:t>– s přechodnou dobou zvýšeného TK</a:t>
            </a:r>
            <a:br>
              <a:rPr lang="cs-CZ" sz="2400" dirty="0"/>
            </a:br>
            <a:r>
              <a:rPr lang="cs-CZ" sz="2400" dirty="0"/>
              <a:t>                       </a:t>
            </a:r>
            <a:r>
              <a:rPr lang="cs-CZ" sz="2400" b="1" dirty="0"/>
              <a:t>2. fixní </a:t>
            </a:r>
            <a:r>
              <a:rPr lang="cs-CZ" sz="2400" dirty="0"/>
              <a:t>– stále přetrvávající</a:t>
            </a:r>
          </a:p>
          <a:p>
            <a:r>
              <a:rPr lang="cs-CZ" sz="2400" dirty="0"/>
              <a:t>Vznik: </a:t>
            </a:r>
          </a:p>
          <a:p>
            <a:pPr>
              <a:buFontTx/>
              <a:buChar char="-"/>
            </a:pPr>
            <a:r>
              <a:rPr lang="cs-CZ" sz="2400" dirty="0"/>
              <a:t>nejčastěji poruchou ledvinových funkcí, kdy dojde k narušení bilance solí a tekutin v organismu </a:t>
            </a:r>
          </a:p>
          <a:p>
            <a:pPr>
              <a:buFontTx/>
              <a:buChar char="-"/>
            </a:pPr>
            <a:r>
              <a:rPr lang="cs-CZ" sz="2400" dirty="0"/>
              <a:t>u sekundární: renální onemocnění, koarktace aorty, endokrinní onemocnění (hyper/hypotyreóza, hyperaldosteronizmus…), neurogenní příčiny, u syndromu spánkové apnoe, vyvolané léky či návykovými látkami 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38893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1CC698-6487-421F-B540-1B54EEC22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Bernard MT Condensed" panose="02050806060905020404" pitchFamily="18" charset="0"/>
              </a:rPr>
              <a:t>Rizikové faktory vzniku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886A48C-9A27-4A83-83F7-D2E16E49BB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b="1" dirty="0"/>
              <a:t>Ovlivnitelné:</a:t>
            </a:r>
          </a:p>
          <a:p>
            <a:pPr>
              <a:buFontTx/>
              <a:buChar char="-"/>
            </a:pPr>
            <a:r>
              <a:rPr lang="cs-CZ" dirty="0"/>
              <a:t>kouření</a:t>
            </a:r>
          </a:p>
          <a:p>
            <a:pPr>
              <a:buFontTx/>
              <a:buChar char="-"/>
            </a:pPr>
            <a:r>
              <a:rPr lang="cs-CZ" dirty="0">
                <a:sym typeface="Symbol" panose="05050102010706020507" pitchFamily="18" charset="2"/>
              </a:rPr>
              <a:t> pohybová aktivita</a:t>
            </a:r>
          </a:p>
          <a:p>
            <a:pPr>
              <a:buFontTx/>
              <a:buChar char="-"/>
            </a:pPr>
            <a:r>
              <a:rPr lang="cs-CZ" dirty="0">
                <a:sym typeface="Symbol" panose="05050102010706020507" pitchFamily="18" charset="2"/>
              </a:rPr>
              <a:t>špatné stravování ( příjem soli, nasycených tuků)</a:t>
            </a:r>
          </a:p>
          <a:p>
            <a:pPr>
              <a:buFontTx/>
              <a:buChar char="-"/>
            </a:pPr>
            <a:r>
              <a:rPr lang="cs-CZ" dirty="0">
                <a:sym typeface="Symbol" panose="05050102010706020507" pitchFamily="18" charset="2"/>
              </a:rPr>
              <a:t>obezita</a:t>
            </a:r>
          </a:p>
          <a:p>
            <a:pPr>
              <a:buFontTx/>
              <a:buChar char="-"/>
            </a:pPr>
            <a:r>
              <a:rPr lang="cs-CZ" dirty="0">
                <a:sym typeface="Symbol" panose="05050102010706020507" pitchFamily="18" charset="2"/>
              </a:rPr>
              <a:t> konzumace alkoholu</a:t>
            </a:r>
          </a:p>
          <a:p>
            <a:pPr>
              <a:buFontTx/>
              <a:buChar char="-"/>
            </a:pPr>
            <a:r>
              <a:rPr lang="cs-CZ" dirty="0">
                <a:sym typeface="Symbol" panose="05050102010706020507" pitchFamily="18" charset="2"/>
              </a:rPr>
              <a:t>stres, úzkost</a:t>
            </a:r>
            <a:endParaRPr lang="cs-CZ" dirty="0"/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0BEC1B81-8BA2-4D6C-BD0C-8195BBB6E1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b="1" dirty="0"/>
              <a:t>Neovlivnitelné:</a:t>
            </a:r>
          </a:p>
          <a:p>
            <a:pPr>
              <a:buFontTx/>
              <a:buChar char="-"/>
            </a:pPr>
            <a:r>
              <a:rPr lang="cs-CZ" dirty="0"/>
              <a:t>Genetické faktory</a:t>
            </a:r>
          </a:p>
          <a:p>
            <a:pPr>
              <a:buFontTx/>
              <a:buChar char="-"/>
            </a:pPr>
            <a:r>
              <a:rPr lang="cs-CZ" dirty="0"/>
              <a:t>Věk</a:t>
            </a:r>
          </a:p>
          <a:p>
            <a:pPr>
              <a:buFontTx/>
              <a:buChar char="-"/>
            </a:pPr>
            <a:r>
              <a:rPr lang="cs-CZ" dirty="0"/>
              <a:t>Pohlaví</a:t>
            </a:r>
          </a:p>
          <a:p>
            <a:pPr>
              <a:buFontTx/>
              <a:buChar char="-"/>
            </a:pPr>
            <a:r>
              <a:rPr lang="cs-CZ" dirty="0">
                <a:sym typeface="Symbol" panose="05050102010706020507" pitchFamily="18" charset="2"/>
              </a:rPr>
              <a:t> porodní hmotnost</a:t>
            </a: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330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499F4F-464B-4839-BE2C-5EB984B81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Bernard MT Condensed" panose="02050806060905020404" pitchFamily="18" charset="0"/>
              </a:rPr>
              <a:t>Jako rizikový faktor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80A1B2-E2C4-4C5A-9E32-90E69B267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626" y="1505243"/>
            <a:ext cx="4754880" cy="4671720"/>
          </a:xfrm>
        </p:spPr>
        <p:txBody>
          <a:bodyPr>
            <a:normAutofit/>
          </a:bodyPr>
          <a:lstStyle/>
          <a:p>
            <a:r>
              <a:rPr lang="cs-CZ" sz="2200" dirty="0"/>
              <a:t>spolu s kouřením, cukrovkou, zvýšenou hladinou cholesterolu v krvi a obezitou je jedním z hlavních rizikových faktorů pro vznik KVO a mozkových příhod</a:t>
            </a:r>
          </a:p>
          <a:p>
            <a:r>
              <a:rPr lang="cs-CZ" sz="2200" dirty="0"/>
              <a:t>KVO riziko narůstá již od hodnot TK 115/75 mm/</a:t>
            </a:r>
            <a:r>
              <a:rPr lang="cs-CZ" sz="2200" dirty="0" err="1"/>
              <a:t>Hg</a:t>
            </a:r>
            <a:r>
              <a:rPr lang="cs-CZ" sz="2200" dirty="0"/>
              <a:t> </a:t>
            </a:r>
          </a:p>
          <a:p>
            <a:r>
              <a:rPr lang="cs-CZ" sz="2200" dirty="0"/>
              <a:t>nárůstem TK o 20/10 mmHg se riziko zdvojnásobí</a:t>
            </a:r>
          </a:p>
          <a:p>
            <a:r>
              <a:rPr lang="cs-CZ" sz="2200" dirty="0"/>
              <a:t>existují nomogramy vycházející z epidemiologických studií, které dovolují odhad výše rizika smrtících KVO příhod v následujících 10 letech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DFA4496-CE8E-4EB9-9927-61F3D7E31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354" y="365125"/>
            <a:ext cx="6729587" cy="634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86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FDAA25-2573-495E-B2FD-FBB750D84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Bernard MT Condensed" panose="02050806060905020404" pitchFamily="18" charset="0"/>
              </a:rPr>
              <a:t>Důsledky hypertenze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05B1191-68A4-4852-A7C7-0DBDED3CD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7742" y="6006916"/>
            <a:ext cx="4517516" cy="7422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1800" dirty="0"/>
              <a:t>ČAPKOVÁ Naděžda, Michaela LUSTIGOVÁ. </a:t>
            </a:r>
            <a:r>
              <a:rPr lang="cs-CZ" sz="1800" i="1" dirty="0"/>
              <a:t>Prevalence, znalost a léčba hypertenze u české populace.</a:t>
            </a:r>
            <a:r>
              <a:rPr lang="cs-CZ" sz="1800" dirty="0"/>
              <a:t> Praha. 2010.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2D0F7DA-F0AE-42D1-BCD8-A5939341F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149" y="1329265"/>
            <a:ext cx="6259286" cy="504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774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AD9D62-A384-4A8E-9BB8-D8190516F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Bernard MT Condensed" panose="02050806060905020404" pitchFamily="18" charset="0"/>
              </a:rPr>
              <a:t>Prevalence – celosvětově / ČR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17FDCCE-2BCC-46B9-BAE3-11F2E0D0D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63040"/>
            <a:ext cx="5332412" cy="1042035"/>
          </a:xfrm>
        </p:spPr>
        <p:txBody>
          <a:bodyPr>
            <a:normAutofit fontScale="77500" lnSpcReduction="20000"/>
          </a:bodyPr>
          <a:lstStyle/>
          <a:p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900" dirty="0"/>
              <a:t>prevalence má stále vzrůstající tendenci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900" dirty="0"/>
              <a:t>strmý nárůst se zvyšuje s věkem</a:t>
            </a:r>
          </a:p>
          <a:p>
            <a:endParaRPr lang="cs-CZ" sz="2200" dirty="0"/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99DE0A8B-1590-4129-B5B4-142AC03A5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3942" y="2369442"/>
            <a:ext cx="5589612" cy="3966968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celosvětově byla prevalence v roce 2015 1,3 miliard celkové populace u lidí věku nad 18 let – cca okolo 32 % (GHO data)</a:t>
            </a:r>
          </a:p>
          <a:p>
            <a:r>
              <a:rPr lang="cs-CZ" dirty="0"/>
              <a:t>předpoklad: dle roku 2000 (prevalence 972 milionů) bude v roce 2025 až 1,56 miliard (CHOCKALINGHAM </a:t>
            </a:r>
            <a:r>
              <a:rPr lang="cs-CZ" dirty="0" err="1"/>
              <a:t>Arun</a:t>
            </a:r>
            <a:r>
              <a:rPr lang="cs-CZ" dirty="0"/>
              <a:t> et al. 2006)</a:t>
            </a:r>
          </a:p>
          <a:p>
            <a:r>
              <a:rPr lang="cs-CZ" dirty="0"/>
              <a:t>díky osvětě a možným prostředkům léčby došlo od roku 2000-2010 ke snížení prevalence ve vyspělých zemích o 2,6 %, ale naopak v rozvojových zemích k nárůstu o 7,7 % (</a:t>
            </a:r>
            <a:r>
              <a:rPr lang="cs-CZ" dirty="0" err="1"/>
              <a:t>Bloch</a:t>
            </a:r>
            <a:r>
              <a:rPr lang="cs-CZ" dirty="0"/>
              <a:t>, 2016) </a:t>
            </a:r>
          </a:p>
          <a:p>
            <a:r>
              <a:rPr lang="cs-CZ" dirty="0"/>
              <a:t>v rozvojových zemích je téměř 3x vyšší</a:t>
            </a:r>
          </a:p>
          <a:p>
            <a:r>
              <a:rPr lang="cs-CZ" dirty="0"/>
              <a:t>nejvyšší zaznamenána 2015 v Africe - cca 46 %</a:t>
            </a:r>
          </a:p>
          <a:p>
            <a:r>
              <a:rPr lang="cs-CZ" dirty="0"/>
              <a:t>celkově ve všech zemích je vyšší spíše u mužů než u žen </a:t>
            </a:r>
          </a:p>
          <a:p>
            <a:endParaRPr lang="cs-CZ" dirty="0"/>
          </a:p>
        </p:txBody>
      </p:sp>
      <p:sp>
        <p:nvSpPr>
          <p:cNvPr id="9" name="Zástupný symbol pro obsah 8">
            <a:extLst>
              <a:ext uri="{FF2B5EF4-FFF2-40B4-BE49-F238E27FC236}">
                <a16:creationId xmlns:a16="http://schemas.microsoft.com/office/drawing/2014/main" id="{89BB3D39-39EF-4A73-B03B-1B0B7BE8F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34907" y="2369442"/>
            <a:ext cx="5183188" cy="3684588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Ve věku 25-64 let se pohybuje okolo 35 % - od 55 – 64 let má hypertenzi 72 % mužů a 65 % žen (Karel; Filipovský, 2014)</a:t>
            </a:r>
          </a:p>
          <a:p>
            <a:r>
              <a:rPr lang="cs-CZ" dirty="0"/>
              <a:t>Přibližně ¾ o své nemoci neví  </a:t>
            </a:r>
          </a:p>
          <a:p>
            <a:r>
              <a:rPr lang="cs-CZ" dirty="0"/>
              <a:t>Celkově cca 2-2,5 milionů hypertoniků v ČR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6113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C9A3115A-3535-4C99-A9D9-A355D6BE6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443" y="271555"/>
            <a:ext cx="9791114" cy="5982426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6BC98622-B7BD-45C2-A07B-34E3A74CF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304" y="6253981"/>
            <a:ext cx="6280052" cy="466799"/>
          </a:xfrm>
        </p:spPr>
        <p:txBody>
          <a:bodyPr>
            <a:normAutofit/>
          </a:bodyPr>
          <a:lstStyle/>
          <a:p>
            <a:r>
              <a:rPr lang="cs-CZ" sz="1800" dirty="0" err="1"/>
              <a:t>World</a:t>
            </a:r>
            <a:r>
              <a:rPr lang="cs-CZ" sz="1800" dirty="0"/>
              <a:t> </a:t>
            </a:r>
            <a:r>
              <a:rPr lang="cs-CZ" sz="1800" dirty="0" err="1"/>
              <a:t>Health</a:t>
            </a:r>
            <a:r>
              <a:rPr lang="cs-CZ" sz="1800" dirty="0"/>
              <a:t> </a:t>
            </a:r>
            <a:r>
              <a:rPr lang="cs-CZ" sz="1800" dirty="0" err="1"/>
              <a:t>Organization</a:t>
            </a:r>
            <a:r>
              <a:rPr lang="cs-CZ" sz="1800" dirty="0"/>
              <a:t>, </a:t>
            </a:r>
            <a:r>
              <a:rPr lang="cs-CZ" sz="1800" dirty="0" err="1"/>
              <a:t>Global</a:t>
            </a:r>
            <a:r>
              <a:rPr lang="cs-CZ" sz="1800" dirty="0"/>
              <a:t> </a:t>
            </a:r>
            <a:r>
              <a:rPr lang="cs-CZ" sz="1800" dirty="0" err="1"/>
              <a:t>Health</a:t>
            </a:r>
            <a:r>
              <a:rPr lang="cs-CZ" sz="1800" dirty="0"/>
              <a:t> </a:t>
            </a:r>
            <a:r>
              <a:rPr lang="cs-CZ" sz="1800" dirty="0" err="1"/>
              <a:t>Observatory</a:t>
            </a:r>
            <a:r>
              <a:rPr lang="cs-CZ" sz="1800" dirty="0"/>
              <a:t> (GHO) data</a:t>
            </a:r>
          </a:p>
        </p:txBody>
      </p:sp>
    </p:spTree>
    <p:extLst>
      <p:ext uri="{BB962C8B-B14F-4D97-AF65-F5344CB8AC3E}">
        <p14:creationId xmlns:p14="http://schemas.microsoft.com/office/powerpoint/2010/main" val="215244524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10156</TotalTime>
  <Words>722</Words>
  <Application>Microsoft Office PowerPoint</Application>
  <PresentationFormat>Širokoúhlá obrazovka</PresentationFormat>
  <Paragraphs>69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2" baseType="lpstr">
      <vt:lpstr>Arial</vt:lpstr>
      <vt:lpstr>Bernard MT Condensed</vt:lpstr>
      <vt:lpstr>Calibri</vt:lpstr>
      <vt:lpstr>Calibri Light</vt:lpstr>
      <vt:lpstr>Courier New</vt:lpstr>
      <vt:lpstr>Symbol</vt:lpstr>
      <vt:lpstr>Wingdings</vt:lpstr>
      <vt:lpstr>Motiv Office</vt:lpstr>
      <vt:lpstr>HYPERTENZE</vt:lpstr>
      <vt:lpstr>Patofyziologie</vt:lpstr>
      <vt:lpstr>VESELÝ Jaroslav, Jan VÁCLAVÍK. Patofyziologie systémové arteriální hypertenze. Olomouc. 2002 .</vt:lpstr>
      <vt:lpstr>Patofyziologie</vt:lpstr>
      <vt:lpstr>Rizikové faktory vzniku</vt:lpstr>
      <vt:lpstr>Jako rizikový faktor</vt:lpstr>
      <vt:lpstr>Důsledky hypertenze</vt:lpstr>
      <vt:lpstr>Prevalence – celosvětově / ČR</vt:lpstr>
      <vt:lpstr>World Health Organization, Global Health Observatory (GHO) data</vt:lpstr>
      <vt:lpstr>LUSTIGOVÁ Michaela, Naděžda ČAPKOVÁ. Prevalence rizikových faktorů srdečně-cévních onemocnění v Česku z pohledu demografických charakteristik – vybrané výsledky studie EHES. 2017.</vt:lpstr>
      <vt:lpstr> HAPIEE - kohortová studie zdravotního stavu, Česká republika, 2002-2005</vt:lpstr>
      <vt:lpstr>Incidence</vt:lpstr>
      <vt:lpstr>Zdroje</vt:lpstr>
      <vt:lpstr>DĚKUJEME ZA POZORNOST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HYPERTENZE</dc:title>
  <dc:creator>Klára Křivánková</dc:creator>
  <cp:lastModifiedBy>Klára Křivánková</cp:lastModifiedBy>
  <cp:revision>23</cp:revision>
  <dcterms:created xsi:type="dcterms:W3CDTF">2019-05-06T12:36:12Z</dcterms:created>
  <dcterms:modified xsi:type="dcterms:W3CDTF">2019-05-13T19:16:19Z</dcterms:modified>
</cp:coreProperties>
</file>