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92" r:id="rId2"/>
  </p:sldMasterIdLst>
  <p:sldIdLst>
    <p:sldId id="256" r:id="rId3"/>
    <p:sldId id="257" r:id="rId4"/>
    <p:sldId id="294" r:id="rId5"/>
    <p:sldId id="258" r:id="rId6"/>
    <p:sldId id="295" r:id="rId7"/>
    <p:sldId id="275" r:id="rId8"/>
    <p:sldId id="269" r:id="rId9"/>
    <p:sldId id="290" r:id="rId10"/>
    <p:sldId id="266" r:id="rId11"/>
    <p:sldId id="267" r:id="rId12"/>
    <p:sldId id="291" r:id="rId13"/>
    <p:sldId id="289" r:id="rId14"/>
    <p:sldId id="287" r:id="rId15"/>
    <p:sldId id="288" r:id="rId16"/>
    <p:sldId id="278" r:id="rId17"/>
    <p:sldId id="264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85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1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9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7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8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233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58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50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3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0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74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22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76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492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099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03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94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1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024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72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52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208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70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5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71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90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2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948181-CB41-4F98-94FE-9076A24BD289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065FD5D-437F-45BB-9964-980065FA7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umbuggraphicsgalore.blogspot.com/2010/10/awareness-ribbon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aze-strategie.cz/cz/mzd/strategie/zdravi-2020-ap-c-7-programy-zdravotniho-screeningu" TargetMode="External"/><Relationship Id="rId3" Type="http://schemas.openxmlformats.org/officeDocument/2006/relationships/hyperlink" Target="http://digilib.k.utb.cz/bitstream/handle/10563/7470/bern%C3%A1tov%C3%A1_2008_bp.pdf?sequence=1&amp;isAllowed=y" TargetMode="External"/><Relationship Id="rId7" Type="http://schemas.openxmlformats.org/officeDocument/2006/relationships/hyperlink" Target="http://www.mzcr.cz/obsah/projekt-adresneho-zvani-na-preventivni-screeningova-vysetreni_3024_1.html" TargetMode="External"/><Relationship Id="rId2" Type="http://schemas.openxmlformats.org/officeDocument/2006/relationships/hyperlink" Target="http://www.szu.cz/uploads/documents/czzp/edice/plne_znani/brozury/Nadorova_onemocneni_prevence_.PDF?fbclid=IwAR0ms38r198GVtoFYJzaj1nHavtBMF8UfEcS20Lahk43ojgCHNJ-m96Hzx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zcr.cz/obsah/screeningove-programy-mz-cr_2166_3.html" TargetMode="External"/><Relationship Id="rId5" Type="http://schemas.openxmlformats.org/officeDocument/2006/relationships/hyperlink" Target="https://www.mou.cz/uspechy-nasich-preventivnich-programu/t4555" TargetMode="External"/><Relationship Id="rId4" Type="http://schemas.openxmlformats.org/officeDocument/2006/relationships/hyperlink" Target="https://www.mou.cz/prevence-nadorovych-onemocneni/t301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kkoriumaplv.blogspot.com/2012/06/alergia-leche-importancia-de-pruebas-d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20725E-C03C-47A0-AFB2-BB61FCB94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242" y="1143000"/>
            <a:ext cx="6268246" cy="3134032"/>
          </a:xfrm>
        </p:spPr>
        <p:txBody>
          <a:bodyPr>
            <a:normAutofit/>
          </a:bodyPr>
          <a:lstStyle/>
          <a:p>
            <a:r>
              <a:rPr lang="cs-CZ" sz="6100" dirty="0">
                <a:solidFill>
                  <a:srgbClr val="EBEBEB"/>
                </a:solidFill>
              </a:rPr>
              <a:t>ONKOLOGICKÁ ONEMOCNĚNÍ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5C3EAF-EB43-46BB-907B-EEEE7B87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2014" y="4473677"/>
            <a:ext cx="6443445" cy="1268144"/>
          </a:xfrm>
        </p:spPr>
        <p:txBody>
          <a:bodyPr>
            <a:normAutofit/>
          </a:bodyPr>
          <a:lstStyle/>
          <a:p>
            <a:r>
              <a:rPr lang="cs-CZ" sz="2000" dirty="0"/>
              <a:t>Eva Křížová, </a:t>
            </a:r>
          </a:p>
          <a:p>
            <a:r>
              <a:rPr lang="cs-CZ" sz="2000" dirty="0" err="1"/>
              <a:t>magdalEna</a:t>
            </a:r>
            <a:r>
              <a:rPr lang="cs-CZ" sz="2000" dirty="0"/>
              <a:t> </a:t>
            </a:r>
            <a:r>
              <a:rPr lang="cs-CZ" sz="2000"/>
              <a:t>fejtová</a:t>
            </a:r>
            <a:endParaRPr lang="cs-CZ" sz="2000" dirty="0"/>
          </a:p>
          <a:p>
            <a:r>
              <a:rPr lang="cs-CZ" sz="2000" dirty="0" err="1"/>
              <a:t>brno</a:t>
            </a:r>
            <a:r>
              <a:rPr lang="cs-CZ" sz="2000" dirty="0"/>
              <a:t>, 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6AB295-9F26-420E-B621-5B5F3BC39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0313" y="1113063"/>
            <a:ext cx="2649963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54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5E6C9-57C8-41F0-B400-3A28A23E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PROTI RAKOVINĚ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5ED06-42B8-4C72-9ECF-12C1B88D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66" y="2510194"/>
            <a:ext cx="11208107" cy="403056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Nekuřte.</a:t>
            </a:r>
          </a:p>
          <a:p>
            <a:r>
              <a:rPr lang="cs-CZ" dirty="0"/>
              <a:t>Mírněte se v konzumaci </a:t>
            </a:r>
            <a:r>
              <a:rPr lang="cs-CZ" b="1" dirty="0"/>
              <a:t>alkoholických nápojů</a:t>
            </a:r>
            <a:r>
              <a:rPr lang="cs-CZ" dirty="0"/>
              <a:t>.</a:t>
            </a:r>
          </a:p>
          <a:p>
            <a:r>
              <a:rPr lang="cs-CZ" dirty="0"/>
              <a:t>Vyhýbejte se nadměrnému slunění.</a:t>
            </a:r>
          </a:p>
          <a:p>
            <a:r>
              <a:rPr lang="cs-CZ" dirty="0"/>
              <a:t>Dodržujte zdravotní a bezpečnostní pokyny, zejména při práci zahrnující výrobu a manipulaci s látkami, které mohou způsobit rakovinu.</a:t>
            </a:r>
          </a:p>
          <a:p>
            <a:r>
              <a:rPr lang="cs-CZ" dirty="0"/>
              <a:t>Často jezte </a:t>
            </a:r>
            <a:r>
              <a:rPr lang="cs-CZ" b="1" dirty="0"/>
              <a:t>čerstvé ovoce a zeleninu i obiloviny</a:t>
            </a:r>
            <a:r>
              <a:rPr lang="cs-CZ" dirty="0"/>
              <a:t>.</a:t>
            </a:r>
          </a:p>
          <a:p>
            <a:r>
              <a:rPr lang="cs-CZ" dirty="0"/>
              <a:t>Vyvarujte se vzniku </a:t>
            </a:r>
            <a:r>
              <a:rPr lang="cs-CZ" b="1" dirty="0"/>
              <a:t>nadváhy</a:t>
            </a:r>
            <a:r>
              <a:rPr lang="cs-CZ" dirty="0"/>
              <a:t> a omezte spotřebu tučných jídel.</a:t>
            </a:r>
          </a:p>
          <a:p>
            <a:r>
              <a:rPr lang="cs-CZ" b="1" dirty="0"/>
              <a:t>Navštivte lékaře</a:t>
            </a:r>
            <a:r>
              <a:rPr lang="cs-CZ" dirty="0"/>
              <a:t>, objevíte-li kdekoliv na těle bulku, pozorujete-li změny pigmentového znaménka nebo zjistíte-li krvácení bez známé příčiny.</a:t>
            </a:r>
          </a:p>
          <a:p>
            <a:r>
              <a:rPr lang="cs-CZ" b="1" dirty="0"/>
              <a:t>Navštivte lékaře, máte-li přetrvávající potíže</a:t>
            </a:r>
            <a:r>
              <a:rPr lang="cs-CZ" dirty="0"/>
              <a:t>, jako jsou kašel, chrapot, nepravidelná stolice, nebo jestliže hubnete bez známé příčiny.</a:t>
            </a:r>
          </a:p>
          <a:p>
            <a:r>
              <a:rPr lang="cs-CZ" dirty="0"/>
              <a:t>Ženy, choďte pravidelně na gynekologické prohlídky a žádejte vyšetření stěru z děložního čípku.</a:t>
            </a:r>
          </a:p>
          <a:p>
            <a:r>
              <a:rPr lang="cs-CZ" dirty="0"/>
              <a:t>Ženy, </a:t>
            </a:r>
            <a:r>
              <a:rPr lang="cs-CZ" b="1" dirty="0"/>
              <a:t>kontrolujte si pravidelně prsy</a:t>
            </a:r>
            <a:r>
              <a:rPr lang="cs-CZ" dirty="0"/>
              <a:t> (</a:t>
            </a:r>
            <a:r>
              <a:rPr lang="cs-CZ" dirty="0" err="1"/>
              <a:t>samovyšetřováním</a:t>
            </a:r>
            <a:r>
              <a:rPr lang="cs-CZ" dirty="0"/>
              <a:t>) a nechte si po dosažení 50 let pravidelně provádět </a:t>
            </a:r>
            <a:r>
              <a:rPr lang="cs-CZ" dirty="0" err="1"/>
              <a:t>mammografii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60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BA764-BE49-49A2-8BF3-A7BCB8C5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E66EF-A1FE-4D85-8060-75C14459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8" y="2630133"/>
            <a:ext cx="10057543" cy="3416300"/>
          </a:xfrm>
        </p:spPr>
        <p:txBody>
          <a:bodyPr>
            <a:normAutofit/>
          </a:bodyPr>
          <a:lstStyle/>
          <a:p>
            <a:r>
              <a:rPr lang="cs-CZ" dirty="0"/>
              <a:t>Incidence zhoubných novotvarů v České republice v dlouhodobém pohledu ROSTE</a:t>
            </a:r>
          </a:p>
          <a:p>
            <a:r>
              <a:rPr lang="cs-CZ" b="1" dirty="0"/>
              <a:t>Rostoucí počet hlášených případů</a:t>
            </a:r>
            <a:r>
              <a:rPr lang="cs-CZ" dirty="0"/>
              <a:t> můžeme částečně dávat do souvislosti se </a:t>
            </a:r>
            <a:r>
              <a:rPr lang="cs-CZ" b="1" dirty="0"/>
              <a:t>stárnutím populace ČR</a:t>
            </a:r>
            <a:r>
              <a:rPr lang="cs-CZ" dirty="0"/>
              <a:t> (stoupá průměrný věk, respektive naděje dožití při narození). </a:t>
            </a:r>
          </a:p>
          <a:p>
            <a:r>
              <a:rPr lang="cs-CZ" dirty="0"/>
              <a:t>Dalšími možnými vlivy na rostoucí absolutní incidenci jsou vyšší výskyt </a:t>
            </a:r>
            <a:r>
              <a:rPr lang="cs-CZ" u="sng" dirty="0"/>
              <a:t>fyzikálních a chemických kancerogenů</a:t>
            </a:r>
            <a:r>
              <a:rPr lang="cs-CZ" dirty="0"/>
              <a:t>, který je způsobený mimo jiné </a:t>
            </a:r>
            <a:r>
              <a:rPr lang="cs-CZ" b="1" dirty="0"/>
              <a:t>znečištěním životního prostředí</a:t>
            </a:r>
            <a:r>
              <a:rPr lang="cs-CZ" dirty="0"/>
              <a:t> a změnami </a:t>
            </a:r>
            <a:r>
              <a:rPr lang="cs-CZ" b="1" u="sng" dirty="0"/>
              <a:t>životního stylu</a:t>
            </a:r>
            <a:r>
              <a:rPr lang="cs-CZ" dirty="0"/>
              <a:t>, </a:t>
            </a:r>
            <a:r>
              <a:rPr lang="cs-CZ" b="1" dirty="0"/>
              <a:t>zlepšená diagnostika</a:t>
            </a:r>
            <a:r>
              <a:rPr lang="cs-CZ" dirty="0"/>
              <a:t> zhoubných novotvarů a </a:t>
            </a:r>
            <a:r>
              <a:rPr lang="cs-CZ" b="1" dirty="0"/>
              <a:t>celková kvalita lékařské péče, která znamená, že stále více osob se dožívá vyššího věku, kdy je riziko nádorového onemocnění nejvyšší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319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F9101-C38A-45BC-9556-03CB440C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BF039-3AF7-46CF-BB5C-D44B10B1D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55E91F24-1F32-41D5-B7F2-CF075218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2" y="1875798"/>
            <a:ext cx="10398536" cy="49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8BC69-13A6-47E6-8FDA-0917194C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C0CAD419-F2D6-4C20-AC55-E1E37C11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8" y="1680632"/>
            <a:ext cx="11062331" cy="5176380"/>
          </a:xfrm>
        </p:spPr>
      </p:pic>
    </p:spTree>
    <p:extLst>
      <p:ext uri="{BB962C8B-B14F-4D97-AF65-F5344CB8AC3E}">
        <p14:creationId xmlns:p14="http://schemas.microsoft.com/office/powerpoint/2010/main" val="382115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00EFC-09D7-4D8E-8332-186F7CE7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 A MORTALITA</a:t>
            </a:r>
          </a:p>
        </p:txBody>
      </p:sp>
      <p:pic>
        <p:nvPicPr>
          <p:cNvPr id="8" name="Zástupný obsah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0F45BD8C-E41F-48B5-9CCE-76AE9795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2" y="1720849"/>
            <a:ext cx="11443948" cy="5142947"/>
          </a:xfrm>
        </p:spPr>
      </p:pic>
      <p:pic>
        <p:nvPicPr>
          <p:cNvPr id="12" name="Obrázek 11" descr="Obsah obrázku snímek obrazovky&#10;&#10;Popis byl vytvořen automaticky">
            <a:extLst>
              <a:ext uri="{FF2B5EF4-FFF2-40B4-BE49-F238E27FC236}">
                <a16:creationId xmlns:a16="http://schemas.microsoft.com/office/drawing/2014/main" id="{FBF325DF-3E2C-4EBF-A75A-906919CC5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/>
          <a:stretch/>
        </p:blipFill>
        <p:spPr>
          <a:xfrm>
            <a:off x="0" y="1189608"/>
            <a:ext cx="12192000" cy="5668392"/>
          </a:xfrm>
          <a:prstGeom prst="rect">
            <a:avLst/>
          </a:prstGeom>
        </p:spPr>
      </p:pic>
      <p:pic>
        <p:nvPicPr>
          <p:cNvPr id="14" name="Obrázek 13" descr="Obsah obrázku snímek obrazovky&#10;&#10;Popis byl vytvořen automaticky">
            <a:extLst>
              <a:ext uri="{FF2B5EF4-FFF2-40B4-BE49-F238E27FC236}">
                <a16:creationId xmlns:a16="http://schemas.microsoft.com/office/drawing/2014/main" id="{211B6241-5C93-4A88-BE5E-B7D492D53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812"/>
            <a:ext cx="12192000" cy="5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473F37EC-7286-4CB3-AAFC-873D7DAE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9E005E73-B7D4-4742-B5F4-E293C92AFE9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C6128ED3-6ADD-49BE-9494-AF140548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78B900-E117-4455-8D00-05A00B03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402"/>
            <a:ext cx="4800600" cy="60180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E7FBD9-F059-47C6-AF86-56DDC8139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81403"/>
            <a:ext cx="4972050" cy="61321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DB57ED-651B-498D-8012-727C2ED5F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893"/>
            <a:ext cx="4800600" cy="67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1206-04E1-49B1-9C96-D276EC7E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D490A-E911-492B-B92C-E1C23E653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http://www.szu.cz/uploads/documents/czzp/edice/plne_znani/brozury/Nadorova_onemocneni_prevence_.PDF?fbclid=IwAR0ms38r198GVtoFYJzaj1nHavtBMF8UfEcS20Lahk43ojgCHNJ-m96HzxE</a:t>
            </a:r>
            <a:endParaRPr lang="cs-CZ" dirty="0"/>
          </a:p>
          <a:p>
            <a:r>
              <a:rPr lang="cs-CZ" dirty="0">
                <a:hlinkClick r:id="rId3"/>
              </a:rPr>
              <a:t>http://digilib.k.utb.cz/bitstream/handle/10563/7470/bern%C3%A1tov%C3%A1_2008_bp.pdf?sequence=1&amp;isAllowed=y</a:t>
            </a:r>
            <a:endParaRPr lang="cs-CZ" dirty="0"/>
          </a:p>
          <a:p>
            <a:r>
              <a:rPr lang="cs-CZ" dirty="0">
                <a:hlinkClick r:id="rId4"/>
              </a:rPr>
              <a:t>https://www.mou.cz/prevence-nadorovych-onemocneni/t3017</a:t>
            </a:r>
            <a:endParaRPr lang="cs-CZ" dirty="0"/>
          </a:p>
          <a:p>
            <a:r>
              <a:rPr lang="cs-CZ" dirty="0">
                <a:hlinkClick r:id="rId5"/>
              </a:rPr>
              <a:t>https://www.mou.cz/uspechy-nasich-preventivnich-programu/t4555</a:t>
            </a:r>
            <a:endParaRPr lang="cs-CZ" dirty="0"/>
          </a:p>
          <a:p>
            <a:r>
              <a:rPr lang="cs-CZ" dirty="0">
                <a:hlinkClick r:id="rId6"/>
              </a:rPr>
              <a:t>https://www.mzcr.cz/obsah/screeningove-programy-mz-cr_2166_3.html</a:t>
            </a:r>
            <a:endParaRPr lang="cs-CZ" dirty="0"/>
          </a:p>
          <a:p>
            <a:r>
              <a:rPr lang="cs-CZ" dirty="0">
                <a:hlinkClick r:id="rId7"/>
              </a:rPr>
              <a:t>http://www.mzcr.cz/obsah/projekt-adresneho-zvani-na-preventivni-screeningova-vysetreni_3024_1.html</a:t>
            </a:r>
            <a:endParaRPr lang="cs-CZ" dirty="0"/>
          </a:p>
          <a:p>
            <a:r>
              <a:rPr lang="cs-CZ" dirty="0">
                <a:hlinkClick r:id="rId8"/>
              </a:rPr>
              <a:t>https://www.databaze-strategie.cz/cz/mzd/strategie/zdravi-2020-ap-c-7-programy-zdravotniho-screeningu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95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B1745C7-C1D2-46FA-B494-6F594BBF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12526D4-57A8-42BD-B4C9-46079B964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3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A132F-1632-4BBD-9983-033FD17C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8A965-58CA-4800-A4FD-F832AA94F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nádorová onemocnění jsou </a:t>
            </a:r>
            <a:r>
              <a:rPr lang="cs-CZ" b="1" dirty="0"/>
              <a:t>2. nejčastější příčinou úmrtí </a:t>
            </a:r>
            <a:r>
              <a:rPr lang="cs-CZ" dirty="0"/>
              <a:t>obyvatel v ČR</a:t>
            </a:r>
          </a:p>
          <a:p>
            <a:r>
              <a:rPr lang="cs-CZ" b="1" dirty="0"/>
              <a:t>každý třetí </a:t>
            </a:r>
            <a:r>
              <a:rPr lang="cs-CZ" dirty="0"/>
              <a:t>obyvatel v ČR </a:t>
            </a:r>
            <a:r>
              <a:rPr lang="cs-CZ" b="1" dirty="0"/>
              <a:t>onemocní</a:t>
            </a:r>
            <a:r>
              <a:rPr lang="cs-CZ" dirty="0"/>
              <a:t> zhoubným nádorem,                      </a:t>
            </a:r>
            <a:r>
              <a:rPr lang="cs-CZ" b="1" dirty="0"/>
              <a:t>každý čtvrtý na něj umírá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69EC3F-B927-4841-912A-2239E1EF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4" y="3618402"/>
            <a:ext cx="6059922" cy="26437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460BED-074D-485F-87CA-7BE106447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51" y="4624066"/>
            <a:ext cx="282702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– vznik a rozvoj nádoru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9489372" cy="34163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neřízenému dělení buňky</a:t>
            </a:r>
          </a:p>
          <a:p>
            <a:pPr lvl="1"/>
            <a:r>
              <a:rPr lang="cs-CZ" dirty="0"/>
              <a:t>Porušením genetické informace, </a:t>
            </a:r>
          </a:p>
          <a:p>
            <a:pPr lvl="1"/>
            <a:r>
              <a:rPr lang="cs-CZ" dirty="0"/>
              <a:t>Mutací DNA</a:t>
            </a:r>
          </a:p>
          <a:p>
            <a:r>
              <a:rPr lang="cs-CZ" dirty="0"/>
              <a:t>imunitní systém - obranné mechanizmy</a:t>
            </a:r>
          </a:p>
          <a:p>
            <a:pPr marL="0" indent="0">
              <a:buNone/>
            </a:pPr>
            <a:r>
              <a:rPr lang="cs-CZ" dirty="0"/>
              <a:t> -&gt; při oslabení nebo nadměrné množství -&gt; neřízenému dělení - </a:t>
            </a:r>
            <a:r>
              <a:rPr lang="cs-CZ" dirty="0">
                <a:solidFill>
                  <a:schemeClr val="accent4"/>
                </a:solidFill>
              </a:rPr>
              <a:t>nádorové bujení</a:t>
            </a:r>
          </a:p>
          <a:p>
            <a:r>
              <a:rPr lang="cs-CZ" dirty="0"/>
              <a:t>Nádorové buňky se množí nezávisle na potřebách organizmu </a:t>
            </a:r>
          </a:p>
          <a:p>
            <a:r>
              <a:rPr lang="cs-CZ" dirty="0"/>
              <a:t>narůstající množství buněk poškozuje bezprostřední okolí a jeho šířením poškozuje celé tělo </a:t>
            </a:r>
          </a:p>
          <a:p>
            <a:r>
              <a:rPr lang="cs-CZ" dirty="0"/>
              <a:t>Celkové onemocnění organismu </a:t>
            </a:r>
          </a:p>
        </p:txBody>
      </p:sp>
    </p:spTree>
    <p:extLst>
      <p:ext uri="{BB962C8B-B14F-4D97-AF65-F5344CB8AC3E}">
        <p14:creationId xmlns:p14="http://schemas.microsoft.com/office/powerpoint/2010/main" val="387306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– typy nádorů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1. Benigní – nezhoubné</a:t>
            </a:r>
          </a:p>
          <a:p>
            <a:r>
              <a:rPr lang="cs-CZ" dirty="0"/>
              <a:t>může narůstat do obrovských rozměrů (i několik kg) </a:t>
            </a:r>
          </a:p>
          <a:p>
            <a:r>
              <a:rPr lang="cs-CZ" dirty="0"/>
              <a:t>neprorůstají do okolních tkáni a orgánů</a:t>
            </a:r>
          </a:p>
          <a:p>
            <a:r>
              <a:rPr lang="cs-CZ" dirty="0"/>
              <a:t>na svoje okolí působí tlakem - nešíří se</a:t>
            </a:r>
          </a:p>
          <a:p>
            <a:r>
              <a:rPr lang="cs-CZ" dirty="0"/>
              <a:t>nemigrují po těle (většinou) </a:t>
            </a:r>
          </a:p>
          <a:p>
            <a:r>
              <a:rPr lang="cs-CZ" dirty="0"/>
              <a:t>vyšší pravděpodobnost uzdravení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2. Maligní - zhoubné</a:t>
            </a:r>
            <a:endParaRPr lang="cs-CZ" dirty="0"/>
          </a:p>
          <a:p>
            <a:r>
              <a:rPr lang="cs-CZ" dirty="0"/>
              <a:t>prorůstají do okolních tkání a orgánů</a:t>
            </a:r>
          </a:p>
          <a:p>
            <a:r>
              <a:rPr lang="cs-CZ" dirty="0"/>
              <a:t>migrují po těle a způsobují vznik dalších nádorových ložisek-</a:t>
            </a:r>
            <a:r>
              <a:rPr lang="cs-CZ" u="sng" dirty="0"/>
              <a:t>metastázy</a:t>
            </a:r>
          </a:p>
          <a:p>
            <a:r>
              <a:rPr lang="cs-CZ" dirty="0"/>
              <a:t>většinou smrtelné </a:t>
            </a:r>
          </a:p>
          <a:p>
            <a:r>
              <a:rPr lang="cs-CZ" dirty="0"/>
              <a:t>nižší pravděpodobnost uzdravení </a:t>
            </a:r>
          </a:p>
        </p:txBody>
      </p:sp>
    </p:spTree>
    <p:extLst>
      <p:ext uri="{BB962C8B-B14F-4D97-AF65-F5344CB8AC3E}">
        <p14:creationId xmlns:p14="http://schemas.microsoft.com/office/powerpoint/2010/main" val="289979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 úspěšnou léčbu je důležitá včasná diagnóza a zahájení léčby</a:t>
            </a:r>
          </a:p>
          <a:p>
            <a:r>
              <a:rPr lang="cs-CZ" b="1" dirty="0">
                <a:solidFill>
                  <a:schemeClr val="accent4"/>
                </a:solidFill>
              </a:rPr>
              <a:t>Chirurgická léčba </a:t>
            </a:r>
          </a:p>
          <a:p>
            <a:pPr lvl="1"/>
            <a:r>
              <a:rPr lang="cs-CZ" dirty="0"/>
              <a:t>Základ léčby nádoru</a:t>
            </a:r>
          </a:p>
          <a:p>
            <a:pPr lvl="1"/>
            <a:r>
              <a:rPr lang="cs-CZ" dirty="0"/>
              <a:t>Odstraňuje se vlastní nádor, okolní tkáň a nejbližší mízní uzliny</a:t>
            </a:r>
          </a:p>
          <a:p>
            <a:r>
              <a:rPr lang="cs-CZ" b="1" dirty="0">
                <a:solidFill>
                  <a:schemeClr val="accent4"/>
                </a:solidFill>
              </a:rPr>
              <a:t>Chemoterapie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systémová léčba, kdy se protinádorový lék dostává do těla krevní cestou</a:t>
            </a:r>
          </a:p>
          <a:p>
            <a:r>
              <a:rPr lang="cs-CZ" b="1" dirty="0">
                <a:solidFill>
                  <a:schemeClr val="accent4"/>
                </a:solidFill>
              </a:rPr>
              <a:t>Ozařování</a:t>
            </a:r>
            <a:r>
              <a:rPr lang="cs-CZ" dirty="0"/>
              <a:t> - </a:t>
            </a:r>
            <a:r>
              <a:rPr lang="cs-CZ" b="1" dirty="0">
                <a:solidFill>
                  <a:schemeClr val="accent4"/>
                </a:solidFill>
              </a:rPr>
              <a:t>radioterapie </a:t>
            </a:r>
          </a:p>
          <a:p>
            <a:pPr lvl="1"/>
            <a:r>
              <a:rPr lang="cs-CZ" dirty="0"/>
              <a:t>Využívá k ničení nádorových buněk vysokoenergetické záření </a:t>
            </a:r>
          </a:p>
          <a:p>
            <a:r>
              <a:rPr lang="cs-CZ" b="1" dirty="0">
                <a:solidFill>
                  <a:schemeClr val="accent4"/>
                </a:solidFill>
              </a:rPr>
              <a:t>Imunoterapie </a:t>
            </a:r>
          </a:p>
          <a:p>
            <a:pPr lvl="1"/>
            <a:r>
              <a:rPr lang="cs-CZ" dirty="0"/>
              <a:t>Podpora imunitního systému či podávání specifických látek může pomoci jak při likvidaci nádorových buněk, tak při </a:t>
            </a:r>
            <a:r>
              <a:rPr lang="cs-CZ" dirty="0" err="1"/>
              <a:t>sniŽování</a:t>
            </a:r>
            <a:r>
              <a:rPr lang="cs-CZ" dirty="0"/>
              <a:t> vedlejších účinků léčby</a:t>
            </a:r>
          </a:p>
        </p:txBody>
      </p:sp>
    </p:spTree>
    <p:extLst>
      <p:ext uri="{BB962C8B-B14F-4D97-AF65-F5344CB8AC3E}">
        <p14:creationId xmlns:p14="http://schemas.microsoft.com/office/powerpoint/2010/main" val="207201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E6AF5-561C-4A1D-BC98-D0FB4218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VZNIKU NÁDOROVÉHO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AB334B-3EDC-4F57-ACB6-016EA42A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94169"/>
            <a:ext cx="9481944" cy="3815961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vnitřní (“neovlivnitelné”)</a:t>
            </a:r>
            <a:br>
              <a:rPr lang="cs-CZ" dirty="0"/>
            </a:br>
            <a:r>
              <a:rPr lang="cs-CZ" dirty="0"/>
              <a:t>-  věk, pohlaví, genetická výbava jedince (pozitivní rodinná anamnéza)</a:t>
            </a:r>
            <a:br>
              <a:rPr lang="cs-CZ" dirty="0"/>
            </a:br>
            <a:r>
              <a:rPr lang="cs-CZ" dirty="0"/>
              <a:t>-  podílejí na vzniku nádorových onemocnění z cca </a:t>
            </a:r>
            <a:r>
              <a:rPr lang="cs-CZ" dirty="0">
                <a:highlight>
                  <a:srgbClr val="FFFF00"/>
                </a:highlight>
              </a:rPr>
              <a:t>10 - 15 %</a:t>
            </a:r>
          </a:p>
          <a:p>
            <a:r>
              <a:rPr lang="cs-CZ" b="1" u="sng" dirty="0"/>
              <a:t>vnější (“ovlivnitelné”)</a:t>
            </a:r>
            <a:br>
              <a:rPr lang="cs-CZ" dirty="0"/>
            </a:br>
            <a:r>
              <a:rPr lang="cs-CZ" dirty="0"/>
              <a:t>- biologické, fyzikální a chemické složky prostředí</a:t>
            </a:r>
            <a:br>
              <a:rPr lang="cs-CZ" dirty="0"/>
            </a:br>
            <a:r>
              <a:rPr lang="cs-CZ" dirty="0"/>
              <a:t>- na vzniku nádorových onemocnění se obecně podílejí z 80 - 90 %, z tohoto pak zaujímají 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35 % </a:t>
            </a:r>
            <a:r>
              <a:rPr lang="cs-CZ" dirty="0"/>
              <a:t>výživové faktory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30 %</a:t>
            </a:r>
            <a:r>
              <a:rPr lang="cs-CZ" dirty="0"/>
              <a:t> kouření 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5 %</a:t>
            </a:r>
            <a:r>
              <a:rPr lang="cs-CZ" dirty="0"/>
              <a:t> obezita a nízká pohybová aktivita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5 % </a:t>
            </a:r>
            <a:r>
              <a:rPr lang="cs-CZ" dirty="0"/>
              <a:t>nadměrná konzumace alkoholu </a:t>
            </a:r>
          </a:p>
          <a:p>
            <a:pPr lvl="1"/>
            <a:r>
              <a:rPr lang="cs-CZ" dirty="0"/>
              <a:t>ostatní (infekční činitelé, pracovní expozice, radiace, sluneční záření, chemické škodliviny     v životním prostředí  aj.)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52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DF87A-8CC5-49D6-B881-FD0E64B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F78DC-BFE2-4C31-9150-A28B0E62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71" y="2381558"/>
            <a:ext cx="10334853" cy="42545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Primární prevence</a:t>
            </a:r>
          </a:p>
          <a:p>
            <a:r>
              <a:rPr lang="cs-CZ" dirty="0"/>
              <a:t>hlavní aktivitou je zdravotní výchova (zlepšení způsobu života, odnaučení se nezdravým návykům, získání dovedností a návyků zdravých)</a:t>
            </a:r>
          </a:p>
          <a:p>
            <a:r>
              <a:rPr lang="cs-CZ" b="1" dirty="0">
                <a:solidFill>
                  <a:schemeClr val="bg1"/>
                </a:solidFill>
                <a:highlight>
                  <a:srgbClr val="800080"/>
                </a:highlight>
              </a:rPr>
              <a:t>primární prevence a podpora zdraví je v rukou každého jednotlivce  a nikoliv zdravotníků</a:t>
            </a:r>
          </a:p>
          <a:p>
            <a:endParaRPr lang="cs-CZ" b="1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>
              <a:buClr>
                <a:srgbClr val="B31166"/>
              </a:buClr>
            </a:pP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Sekundární prevence </a:t>
            </a:r>
          </a:p>
          <a:p>
            <a:pPr lvl="0">
              <a:buClr>
                <a:srgbClr val="B31166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včasné objevení prvních příznaků chorob, cílem je předejít rozvoji onemocnění</a:t>
            </a:r>
          </a:p>
          <a:p>
            <a:pPr lvl="0">
              <a:buClr>
                <a:srgbClr val="B31166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preventivní prohlídky, screening</a:t>
            </a:r>
          </a:p>
          <a:p>
            <a:pPr lvl="0">
              <a:buClr>
                <a:srgbClr val="B31166"/>
              </a:buClr>
            </a:pPr>
            <a:endParaRPr lang="cs-CZ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31166"/>
              </a:buClr>
            </a:pPr>
            <a:r>
              <a:rPr lang="cs-CZ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Terciální prevence </a:t>
            </a:r>
          </a:p>
          <a:p>
            <a:pPr lvl="0">
              <a:buClr>
                <a:srgbClr val="B31166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sledování nemocných s cílem včas odhalit návrat nemoci (recidivu) nebo opětovné objevení se příznaků nemoci (relaps)</a:t>
            </a:r>
          </a:p>
          <a:p>
            <a:pPr lvl="0">
              <a:buClr>
                <a:srgbClr val="B31166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 K zajištění terciální prevence významně přispívá dispenzární péče (soustavná) o onkologického pacienta</a:t>
            </a:r>
          </a:p>
          <a:p>
            <a:endParaRPr lang="cs-CZ" b="1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endParaRPr lang="cs-CZ" b="1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71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7AEA8-C106-41B9-BC0C-0200A194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34C38B63-0B56-4B72-8D7C-C0CDB9145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518"/>
            <a:ext cx="4714875" cy="6731156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14E693-E237-4865-A5F2-03DA74A5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-1"/>
            <a:ext cx="4800600" cy="6867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2158CA-B8BD-4742-A4E8-AEF08C80A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6"/>
          <a:stretch/>
        </p:blipFill>
        <p:spPr>
          <a:xfrm>
            <a:off x="4680858" y="1659452"/>
            <a:ext cx="2946763" cy="24917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E91024-AFA6-4FF2-BE84-F23CFDC13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026992"/>
            <a:ext cx="2827020" cy="6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4D353-6471-448D-A31C-90C83367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Evropský kodex proti rakovině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FEE15-6AC1-44C7-ABAD-E776CD1A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542801" cy="3853284"/>
          </a:xfrm>
        </p:spPr>
        <p:txBody>
          <a:bodyPr/>
          <a:lstStyle/>
          <a:p>
            <a:r>
              <a:rPr lang="cs-CZ" dirty="0"/>
              <a:t>Pro účely zdravotní výchovy byl evropskými společnostmi odborníků vypracován a všeobecně přijat tzv. „Evropský kodex proti rakovině“, který ve formě </a:t>
            </a:r>
            <a:r>
              <a:rPr lang="cs-CZ" b="1" dirty="0"/>
              <a:t>stručného desatera </a:t>
            </a:r>
            <a:r>
              <a:rPr lang="cs-CZ" dirty="0"/>
              <a:t>shrnuje zásady, jimiž by se měli lidé v rámci prevence zhoubného bujení řídit. Toto desatero pro život zní: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3283E76-043E-4790-B33C-B71A0112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7567" y="1680632"/>
            <a:ext cx="4057763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990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478</Words>
  <Application>Microsoft Office PowerPoint</Application>
  <PresentationFormat>Širokoúhlá obrazovka</PresentationFormat>
  <Paragraphs>91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 Boardroom</vt:lpstr>
      <vt:lpstr>ONKOLOGICKÁ ONEMOCNĚNÍ </vt:lpstr>
      <vt:lpstr>NÁDOROVÁ ONEMOCNĚNÍ</vt:lpstr>
      <vt:lpstr>Patofyziologie – vznik a rozvoj nádoru </vt:lpstr>
      <vt:lpstr>Patofyziologie – typy nádorů </vt:lpstr>
      <vt:lpstr>Terapie </vt:lpstr>
      <vt:lpstr>FAKTORY VZNIKU NÁDOROVÉHO ONEMOCNĚNÍ</vt:lpstr>
      <vt:lpstr>PREVENCE</vt:lpstr>
      <vt:lpstr>Prezentace aplikace PowerPoint</vt:lpstr>
      <vt:lpstr>Evropský kodex proti rakovině</vt:lpstr>
      <vt:lpstr>DESATERO PROTI RAKOVINĚ</vt:lpstr>
      <vt:lpstr>INCIDENCE</vt:lpstr>
      <vt:lpstr>INCIDENCE</vt:lpstr>
      <vt:lpstr>PREVALENCE</vt:lpstr>
      <vt:lpstr>INCIDENCE A MORTALITA</vt:lpstr>
      <vt:lpstr>Prezentace aplikace PowerPoint</vt:lpstr>
      <vt:lpstr>ZDROJE: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ONKOLOGICKÁ ONEMOCNĚNÍ </dc:title>
  <dc:creator>Eva Křížová</dc:creator>
  <cp:lastModifiedBy>Katka</cp:lastModifiedBy>
  <cp:revision>19</cp:revision>
  <dcterms:created xsi:type="dcterms:W3CDTF">2019-05-13T14:10:03Z</dcterms:created>
  <dcterms:modified xsi:type="dcterms:W3CDTF">2019-05-14T08:11:07Z</dcterms:modified>
</cp:coreProperties>
</file>