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302" r:id="rId3"/>
    <p:sldId id="295" r:id="rId4"/>
    <p:sldId id="293" r:id="rId5"/>
    <p:sldId id="303" r:id="rId6"/>
    <p:sldId id="304" r:id="rId7"/>
    <p:sldId id="305" r:id="rId8"/>
    <p:sldId id="288" r:id="rId9"/>
    <p:sldId id="317" r:id="rId10"/>
    <p:sldId id="315" r:id="rId11"/>
    <p:sldId id="310" r:id="rId12"/>
    <p:sldId id="312" r:id="rId13"/>
    <p:sldId id="313" r:id="rId14"/>
    <p:sldId id="311" r:id="rId15"/>
    <p:sldId id="261" r:id="rId16"/>
    <p:sldId id="268" r:id="rId17"/>
    <p:sldId id="267" r:id="rId18"/>
    <p:sldId id="262" r:id="rId19"/>
    <p:sldId id="271" r:id="rId20"/>
    <p:sldId id="314" r:id="rId21"/>
    <p:sldId id="269" r:id="rId22"/>
    <p:sldId id="290" r:id="rId23"/>
    <p:sldId id="319" r:id="rId24"/>
    <p:sldId id="291" r:id="rId25"/>
    <p:sldId id="309" r:id="rId26"/>
    <p:sldId id="307" r:id="rId27"/>
    <p:sldId id="292" r:id="rId28"/>
    <p:sldId id="276" r:id="rId29"/>
    <p:sldId id="299" r:id="rId30"/>
    <p:sldId id="300" r:id="rId31"/>
    <p:sldId id="278" r:id="rId32"/>
    <p:sldId id="297" r:id="rId33"/>
    <p:sldId id="275" r:id="rId34"/>
    <p:sldId id="301" r:id="rId35"/>
    <p:sldId id="286" r:id="rId36"/>
    <p:sldId id="284" r:id="rId37"/>
    <p:sldId id="285" r:id="rId38"/>
    <p:sldId id="318" r:id="rId39"/>
    <p:sldId id="279" r:id="rId40"/>
    <p:sldId id="280" r:id="rId41"/>
    <p:sldId id="281" r:id="rId42"/>
    <p:sldId id="316" r:id="rId43"/>
    <p:sldId id="27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1434" autoAdjust="0"/>
  </p:normalViewPr>
  <p:slideViewPr>
    <p:cSldViewPr snapToGrid="0">
      <p:cViewPr varScale="1">
        <p:scale>
          <a:sx n="93" d="100"/>
          <a:sy n="93" d="100"/>
        </p:scale>
        <p:origin x="48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02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accent1"/>
            </a:solidFill>
            <a:ln>
              <a:noFill/>
            </a:ln>
            <a:effectLst/>
          </c:spPr>
          <c:invertIfNegative val="0"/>
          <c:dLbls>
            <c:dLbl>
              <c:idx val="29"/>
              <c:layout>
                <c:manualLayout>
                  <c:x val="-3.1779658366170227E-3"/>
                  <c:y val="-1.4644840401927179E-17"/>
                </c:manualLayout>
              </c:layout>
              <c:tx>
                <c:rich>
                  <a:bodyPr rot="0" spcFirstLastPara="1" vertOverflow="ellipsis" vert="horz" wrap="square" lIns="38100" tIns="19050" rIns="38100" bIns="19050" anchor="ctr" anchorCtr="1">
                    <a:noAutofit/>
                  </a:bodyPr>
                  <a:lstStyle/>
                  <a:p>
                    <a:pPr>
                      <a:defRPr sz="1500" b="0" i="0" u="none" strike="noStrike" kern="1200" baseline="0">
                        <a:solidFill>
                          <a:schemeClr val="tx1">
                            <a:lumMod val="75000"/>
                            <a:lumOff val="25000"/>
                          </a:schemeClr>
                        </a:solidFill>
                        <a:latin typeface="+mn-lt"/>
                        <a:ea typeface="+mn-ea"/>
                        <a:cs typeface="+mn-cs"/>
                      </a:defRPr>
                    </a:pPr>
                    <a:fld id="{A80F16EC-C4DD-4D6B-8026-C3EB38F7C0DC}" type="VALUE">
                      <a:rPr lang="en-US" sz="1800" b="1" i="0" baseline="0">
                        <a:solidFill>
                          <a:srgbClr val="FF0000"/>
                        </a:solidFill>
                      </a:rPr>
                      <a:pPr>
                        <a:defRPr sz="1500" baseline="0"/>
                      </a:pPr>
                      <a:t>[HODNOTA]</a:t>
                    </a:fld>
                    <a:endParaRPr lang="cs-CZ"/>
                  </a:p>
                </c:rich>
              </c:tx>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extLst>
                <c:ext xmlns:c15="http://schemas.microsoft.com/office/drawing/2012/chart" uri="{CE6537A1-D6FC-4f65-9D91-7224C49458BB}">
                  <c15:layout>
                    <c:manualLayout>
                      <c:w val="4.6985849544087022E-2"/>
                      <c:h val="8.9100364085211686E-2"/>
                    </c:manualLayout>
                  </c15:layout>
                  <c15:dlblFieldTable/>
                  <c15:showDataLabelsRange val="0"/>
                </c:ext>
                <c:ext xmlns:c16="http://schemas.microsoft.com/office/drawing/2014/chart" uri="{C3380CC4-5D6E-409C-BE32-E72D297353CC}">
                  <c16:uniqueId val="{00000000-F977-4E34-A03B-A4810DBF27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List1!$A$2:$A$31</c:f>
              <c:numCache>
                <c:formatCode>General</c:formatCode>
                <c:ptCount val="30"/>
                <c:pt idx="0">
                  <c:v>1976</c:v>
                </c:pt>
                <c:pt idx="1">
                  <c:v>1980</c:v>
                </c:pt>
                <c:pt idx="2">
                  <c:v>1985</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numCache>
            </c:numRef>
          </c:cat>
          <c:val>
            <c:numRef>
              <c:f>List1!$B$2:$B$31</c:f>
              <c:numCache>
                <c:formatCode>General</c:formatCode>
                <c:ptCount val="30"/>
                <c:pt idx="0">
                  <c:v>14.5</c:v>
                </c:pt>
                <c:pt idx="1">
                  <c:v>16.8</c:v>
                </c:pt>
                <c:pt idx="2">
                  <c:v>18.7</c:v>
                </c:pt>
                <c:pt idx="3">
                  <c:v>19.899999999999999</c:v>
                </c:pt>
                <c:pt idx="4">
                  <c:v>20.100000000000001</c:v>
                </c:pt>
                <c:pt idx="5">
                  <c:v>20.3</c:v>
                </c:pt>
                <c:pt idx="6">
                  <c:v>20.5</c:v>
                </c:pt>
                <c:pt idx="7">
                  <c:v>20.7</c:v>
                </c:pt>
                <c:pt idx="8">
                  <c:v>20.9</c:v>
                </c:pt>
                <c:pt idx="9">
                  <c:v>21.2</c:v>
                </c:pt>
                <c:pt idx="10">
                  <c:v>21.3</c:v>
                </c:pt>
                <c:pt idx="11">
                  <c:v>21.6</c:v>
                </c:pt>
                <c:pt idx="12">
                  <c:v>21.9</c:v>
                </c:pt>
                <c:pt idx="13">
                  <c:v>22.1</c:v>
                </c:pt>
                <c:pt idx="14">
                  <c:v>22.5</c:v>
                </c:pt>
                <c:pt idx="15">
                  <c:v>22.8</c:v>
                </c:pt>
                <c:pt idx="16">
                  <c:v>23.2</c:v>
                </c:pt>
                <c:pt idx="17">
                  <c:v>23.6</c:v>
                </c:pt>
                <c:pt idx="18">
                  <c:v>22.5</c:v>
                </c:pt>
                <c:pt idx="19">
                  <c:v>24.3</c:v>
                </c:pt>
                <c:pt idx="20">
                  <c:v>24.7</c:v>
                </c:pt>
                <c:pt idx="21">
                  <c:v>25</c:v>
                </c:pt>
                <c:pt idx="22">
                  <c:v>25.4</c:v>
                </c:pt>
                <c:pt idx="23">
                  <c:v>25.8</c:v>
                </c:pt>
                <c:pt idx="24">
                  <c:v>26.2</c:v>
                </c:pt>
                <c:pt idx="25">
                  <c:v>26.6</c:v>
                </c:pt>
                <c:pt idx="26">
                  <c:v>27.1</c:v>
                </c:pt>
                <c:pt idx="27">
                  <c:v>27.6</c:v>
                </c:pt>
                <c:pt idx="28">
                  <c:v>28</c:v>
                </c:pt>
                <c:pt idx="29">
                  <c:v>28.5</c:v>
                </c:pt>
              </c:numCache>
            </c:numRef>
          </c:val>
          <c:extLst>
            <c:ext xmlns:c16="http://schemas.microsoft.com/office/drawing/2014/chart" uri="{C3380CC4-5D6E-409C-BE32-E72D297353CC}">
              <c16:uniqueId val="{00000000-1E60-4977-BAE6-A9F821BD7585}"/>
            </c:ext>
          </c:extLst>
        </c:ser>
        <c:dLbls>
          <c:dLblPos val="outEnd"/>
          <c:showLegendKey val="0"/>
          <c:showVal val="1"/>
          <c:showCatName val="0"/>
          <c:showSerName val="0"/>
          <c:showPercent val="0"/>
          <c:showBubbleSize val="0"/>
        </c:dLbls>
        <c:gapWidth val="152"/>
        <c:overlap val="-27"/>
        <c:axId val="1327652943"/>
        <c:axId val="1460573199"/>
      </c:barChart>
      <c:catAx>
        <c:axId val="1327652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460573199"/>
        <c:crosses val="autoZero"/>
        <c:auto val="1"/>
        <c:lblAlgn val="ctr"/>
        <c:lblOffset val="100"/>
        <c:noMultiLvlLbl val="0"/>
      </c:catAx>
      <c:valAx>
        <c:axId val="1460573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327652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400" dirty="0">
                <a:solidFill>
                  <a:schemeClr val="tx1"/>
                </a:solidFill>
              </a:rPr>
              <a:t>Rozložení populace podle kategorií BMI, populace 15–75+</a:t>
            </a:r>
            <a:r>
              <a:rPr lang="cs-CZ" sz="1400" baseline="0" dirty="0">
                <a:solidFill>
                  <a:schemeClr val="tx1"/>
                </a:solidFill>
              </a:rPr>
              <a:t> </a:t>
            </a:r>
            <a:endParaRPr lang="cs-CZ"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bar"/>
        <c:grouping val="stacked"/>
        <c:varyColors val="0"/>
        <c:ser>
          <c:idx val="0"/>
          <c:order val="0"/>
          <c:tx>
            <c:strRef>
              <c:f>List1!$B$1</c:f>
              <c:strCache>
                <c:ptCount val="1"/>
                <c:pt idx="0">
                  <c:v>Řada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Muži</c:v>
                </c:pt>
                <c:pt idx="1">
                  <c:v>Ženy</c:v>
                </c:pt>
              </c:strCache>
            </c:strRef>
          </c:cat>
          <c:val>
            <c:numRef>
              <c:f>List1!$B$2:$B$3</c:f>
              <c:numCache>
                <c:formatCode>General</c:formatCode>
                <c:ptCount val="2"/>
                <c:pt idx="0">
                  <c:v>36.299999999999997</c:v>
                </c:pt>
                <c:pt idx="1">
                  <c:v>50.9</c:v>
                </c:pt>
              </c:numCache>
            </c:numRef>
          </c:val>
          <c:extLst>
            <c:ext xmlns:c16="http://schemas.microsoft.com/office/drawing/2014/chart" uri="{C3380CC4-5D6E-409C-BE32-E72D297353CC}">
              <c16:uniqueId val="{00000000-8D55-4F1A-89A6-F6B22971C5CF}"/>
            </c:ext>
          </c:extLst>
        </c:ser>
        <c:ser>
          <c:idx val="1"/>
          <c:order val="1"/>
          <c:tx>
            <c:strRef>
              <c:f>List1!$C$1</c:f>
              <c:strCache>
                <c:ptCount val="1"/>
                <c:pt idx="0">
                  <c:v>Řada 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Muži</c:v>
                </c:pt>
                <c:pt idx="1">
                  <c:v>Ženy</c:v>
                </c:pt>
              </c:strCache>
            </c:strRef>
          </c:cat>
          <c:val>
            <c:numRef>
              <c:f>List1!$C$2:$C$3</c:f>
              <c:numCache>
                <c:formatCode>General</c:formatCode>
                <c:ptCount val="2"/>
                <c:pt idx="0">
                  <c:v>44</c:v>
                </c:pt>
                <c:pt idx="1">
                  <c:v>30.9</c:v>
                </c:pt>
              </c:numCache>
            </c:numRef>
          </c:val>
          <c:extLst>
            <c:ext xmlns:c16="http://schemas.microsoft.com/office/drawing/2014/chart" uri="{C3380CC4-5D6E-409C-BE32-E72D297353CC}">
              <c16:uniqueId val="{00000001-8D55-4F1A-89A6-F6B22971C5CF}"/>
            </c:ext>
          </c:extLst>
        </c:ser>
        <c:ser>
          <c:idx val="2"/>
          <c:order val="2"/>
          <c:tx>
            <c:strRef>
              <c:f>List1!$D$1</c:f>
              <c:strCache>
                <c:ptCount val="1"/>
                <c:pt idx="0">
                  <c:v>Řada 3</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Muži</c:v>
                </c:pt>
                <c:pt idx="1">
                  <c:v>Ženy</c:v>
                </c:pt>
              </c:strCache>
            </c:strRef>
          </c:cat>
          <c:val>
            <c:numRef>
              <c:f>List1!$D$2:$D$3</c:f>
              <c:numCache>
                <c:formatCode>General</c:formatCode>
                <c:ptCount val="2"/>
                <c:pt idx="0">
                  <c:v>19.7</c:v>
                </c:pt>
                <c:pt idx="1">
                  <c:v>18.2</c:v>
                </c:pt>
              </c:numCache>
            </c:numRef>
          </c:val>
          <c:extLst>
            <c:ext xmlns:c16="http://schemas.microsoft.com/office/drawing/2014/chart" uri="{C3380CC4-5D6E-409C-BE32-E72D297353CC}">
              <c16:uniqueId val="{00000002-8D55-4F1A-89A6-F6B22971C5CF}"/>
            </c:ext>
          </c:extLst>
        </c:ser>
        <c:dLbls>
          <c:dLblPos val="ctr"/>
          <c:showLegendKey val="0"/>
          <c:showVal val="1"/>
          <c:showCatName val="0"/>
          <c:showSerName val="0"/>
          <c:showPercent val="0"/>
          <c:showBubbleSize val="0"/>
        </c:dLbls>
        <c:gapWidth val="128"/>
        <c:overlap val="100"/>
        <c:axId val="140959311"/>
        <c:axId val="2022559055"/>
      </c:barChart>
      <c:catAx>
        <c:axId val="14095931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022559055"/>
        <c:crosses val="autoZero"/>
        <c:auto val="1"/>
        <c:lblAlgn val="ctr"/>
        <c:lblOffset val="100"/>
        <c:noMultiLvlLbl val="0"/>
      </c:catAx>
      <c:valAx>
        <c:axId val="202255905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40959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accent1"/>
      </a:solid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BMI</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0"/>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BMI</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Prodej</c:v>
                </c:pt>
              </c:strCache>
            </c:strRef>
          </c:tx>
          <c:spPr>
            <a:effectLst>
              <a:outerShdw blurRad="50800" dist="38100" dir="2700000" algn="tl" rotWithShape="0">
                <a:prstClr val="black">
                  <a:alpha val="40000"/>
                </a:prstClr>
              </a:outerShdw>
            </a:effectLst>
          </c:spPr>
          <c:dPt>
            <c:idx val="0"/>
            <c:bubble3D val="0"/>
            <c:spPr>
              <a:solidFill>
                <a:srgbClr val="00B0F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699-4DF1-9FE9-C00D64A1092D}"/>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699-4DF1-9FE9-C00D64A1092D}"/>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699-4DF1-9FE9-C00D64A1092D}"/>
              </c:ext>
            </c:extLst>
          </c:dPt>
          <c:dPt>
            <c:idx val="3"/>
            <c:bubble3D val="0"/>
            <c:spPr>
              <a:solidFill>
                <a:srgbClr val="FFC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699-4DF1-9FE9-C00D64A1092D}"/>
              </c:ext>
            </c:extLst>
          </c:dPt>
          <c:dPt>
            <c:idx val="4"/>
            <c:bubble3D val="0"/>
            <c:spPr>
              <a:solidFill>
                <a:srgbClr val="FF33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699-4DF1-9FE9-C00D64A109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Underweight</c:v>
                </c:pt>
                <c:pt idx="1">
                  <c:v>Normal</c:v>
                </c:pt>
                <c:pt idx="3">
                  <c:v>Pre-obese</c:v>
                </c:pt>
                <c:pt idx="4">
                  <c:v>Obezita</c:v>
                </c:pt>
              </c:strCache>
            </c:strRef>
          </c:cat>
          <c:val>
            <c:numRef>
              <c:f>List1!$B$2:$B$6</c:f>
              <c:numCache>
                <c:formatCode>General</c:formatCode>
                <c:ptCount val="5"/>
                <c:pt idx="0">
                  <c:v>1.3</c:v>
                </c:pt>
                <c:pt idx="1">
                  <c:v>43.3</c:v>
                </c:pt>
                <c:pt idx="3">
                  <c:v>36.700000000000003</c:v>
                </c:pt>
                <c:pt idx="4">
                  <c:v>18.7</c:v>
                </c:pt>
              </c:numCache>
            </c:numRef>
          </c:val>
          <c:extLst>
            <c:ext xmlns:c16="http://schemas.microsoft.com/office/drawing/2014/chart" uri="{C3380CC4-5D6E-409C-BE32-E72D297353CC}">
              <c16:uniqueId val="{0000000A-7699-4DF1-9FE9-C00D64A1092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0"/>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ČR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33672259234176088"/>
          <c:y val="0.18424450497862258"/>
          <c:w val="0.38217994898245222"/>
          <c:h val="0.56067697965375318"/>
        </c:manualLayout>
      </c:layout>
      <c:pieChart>
        <c:varyColors val="1"/>
        <c:ser>
          <c:idx val="0"/>
          <c:order val="0"/>
          <c:tx>
            <c:strRef>
              <c:f>List1!$B$1</c:f>
              <c:strCache>
                <c:ptCount val="1"/>
                <c:pt idx="0">
                  <c:v>Prodej</c:v>
                </c:pt>
              </c:strCache>
            </c:strRef>
          </c:tx>
          <c:spPr>
            <a:effectLst>
              <a:outerShdw blurRad="50800" dist="38100" dir="2700000" algn="tl" rotWithShape="0">
                <a:prstClr val="black">
                  <a:alpha val="40000"/>
                </a:prstClr>
              </a:outerShdw>
            </a:effectLst>
          </c:spPr>
          <c:dPt>
            <c:idx val="0"/>
            <c:bubble3D val="0"/>
            <c:spPr>
              <a:solidFill>
                <a:srgbClr val="00B0F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E17-425C-A748-4DBC6BC82B69}"/>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F7B-46E4-A824-5F0AD8B7A64D}"/>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F7B-46E4-A824-5F0AD8B7A64D}"/>
              </c:ext>
            </c:extLst>
          </c:dPt>
          <c:dPt>
            <c:idx val="3"/>
            <c:bubble3D val="0"/>
            <c:spPr>
              <a:solidFill>
                <a:srgbClr val="FFC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E17-425C-A748-4DBC6BC82B69}"/>
              </c:ext>
            </c:extLst>
          </c:dPt>
          <c:dPt>
            <c:idx val="4"/>
            <c:bubble3D val="0"/>
            <c:spPr>
              <a:solidFill>
                <a:srgbClr val="FF33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6E17-425C-A748-4DBC6BC82B6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Underweight</c:v>
                </c:pt>
                <c:pt idx="1">
                  <c:v>Normal</c:v>
                </c:pt>
                <c:pt idx="3">
                  <c:v>Pre-obese</c:v>
                </c:pt>
                <c:pt idx="4">
                  <c:v>Obezita</c:v>
                </c:pt>
              </c:strCache>
            </c:strRef>
          </c:cat>
          <c:val>
            <c:numRef>
              <c:f>List1!$B$2:$B$6</c:f>
              <c:numCache>
                <c:formatCode>General</c:formatCode>
                <c:ptCount val="5"/>
                <c:pt idx="0">
                  <c:v>1.3</c:v>
                </c:pt>
                <c:pt idx="1">
                  <c:v>43.3</c:v>
                </c:pt>
                <c:pt idx="3">
                  <c:v>36.700000000000003</c:v>
                </c:pt>
                <c:pt idx="4">
                  <c:v>18.7</c:v>
                </c:pt>
              </c:numCache>
            </c:numRef>
          </c:val>
          <c:extLst>
            <c:ext xmlns:c16="http://schemas.microsoft.com/office/drawing/2014/chart" uri="{C3380CC4-5D6E-409C-BE32-E72D297353CC}">
              <c16:uniqueId val="{00000000-6E17-425C-A748-4DBC6BC82B6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0"/>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EU</a:t>
            </a:r>
            <a:endParaRPr lang="en-US" dirty="0"/>
          </a:p>
        </c:rich>
      </c:tx>
      <c:layout>
        <c:manualLayout>
          <c:xMode val="edge"/>
          <c:yMode val="edge"/>
          <c:x val="0.45620902159366838"/>
          <c:y val="2.28493939641616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32994905558407367"/>
          <c:y val="0.16634352081170595"/>
          <c:w val="0.38256917736507617"/>
          <c:h val="0.5564222073688907"/>
        </c:manualLayout>
      </c:layout>
      <c:pieChart>
        <c:varyColors val="1"/>
        <c:ser>
          <c:idx val="0"/>
          <c:order val="0"/>
          <c:tx>
            <c:strRef>
              <c:f>List1!$B$1</c:f>
              <c:strCache>
                <c:ptCount val="1"/>
                <c:pt idx="0">
                  <c:v>Prodej</c:v>
                </c:pt>
              </c:strCache>
            </c:strRef>
          </c:tx>
          <c:spPr>
            <a:effectLst>
              <a:outerShdw blurRad="50800" dist="38100" dir="2700000" algn="tl" rotWithShape="0">
                <a:prstClr val="black">
                  <a:alpha val="40000"/>
                </a:prstClr>
              </a:outerShdw>
            </a:effectLst>
          </c:spPr>
          <c:dPt>
            <c:idx val="0"/>
            <c:bubble3D val="0"/>
            <c:spPr>
              <a:solidFill>
                <a:srgbClr val="00B0F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327-49E3-A873-F38CFB84F296}"/>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327-49E3-A873-F38CFB84F296}"/>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327-49E3-A873-F38CFB84F296}"/>
              </c:ext>
            </c:extLst>
          </c:dPt>
          <c:dPt>
            <c:idx val="3"/>
            <c:bubble3D val="0"/>
            <c:spPr>
              <a:solidFill>
                <a:srgbClr val="FFC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327-49E3-A873-F38CFB84F296}"/>
              </c:ext>
            </c:extLst>
          </c:dPt>
          <c:dPt>
            <c:idx val="4"/>
            <c:bubble3D val="0"/>
            <c:spPr>
              <a:solidFill>
                <a:srgbClr val="FF33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9327-49E3-A873-F38CFB84F2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Underweight</c:v>
                </c:pt>
                <c:pt idx="1">
                  <c:v>Normal</c:v>
                </c:pt>
                <c:pt idx="3">
                  <c:v>Pre-obese</c:v>
                </c:pt>
                <c:pt idx="4">
                  <c:v>Obese</c:v>
                </c:pt>
              </c:strCache>
            </c:strRef>
          </c:cat>
          <c:val>
            <c:numRef>
              <c:f>List1!$B$2:$B$6</c:f>
              <c:numCache>
                <c:formatCode>General</c:formatCode>
                <c:ptCount val="5"/>
                <c:pt idx="0">
                  <c:v>2.2999999999999998</c:v>
                </c:pt>
                <c:pt idx="1">
                  <c:v>46.1</c:v>
                </c:pt>
                <c:pt idx="3">
                  <c:v>35.700000000000003</c:v>
                </c:pt>
                <c:pt idx="4">
                  <c:v>15.9</c:v>
                </c:pt>
              </c:numCache>
            </c:numRef>
          </c:val>
          <c:extLst>
            <c:ext xmlns:c16="http://schemas.microsoft.com/office/drawing/2014/chart" uri="{C3380CC4-5D6E-409C-BE32-E72D297353CC}">
              <c16:uniqueId val="{0000000A-9327-49E3-A873-F38CFB84F296}"/>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0"/>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400" dirty="0"/>
              <a:t>Prevalence</a:t>
            </a:r>
            <a:r>
              <a:rPr lang="cs-CZ" sz="1400" baseline="0" dirty="0"/>
              <a:t> obezity u mužů a žen</a:t>
            </a:r>
            <a:br>
              <a:rPr lang="cs-CZ" sz="1400" baseline="0" dirty="0"/>
            </a:br>
            <a:r>
              <a:rPr lang="cs-CZ" sz="1400" baseline="0" dirty="0"/>
              <a:t>ČR x EU</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EU</c:v>
                </c:pt>
              </c:strCache>
            </c:strRef>
          </c:tx>
          <c:spPr>
            <a:solidFill>
              <a:srgbClr val="0070C0"/>
            </a:solidFill>
            <a:ln w="19050">
              <a:solidFill>
                <a:schemeClr val="lt1"/>
              </a:solidFill>
            </a:ln>
            <a:effectLst/>
          </c:spPr>
          <c:invertIfNegative val="0"/>
          <c:dPt>
            <c:idx val="0"/>
            <c:invertIfNegative val="0"/>
            <c:bubble3D val="0"/>
            <c:spPr>
              <a:solidFill>
                <a:srgbClr val="0070C0"/>
              </a:solidFill>
              <a:ln w="19050">
                <a:solidFill>
                  <a:schemeClr val="lt1"/>
                </a:solidFill>
              </a:ln>
              <a:effectLst/>
            </c:spPr>
            <c:extLst>
              <c:ext xmlns:c16="http://schemas.microsoft.com/office/drawing/2014/chart" uri="{C3380CC4-5D6E-409C-BE32-E72D297353CC}">
                <c16:uniqueId val="{00000001-0A5C-4C04-8080-678127519409}"/>
              </c:ext>
            </c:extLst>
          </c:dPt>
          <c:dPt>
            <c:idx val="1"/>
            <c:invertIfNegative val="0"/>
            <c:bubble3D val="0"/>
            <c:spPr>
              <a:solidFill>
                <a:srgbClr val="0070C0"/>
              </a:solidFill>
              <a:ln w="19050">
                <a:solidFill>
                  <a:schemeClr val="lt1"/>
                </a:solidFill>
              </a:ln>
              <a:effectLst/>
            </c:spPr>
            <c:extLst>
              <c:ext xmlns:c16="http://schemas.microsoft.com/office/drawing/2014/chart" uri="{C3380CC4-5D6E-409C-BE32-E72D297353CC}">
                <c16:uniqueId val="{00000003-0A5C-4C04-8080-67812751940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Muži</c:v>
                </c:pt>
                <c:pt idx="1">
                  <c:v>Ženy</c:v>
                </c:pt>
              </c:strCache>
            </c:strRef>
          </c:cat>
          <c:val>
            <c:numRef>
              <c:f>List1!$B$2:$B$3</c:f>
              <c:numCache>
                <c:formatCode>General</c:formatCode>
                <c:ptCount val="2"/>
                <c:pt idx="0">
                  <c:v>16.100000000000001</c:v>
                </c:pt>
                <c:pt idx="1">
                  <c:v>15.7</c:v>
                </c:pt>
              </c:numCache>
            </c:numRef>
          </c:val>
          <c:extLst>
            <c:ext xmlns:c16="http://schemas.microsoft.com/office/drawing/2014/chart" uri="{C3380CC4-5D6E-409C-BE32-E72D297353CC}">
              <c16:uniqueId val="{00000004-0A5C-4C04-8080-678127519409}"/>
            </c:ext>
          </c:extLst>
        </c:ser>
        <c:ser>
          <c:idx val="1"/>
          <c:order val="1"/>
          <c:tx>
            <c:strRef>
              <c:f>List1!$C$1</c:f>
              <c:strCache>
                <c:ptCount val="1"/>
                <c:pt idx="0">
                  <c:v>ČR</c:v>
                </c:pt>
              </c:strCache>
            </c:strRef>
          </c:tx>
          <c:spPr>
            <a:solidFill>
              <a:srgbClr val="FF000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List1!$A$2:$A$3</c:f>
              <c:strCache>
                <c:ptCount val="2"/>
                <c:pt idx="0">
                  <c:v>Muži</c:v>
                </c:pt>
                <c:pt idx="1">
                  <c:v>Ženy</c:v>
                </c:pt>
              </c:strCache>
            </c:strRef>
          </c:cat>
          <c:val>
            <c:numRef>
              <c:f>List1!$C$2:$C$3</c:f>
              <c:numCache>
                <c:formatCode>General</c:formatCode>
                <c:ptCount val="2"/>
                <c:pt idx="0">
                  <c:v>19.899999999999999</c:v>
                </c:pt>
                <c:pt idx="1">
                  <c:v>18.7</c:v>
                </c:pt>
              </c:numCache>
            </c:numRef>
          </c:val>
          <c:extLst>
            <c:ext xmlns:c16="http://schemas.microsoft.com/office/drawing/2014/chart" uri="{C3380CC4-5D6E-409C-BE32-E72D297353CC}">
              <c16:uniqueId val="{00000005-0A5C-4C04-8080-678127519409}"/>
            </c:ext>
          </c:extLst>
        </c:ser>
        <c:dLbls>
          <c:dLblPos val="outEnd"/>
          <c:showLegendKey val="0"/>
          <c:showVal val="1"/>
          <c:showCatName val="0"/>
          <c:showSerName val="0"/>
          <c:showPercent val="0"/>
          <c:showBubbleSize val="0"/>
        </c:dLbls>
        <c:gapWidth val="100"/>
        <c:axId val="1214453775"/>
        <c:axId val="110773199"/>
      </c:barChart>
      <c:catAx>
        <c:axId val="121445377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10773199"/>
        <c:crosses val="autoZero"/>
        <c:auto val="1"/>
        <c:lblAlgn val="ctr"/>
        <c:lblOffset val="100"/>
        <c:noMultiLvlLbl val="0"/>
      </c:catAx>
      <c:valAx>
        <c:axId val="110773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214453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cs-CZ"/>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200" b="1" dirty="0">
                <a:solidFill>
                  <a:schemeClr val="tx1"/>
                </a:solidFill>
              </a:rPr>
              <a:t>PREVALENCE OBEZITY DOSPĚLÝCH DLE VĚKU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5.3544199923672917E-2"/>
          <c:y val="0.12481084610281624"/>
          <c:w val="0.92623028192953472"/>
          <c:h val="0.73255783468887958"/>
        </c:manualLayout>
      </c:layout>
      <c:barChart>
        <c:barDir val="col"/>
        <c:grouping val="clustered"/>
        <c:varyColors val="0"/>
        <c:ser>
          <c:idx val="0"/>
          <c:order val="0"/>
          <c:tx>
            <c:strRef>
              <c:f>List1!$B$1</c:f>
              <c:strCache>
                <c:ptCount val="1"/>
                <c:pt idx="0">
                  <c:v>EU</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18-24 </c:v>
                </c:pt>
                <c:pt idx="1">
                  <c:v>25-34</c:v>
                </c:pt>
                <c:pt idx="2">
                  <c:v>35-44</c:v>
                </c:pt>
                <c:pt idx="3">
                  <c:v>45-64</c:v>
                </c:pt>
                <c:pt idx="4">
                  <c:v>65-74</c:v>
                </c:pt>
                <c:pt idx="5">
                  <c:v>75+</c:v>
                </c:pt>
              </c:strCache>
            </c:strRef>
          </c:cat>
          <c:val>
            <c:numRef>
              <c:f>List1!$B$2:$B$7</c:f>
              <c:numCache>
                <c:formatCode>General</c:formatCode>
                <c:ptCount val="6"/>
                <c:pt idx="0">
                  <c:v>5.7</c:v>
                </c:pt>
                <c:pt idx="1">
                  <c:v>9.9</c:v>
                </c:pt>
                <c:pt idx="2">
                  <c:v>14.2</c:v>
                </c:pt>
                <c:pt idx="3">
                  <c:v>19.600000000000001</c:v>
                </c:pt>
                <c:pt idx="4">
                  <c:v>22.1</c:v>
                </c:pt>
                <c:pt idx="5">
                  <c:v>17.3</c:v>
                </c:pt>
              </c:numCache>
            </c:numRef>
          </c:val>
          <c:extLst>
            <c:ext xmlns:c16="http://schemas.microsoft.com/office/drawing/2014/chart" uri="{C3380CC4-5D6E-409C-BE32-E72D297353CC}">
              <c16:uniqueId val="{00000000-02D0-4D31-A925-B5E1A6AA3CBC}"/>
            </c:ext>
          </c:extLst>
        </c:ser>
        <c:ser>
          <c:idx val="1"/>
          <c:order val="1"/>
          <c:tx>
            <c:strRef>
              <c:f>List1!$C$1</c:f>
              <c:strCache>
                <c:ptCount val="1"/>
                <c:pt idx="0">
                  <c:v>ČR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18-24 </c:v>
                </c:pt>
                <c:pt idx="1">
                  <c:v>25-34</c:v>
                </c:pt>
                <c:pt idx="2">
                  <c:v>35-44</c:v>
                </c:pt>
                <c:pt idx="3">
                  <c:v>45-64</c:v>
                </c:pt>
                <c:pt idx="4">
                  <c:v>65-74</c:v>
                </c:pt>
                <c:pt idx="5">
                  <c:v>75+</c:v>
                </c:pt>
              </c:strCache>
            </c:strRef>
          </c:cat>
          <c:val>
            <c:numRef>
              <c:f>List1!$C$2:$C$7</c:f>
              <c:numCache>
                <c:formatCode>General</c:formatCode>
                <c:ptCount val="6"/>
                <c:pt idx="0">
                  <c:v>3.5</c:v>
                </c:pt>
                <c:pt idx="1">
                  <c:v>9.4</c:v>
                </c:pt>
                <c:pt idx="2">
                  <c:v>17.3</c:v>
                </c:pt>
                <c:pt idx="3">
                  <c:v>26.5</c:v>
                </c:pt>
                <c:pt idx="4">
                  <c:v>28</c:v>
                </c:pt>
                <c:pt idx="5">
                  <c:v>18.2</c:v>
                </c:pt>
              </c:numCache>
            </c:numRef>
          </c:val>
          <c:extLst>
            <c:ext xmlns:c16="http://schemas.microsoft.com/office/drawing/2014/chart" uri="{C3380CC4-5D6E-409C-BE32-E72D297353CC}">
              <c16:uniqueId val="{00000001-02D0-4D31-A925-B5E1A6AA3CBC}"/>
            </c:ext>
          </c:extLst>
        </c:ser>
        <c:dLbls>
          <c:dLblPos val="outEnd"/>
          <c:showLegendKey val="0"/>
          <c:showVal val="1"/>
          <c:showCatName val="0"/>
          <c:showSerName val="0"/>
          <c:showPercent val="0"/>
          <c:showBubbleSize val="0"/>
        </c:dLbls>
        <c:gapWidth val="129"/>
        <c:overlap val="-27"/>
        <c:axId val="1651817263"/>
        <c:axId val="1607140767"/>
      </c:barChart>
      <c:catAx>
        <c:axId val="165181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607140767"/>
        <c:crosses val="autoZero"/>
        <c:auto val="1"/>
        <c:lblAlgn val="ctr"/>
        <c:lblOffset val="100"/>
        <c:noMultiLvlLbl val="0"/>
      </c:catAx>
      <c:valAx>
        <c:axId val="1607140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651817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500" b="1" dirty="0">
                <a:solidFill>
                  <a:schemeClr val="tx1"/>
                </a:solidFill>
              </a:rPr>
              <a:t>Prevalence</a:t>
            </a:r>
            <a:r>
              <a:rPr lang="cs-CZ" sz="1500" b="1" baseline="0" dirty="0">
                <a:solidFill>
                  <a:schemeClr val="tx1"/>
                </a:solidFill>
              </a:rPr>
              <a:t> obezity dospělých dle </a:t>
            </a:r>
            <a:r>
              <a:rPr lang="cs-CZ" sz="1500" b="1" dirty="0">
                <a:solidFill>
                  <a:schemeClr val="tx1"/>
                </a:solidFill>
              </a:rPr>
              <a:t>stupně vzdělání (%)</a:t>
            </a:r>
          </a:p>
        </c:rich>
      </c:tx>
      <c:layout>
        <c:manualLayout>
          <c:xMode val="edge"/>
          <c:yMode val="edge"/>
          <c:x val="0.23711181005864559"/>
          <c:y val="2.479986799440343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4.6189466052112056E-2"/>
          <c:y val="0.13277326376244009"/>
          <c:w val="0.92623028192953472"/>
          <c:h val="0.67303814981268295"/>
        </c:manualLayout>
      </c:layout>
      <c:barChart>
        <c:barDir val="col"/>
        <c:grouping val="clustered"/>
        <c:varyColors val="0"/>
        <c:ser>
          <c:idx val="0"/>
          <c:order val="0"/>
          <c:tx>
            <c:strRef>
              <c:f>List1!$B$1</c:f>
              <c:strCache>
                <c:ptCount val="1"/>
                <c:pt idx="0">
                  <c:v>EU</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Low</c:v>
                </c:pt>
                <c:pt idx="1">
                  <c:v>Medium</c:v>
                </c:pt>
                <c:pt idx="2">
                  <c:v>High</c:v>
                </c:pt>
              </c:strCache>
            </c:strRef>
          </c:cat>
          <c:val>
            <c:numRef>
              <c:f>List1!$B$2:$B$4</c:f>
              <c:numCache>
                <c:formatCode>General</c:formatCode>
                <c:ptCount val="3"/>
                <c:pt idx="0">
                  <c:v>19.899999999999999</c:v>
                </c:pt>
                <c:pt idx="1">
                  <c:v>16</c:v>
                </c:pt>
                <c:pt idx="2">
                  <c:v>11.5</c:v>
                </c:pt>
              </c:numCache>
            </c:numRef>
          </c:val>
          <c:extLst>
            <c:ext xmlns:c16="http://schemas.microsoft.com/office/drawing/2014/chart" uri="{C3380CC4-5D6E-409C-BE32-E72D297353CC}">
              <c16:uniqueId val="{00000000-05D9-4FBD-A443-925193E8B650}"/>
            </c:ext>
          </c:extLst>
        </c:ser>
        <c:ser>
          <c:idx val="1"/>
          <c:order val="1"/>
          <c:tx>
            <c:strRef>
              <c:f>List1!$C$1</c:f>
              <c:strCache>
                <c:ptCount val="1"/>
                <c:pt idx="0">
                  <c:v>ČR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List1!$A$2:$A$4</c:f>
              <c:strCache>
                <c:ptCount val="3"/>
                <c:pt idx="0">
                  <c:v>Low</c:v>
                </c:pt>
                <c:pt idx="1">
                  <c:v>Medium</c:v>
                </c:pt>
                <c:pt idx="2">
                  <c:v>High</c:v>
                </c:pt>
              </c:strCache>
            </c:strRef>
          </c:cat>
          <c:val>
            <c:numRef>
              <c:f>List1!$C$2:$C$4</c:f>
              <c:numCache>
                <c:formatCode>General</c:formatCode>
                <c:ptCount val="3"/>
                <c:pt idx="0">
                  <c:v>22.6</c:v>
                </c:pt>
                <c:pt idx="1">
                  <c:v>20.5</c:v>
                </c:pt>
                <c:pt idx="2">
                  <c:v>12.5</c:v>
                </c:pt>
              </c:numCache>
            </c:numRef>
          </c:val>
          <c:extLst>
            <c:ext xmlns:c16="http://schemas.microsoft.com/office/drawing/2014/chart" uri="{C3380CC4-5D6E-409C-BE32-E72D297353CC}">
              <c16:uniqueId val="{00000001-05D9-4FBD-A443-925193E8B650}"/>
            </c:ext>
          </c:extLst>
        </c:ser>
        <c:dLbls>
          <c:dLblPos val="outEnd"/>
          <c:showLegendKey val="0"/>
          <c:showVal val="1"/>
          <c:showCatName val="0"/>
          <c:showSerName val="0"/>
          <c:showPercent val="0"/>
          <c:showBubbleSize val="0"/>
        </c:dLbls>
        <c:gapWidth val="219"/>
        <c:overlap val="-27"/>
        <c:axId val="1651817263"/>
        <c:axId val="1607140767"/>
      </c:barChart>
      <c:catAx>
        <c:axId val="165181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607140767"/>
        <c:crosses val="autoZero"/>
        <c:auto val="1"/>
        <c:lblAlgn val="ctr"/>
        <c:lblOffset val="100"/>
        <c:noMultiLvlLbl val="0"/>
      </c:catAx>
      <c:valAx>
        <c:axId val="1607140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651817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706BC-2C92-4E87-8DEB-4C7EF0B265C5}" type="datetimeFigureOut">
              <a:rPr lang="cs-CZ" smtClean="0"/>
              <a:t>13.05.2019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F2A56-2D89-4B8C-9099-D95785D55AFA}" type="slidenum">
              <a:rPr lang="cs-CZ" smtClean="0"/>
              <a:t>‹#›</a:t>
            </a:fld>
            <a:endParaRPr lang="cs-CZ"/>
          </a:p>
        </p:txBody>
      </p:sp>
    </p:spTree>
    <p:extLst>
      <p:ext uri="{BB962C8B-B14F-4D97-AF65-F5344CB8AC3E}">
        <p14:creationId xmlns:p14="http://schemas.microsoft.com/office/powerpoint/2010/main" val="288568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unctionalmedsystem.com/en/obesity-and-overweigh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ncdrisc.org/country-profile.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zu.cz/ehe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uzis.cz/rychle-informace/evropske-vyberove-setreni-zdravotnim-stavu-cr-ehis-cr-index-telesne-hmotnosti-fyzicka-aktivita-spot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europa.eu/eurostat/hom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c.europa.eu/eurostat/documents/2995521/7700898/3-20102016-BP-EN.pdf/c26b037b-d5f3-4c05-89c1-00bf0b98d646"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ppsso.eurostat.ec.europa.eu/nui/submitViewTableAction.d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c.europa.eu/health/sites/health/files/state/docs/chp_cs_english.pdf"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doi.org/10.1787/9789264283336-e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aho.org/hq/index.php?option=com_content&amp;view=article&amp;id=13798:obesity-trends-by-imperial-college-london-and-who-2017&amp;Itemid=42457&amp;lang=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obesityday.worldobesity.org/infographics" TargetMode="External"/><Relationship Id="rId4" Type="http://schemas.openxmlformats.org/officeDocument/2006/relationships/hyperlink" Target="https://ourworldindata.org/obesity"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zu.cz/publikace/data/celostatni-antropologicke-vyzkumy-ca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o.int/news-room/fact-sheets/detail/obesity-and-overweigh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aho.org/hq/index.php?option=com_content&amp;view=article&amp;id=13798:obesity-trends-by-imperial-college-london-and-who-2017&amp;Itemid=42457&amp;lang=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ho.int/gho/ncd/risk_factors/overweight_obesity/obesity_adults/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lobalenvhealth.org/research-areas/non-communicable-diseas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cdrisc.org/obesity-population-bubble.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cdrisc.org/obesity-population-bubble-ado.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Obr: </a:t>
            </a:r>
            <a:r>
              <a:rPr lang="cs-CZ" dirty="0">
                <a:hlinkClick r:id="rId3"/>
              </a:rPr>
              <a:t>https://functionalmedsystem.com/en/obesity-and-overweight/</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9</a:t>
            </a:fld>
            <a:endParaRPr lang="cs-CZ"/>
          </a:p>
        </p:txBody>
      </p:sp>
    </p:spTree>
    <p:extLst>
      <p:ext uri="{BB962C8B-B14F-4D97-AF65-F5344CB8AC3E}">
        <p14:creationId xmlns:p14="http://schemas.microsoft.com/office/powerpoint/2010/main" val="36384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http://ncdrisc.org/country-profile.html</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20</a:t>
            </a:fld>
            <a:endParaRPr lang="cs-CZ"/>
          </a:p>
        </p:txBody>
      </p:sp>
    </p:spTree>
    <p:extLst>
      <p:ext uri="{BB962C8B-B14F-4D97-AF65-F5344CB8AC3E}">
        <p14:creationId xmlns:p14="http://schemas.microsoft.com/office/powerpoint/2010/main" val="12457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 </a:t>
            </a:r>
            <a:r>
              <a:rPr lang="cs-CZ" dirty="0">
                <a:hlinkClick r:id="rId3"/>
              </a:rPr>
              <a:t>http://www.szu.cz/ehes</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a:solidFill>
                  <a:schemeClr val="tx1"/>
                </a:solidFill>
                <a:effectLst/>
                <a:latin typeface="+mn-lt"/>
                <a:ea typeface="+mn-ea"/>
                <a:cs typeface="+mn-cs"/>
              </a:rPr>
              <a:t>ČAPKOVÁ, Naďa, Michala LUSTIGOVÁ, Jana KRATĚNOVÁ a Kristýna ŽEJGLICOVÁ, 2016. </a:t>
            </a:r>
            <a:r>
              <a:rPr lang="cs-CZ" sz="1200" b="0" i="1" kern="1200" dirty="0">
                <a:solidFill>
                  <a:schemeClr val="tx1"/>
                </a:solidFill>
                <a:effectLst/>
                <a:latin typeface="+mn-lt"/>
                <a:ea typeface="+mn-ea"/>
                <a:cs typeface="+mn-cs"/>
              </a:rPr>
              <a:t>Zdravotní stav české populace: výsledky studie EHES 2014</a:t>
            </a:r>
            <a:r>
              <a:rPr lang="cs-CZ" sz="1200" b="0" i="0" kern="1200" dirty="0">
                <a:solidFill>
                  <a:schemeClr val="tx1"/>
                </a:solidFill>
                <a:effectLst/>
                <a:latin typeface="+mn-lt"/>
                <a:ea typeface="+mn-ea"/>
                <a:cs typeface="+mn-cs"/>
              </a:rPr>
              <a:t> [online]. Praha: Státní zdravotní ústav [cit. 2019-05-13]. ISBN 978-80-7071-356-3. Dostupné z: http://www.szu.cz/uploads/documents/chzp/ehes/EHES_2014.pdf</a:t>
            </a:r>
          </a:p>
          <a:p>
            <a:endParaRPr lang="cs-CZ" dirty="0"/>
          </a:p>
          <a:p>
            <a:endParaRPr lang="cs-CZ" dirty="0"/>
          </a:p>
          <a:p>
            <a:endParaRPr lang="cs-CZ" dirty="0"/>
          </a:p>
          <a:p>
            <a:r>
              <a:rPr lang="cs-CZ" dirty="0"/>
              <a:t>Průměrná hodnota BMI činila v roce 2008 u mužů 26,5 kg/m2 , u žen byla nižší, a to 25,4 kg/m2 . Pokud rozdělíme osoby dle výše specifikovaných kategorií, údaje ohledně podílu osob, které mají nadváhu, se mohou zdát alarmující. Celkově za obě pohlaví v ČR trpělo nadváhou (tj. index BMI je 25 a vyšší) 54 % respondentů, odděleně pro pohlaví pak nadváhu mělo 63 % mužů a 46 % žen (detailnější údaje podle věkových skupin viz tab. 7.2). Rozdíl mezi pohlavími byl prokázán i po věkové standardizaci jako statisticky významný, pravděpodobnost výskytu nadváhy u mužů je 2,4krát vyšší než u žen. Je totiž zřejmé, že při stejné hranici určující nadváhu (BMI &gt; 25) pro muže a ženy bude mužů s nadváhou více než žen, už kvůli tělesné stavbě mužů. Pokud z těchto chceme dále ještě zvýraznit ty respondenty, kteří trpí obezitou (tj. index BMI větší než 30), pak je těchto respondentů 17 % (17,3 % mužů a 17,5 % žen), rozdíl mezi pohlavími není statisticky významný. Výsledky testování nám tedy říkají, že mužů s nadváhou je sice více než žen, avšak pozorujeme zde velkou koncentraci okolo hodnoty indexu BMI 27. Proto je tedy na zvážení posun rozmezí indexu BMI určujícího nadváhu pro muže v Česku, jako tomu tak bylo např. v minulém šetření HIS ČR 2002 - tehdy se jako normální váha považovala hodnota indexu BMI až do 26,99 (vycházelo se z metodiky starší publikace WHO z r. 1996). </a:t>
            </a:r>
          </a:p>
          <a:p>
            <a:r>
              <a:rPr lang="cs-CZ" dirty="0"/>
              <a:t>My však pro analýzy v této kapitole ponecháváme zažité běžně používané hranice indexů BMI 25 a 30 stanovené </a:t>
            </a:r>
            <a:r>
              <a:rPr lang="cs-CZ" dirty="0" err="1"/>
              <a:t>Eurostatem</a:t>
            </a:r>
            <a:r>
              <a:rPr lang="cs-CZ" dirty="0"/>
              <a:t>, už kvůli možnosti porovnatelnosti s jinými šetřeními a také kvůli mezinárodnímu srovnání. Z grafu 7.1 pozorujeme obecný trend zvyšování podílu respondentů s nadváhou s přibývajícím věkem. V nejnižších věkových kategoriích pozorujeme u žen značný podíl osob s podváhou, který dosahuje u nejmladších dívek v šetření až 18 %. Dále s rostoucím věkem podíl osob s nadváhou a obezitou roste, a to až do věku 65 let, kdy dochází naopak k poklesu zejména podílu obézních osob, celkově se však snižuje i podíl osob s vyšší než normální hmotností. </a:t>
            </a:r>
          </a:p>
          <a:p>
            <a:endParaRPr lang="cs-CZ" dirty="0"/>
          </a:p>
          <a:p>
            <a:r>
              <a:rPr lang="cs-CZ" sz="1200" b="0" i="0" kern="1200" dirty="0">
                <a:solidFill>
                  <a:schemeClr val="tx1"/>
                </a:solidFill>
                <a:effectLst/>
                <a:latin typeface="+mn-lt"/>
                <a:ea typeface="+mn-ea"/>
                <a:cs typeface="+mn-cs"/>
              </a:rPr>
              <a:t>LÁCHOVÁ, Jitka a Šárka DAŇKOVÁ, 2010. </a:t>
            </a:r>
            <a:r>
              <a:rPr lang="cs-CZ" sz="1200" b="0" i="1" kern="1200" dirty="0">
                <a:solidFill>
                  <a:schemeClr val="tx1"/>
                </a:solidFill>
                <a:effectLst/>
                <a:latin typeface="+mn-lt"/>
                <a:ea typeface="+mn-ea"/>
                <a:cs typeface="+mn-cs"/>
              </a:rPr>
              <a:t>Aktuální informace: Ústavu zdravotnických informací a statistiky České republiky</a:t>
            </a:r>
            <a:r>
              <a:rPr lang="cs-CZ" sz="1200" b="0" i="0" kern="1200" dirty="0">
                <a:solidFill>
                  <a:schemeClr val="tx1"/>
                </a:solidFill>
                <a:effectLst/>
                <a:latin typeface="+mn-lt"/>
                <a:ea typeface="+mn-ea"/>
                <a:cs typeface="+mn-cs"/>
              </a:rPr>
              <a:t>. Praha: ÚZIS ČR, </a:t>
            </a:r>
            <a:r>
              <a:rPr lang="cs-CZ" sz="1200" b="1" i="0" kern="1200" dirty="0">
                <a:solidFill>
                  <a:schemeClr val="tx1"/>
                </a:solidFill>
                <a:effectLst/>
                <a:latin typeface="+mn-lt"/>
                <a:ea typeface="+mn-ea"/>
                <a:cs typeface="+mn-cs"/>
              </a:rPr>
              <a:t>2010</a:t>
            </a:r>
            <a:r>
              <a:rPr lang="cs-CZ" sz="1200" b="0" i="0" kern="1200" dirty="0">
                <a:solidFill>
                  <a:schemeClr val="tx1"/>
                </a:solidFill>
                <a:effectLst/>
                <a:latin typeface="+mn-lt"/>
                <a:ea typeface="+mn-ea"/>
                <a:cs typeface="+mn-cs"/>
              </a:rPr>
              <a:t>(70).</a:t>
            </a:r>
          </a:p>
          <a:p>
            <a:r>
              <a:rPr lang="cs-CZ" dirty="0">
                <a:hlinkClick r:id="rId4"/>
              </a:rPr>
              <a:t>https://www.uzis.cz/rychle-informace/evropske-vyberove-setreni-zdravotnim-stavu-cr-ehis-cr-index-telesne-hmotnosti-fyzicka-aktivita-spotr</a:t>
            </a:r>
            <a:endParaRPr lang="cs-CZ" dirty="0"/>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24</a:t>
            </a:fld>
            <a:endParaRPr lang="cs-CZ"/>
          </a:p>
        </p:txBody>
      </p:sp>
    </p:spTree>
    <p:extLst>
      <p:ext uri="{BB962C8B-B14F-4D97-AF65-F5344CB8AC3E}">
        <p14:creationId xmlns:p14="http://schemas.microsoft.com/office/powerpoint/2010/main" val="3840621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ČAPKOVÁ, Naďa, Michala LUSTIGOVÁ, Jana KRATĚNOVÁ a Kristýna ŽEJGLICOVÁ, 2016. </a:t>
            </a:r>
            <a:r>
              <a:rPr lang="cs-CZ" sz="1200" b="0" i="1" kern="1200" dirty="0">
                <a:solidFill>
                  <a:schemeClr val="tx1"/>
                </a:solidFill>
                <a:effectLst/>
                <a:latin typeface="+mn-lt"/>
                <a:ea typeface="+mn-ea"/>
                <a:cs typeface="+mn-cs"/>
              </a:rPr>
              <a:t>Zdravotní stav české populace: výsledky studie EHES 2014</a:t>
            </a:r>
            <a:r>
              <a:rPr lang="cs-CZ" sz="1200" b="0" i="0" kern="1200" dirty="0">
                <a:solidFill>
                  <a:schemeClr val="tx1"/>
                </a:solidFill>
                <a:effectLst/>
                <a:latin typeface="+mn-lt"/>
                <a:ea typeface="+mn-ea"/>
                <a:cs typeface="+mn-cs"/>
              </a:rPr>
              <a:t> [online]. Praha: Státní zdravotní ústav [cit. 2019-05-13]. ISBN 978-80-7071-356-3. Dostupné z: http://www.szu.cz/uploads/documents/chzp/ehes/EHES_2014.pdf</a:t>
            </a:r>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26</a:t>
            </a:fld>
            <a:endParaRPr lang="cs-CZ"/>
          </a:p>
        </p:txBody>
      </p:sp>
    </p:spTree>
    <p:extLst>
      <p:ext uri="{BB962C8B-B14F-4D97-AF65-F5344CB8AC3E}">
        <p14:creationId xmlns:p14="http://schemas.microsoft.com/office/powerpoint/2010/main" val="362892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Obr.: </a:t>
            </a:r>
            <a:r>
              <a:rPr lang="cs-CZ" dirty="0">
                <a:hlinkClick r:id="rId3"/>
              </a:rPr>
              <a:t>https://ec.europa.eu/eurostat/home?</a:t>
            </a:r>
            <a:endParaRPr lang="cs-CZ" dirty="0"/>
          </a:p>
          <a:p>
            <a:r>
              <a:rPr lang="cs-CZ" dirty="0"/>
              <a:t>Graf: </a:t>
            </a:r>
            <a:r>
              <a:rPr lang="cs-CZ" dirty="0">
                <a:hlinkClick r:id="rId4"/>
              </a:rPr>
              <a:t>https://ec.europa.eu/eurostat/documents/2995521/7700898/3-20102016-BP-EN.pdf/c26b037b-d5f3-4c05-89c1-00bf0b98d646</a:t>
            </a:r>
            <a:endParaRPr lang="cs-CZ" dirty="0"/>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27</a:t>
            </a:fld>
            <a:endParaRPr lang="cs-CZ"/>
          </a:p>
        </p:txBody>
      </p:sp>
    </p:spTree>
    <p:extLst>
      <p:ext uri="{BB962C8B-B14F-4D97-AF65-F5344CB8AC3E}">
        <p14:creationId xmlns:p14="http://schemas.microsoft.com/office/powerpoint/2010/main" val="2186673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http://appsso.eurostat.ec.europa.eu/nui/submitViewTableAction.do</a:t>
            </a:r>
            <a:endParaRPr lang="cs-CZ" dirty="0"/>
          </a:p>
          <a:p>
            <a:endParaRPr lang="cs-CZ" dirty="0"/>
          </a:p>
          <a:p>
            <a:r>
              <a:rPr lang="cs-CZ" dirty="0" err="1"/>
              <a:t>Eurostat</a:t>
            </a:r>
            <a:r>
              <a:rPr lang="cs-CZ" dirty="0"/>
              <a:t> = statistický úřad EU</a:t>
            </a:r>
          </a:p>
          <a:p>
            <a:r>
              <a:rPr lang="cs-CZ" dirty="0"/>
              <a:t>Jeho úkolem</a:t>
            </a:r>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28</a:t>
            </a:fld>
            <a:endParaRPr lang="cs-CZ"/>
          </a:p>
        </p:txBody>
      </p:sp>
    </p:spTree>
    <p:extLst>
      <p:ext uri="{BB962C8B-B14F-4D97-AF65-F5344CB8AC3E}">
        <p14:creationId xmlns:p14="http://schemas.microsoft.com/office/powerpoint/2010/main" val="12313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https://ec.europa.eu/health/sites/health/files/state/docs/chp_cs_english.pdf</a:t>
            </a:r>
            <a:endParaRPr lang="cs-CZ" dirty="0"/>
          </a:p>
          <a:p>
            <a:endParaRPr lang="cs-CZ" dirty="0"/>
          </a:p>
          <a:p>
            <a:r>
              <a:rPr lang="en-US" sz="1200" b="0" i="0" kern="1200" dirty="0">
                <a:solidFill>
                  <a:schemeClr val="tx1"/>
                </a:solidFill>
                <a:effectLst/>
                <a:latin typeface="+mn-lt"/>
                <a:ea typeface="+mn-ea"/>
                <a:cs typeface="+mn-cs"/>
              </a:rPr>
              <a:t>OECD/European Observatory on Health Systems and Policies (2017), </a:t>
            </a:r>
            <a:r>
              <a:rPr lang="en-US" sz="1200" b="0" i="1" kern="1200" dirty="0">
                <a:solidFill>
                  <a:schemeClr val="tx1"/>
                </a:solidFill>
                <a:effectLst/>
                <a:latin typeface="+mn-lt"/>
                <a:ea typeface="+mn-ea"/>
                <a:cs typeface="+mn-cs"/>
              </a:rPr>
              <a:t>Czech Republic: Country Health Profile 2017</a:t>
            </a:r>
            <a:r>
              <a:rPr lang="en-US" sz="1200" b="0" i="0" kern="1200" dirty="0">
                <a:solidFill>
                  <a:schemeClr val="tx1"/>
                </a:solidFill>
                <a:effectLst/>
                <a:latin typeface="+mn-lt"/>
                <a:ea typeface="+mn-ea"/>
                <a:cs typeface="+mn-cs"/>
              </a:rPr>
              <a:t>, State of Health in the EU, OECD Publishing, Paris/European Observatory on Health Systems and Policies, Brussels, </a:t>
            </a:r>
            <a:r>
              <a:rPr lang="en-US" sz="1200" b="0" i="0" u="none" strike="noStrike" kern="1200" dirty="0">
                <a:solidFill>
                  <a:schemeClr val="tx1"/>
                </a:solidFill>
                <a:effectLst/>
                <a:latin typeface="+mn-lt"/>
                <a:ea typeface="+mn-ea"/>
                <a:cs typeface="+mn-cs"/>
                <a:hlinkClick r:id="rId4"/>
              </a:rPr>
              <a:t>https://doi.org/10.1787/9789264283336-en</a:t>
            </a:r>
            <a:r>
              <a:rPr lang="en-US" sz="1200" b="0" i="0" kern="1200" dirty="0">
                <a:solidFill>
                  <a:schemeClr val="tx1"/>
                </a:solidFill>
                <a:effectLst/>
                <a:latin typeface="+mn-lt"/>
                <a:ea typeface="+mn-ea"/>
                <a:cs typeface="+mn-cs"/>
              </a:rPr>
              <a:t>.</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33</a:t>
            </a:fld>
            <a:endParaRPr lang="cs-CZ"/>
          </a:p>
        </p:txBody>
      </p:sp>
    </p:spTree>
    <p:extLst>
      <p:ext uri="{BB962C8B-B14F-4D97-AF65-F5344CB8AC3E}">
        <p14:creationId xmlns:p14="http://schemas.microsoft.com/office/powerpoint/2010/main" val="2793086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Adolescent obesity and related </a:t>
            </a:r>
            <a:r>
              <a:rPr lang="en-US" dirty="0" err="1"/>
              <a:t>behaviours</a:t>
            </a:r>
            <a:r>
              <a:rPr lang="en-US" dirty="0"/>
              <a:t>: trends and inequalities in the WHO European Region, 2002–2014 [online]. WHO, 2017, ISBN 978 92 890 5240 5. </a:t>
            </a:r>
            <a:r>
              <a:rPr lang="en-US" dirty="0" err="1"/>
              <a:t>Dostupné</a:t>
            </a:r>
            <a:r>
              <a:rPr lang="en-US" dirty="0"/>
              <a:t> z: http://www.euro.who.int/__data/assets/pdf_file/0019/339211/WHO_ObesityReport_2017_v3. </a:t>
            </a:r>
            <a:r>
              <a:rPr lang="en-US" dirty="0" err="1"/>
              <a:t>pdf?ua</a:t>
            </a:r>
            <a:r>
              <a:rPr lang="en-US" dirty="0"/>
              <a:t>=1 </a:t>
            </a:r>
            <a:endParaRPr lang="cs-CZ" dirty="0"/>
          </a:p>
          <a:p>
            <a:endParaRPr lang="cs-CZ" dirty="0"/>
          </a:p>
          <a:p>
            <a:r>
              <a:rPr lang="en-US" dirty="0"/>
              <a:t>Childhood obesity has become a major global public health concern, following rapid increases in recent decades in many parts of the world. Obese children are at greater risk of type 2 diabetes, asthma, sleep difficulties, musculoskeletal problems and future cardiovascular disease, as well as school absence, psychological problems and social isolation. Preventive action is therefore needed to reverse current trends. This chapter presents data on obesity prevalence across 27 countries and regions in Europe between 2002 and 2014. The focus is on obesity: although negative health outcomes and psychosocial consequences of overweight among children and adolescents are well documented, the consequences of obesity (including severe obesity) are even more damaging, with, for example, risk of metabolic syndrome (1,2) and sleep disorders (3). Obesity in children and adolescents aged 5–19 years is defined as body mass index (BMI) +2 standard deviations, according to WHO age- and gender-specific growth reference charts (4). Data are based on self-reported height and weight: this is used commonly to measure BMI in </a:t>
            </a:r>
            <a:r>
              <a:rPr lang="en-US" dirty="0" err="1"/>
              <a:t>populationbased</a:t>
            </a:r>
            <a:r>
              <a:rPr lang="en-US" dirty="0"/>
              <a:t> surveys but may be subject to recall or social desirability bias, potentially leading to an underestimation of overall obesity (5,6). Nine countries were excluded from the analysis due to high levels of missing data (&gt;30%). </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36</a:t>
            </a:fld>
            <a:endParaRPr lang="cs-CZ"/>
          </a:p>
        </p:txBody>
      </p:sp>
    </p:spTree>
    <p:extLst>
      <p:ext uri="{BB962C8B-B14F-4D97-AF65-F5344CB8AC3E}">
        <p14:creationId xmlns:p14="http://schemas.microsoft.com/office/powerpoint/2010/main" val="4247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Info</a:t>
            </a:r>
            <a:r>
              <a:rPr lang="cs-CZ" dirty="0"/>
              <a:t>: </a:t>
            </a:r>
            <a:r>
              <a:rPr lang="cs-CZ" dirty="0">
                <a:hlinkClick r:id="rId3"/>
              </a:rPr>
              <a:t>https://www.paho.org/hq/index.php?option=com_content&amp;view=article&amp;id=13798:obesity-trends-by-imperial-college-london-and-who-2017&amp;Itemid=42457&amp;lang=en</a:t>
            </a:r>
            <a:endParaRPr lang="cs-CZ" dirty="0"/>
          </a:p>
          <a:p>
            <a:r>
              <a:rPr lang="en-US" sz="1200" b="0" i="0" kern="1200" dirty="0">
                <a:solidFill>
                  <a:schemeClr val="tx1"/>
                </a:solidFill>
                <a:effectLst/>
                <a:latin typeface="+mn-lt"/>
                <a:ea typeface="+mn-ea"/>
                <a:cs typeface="+mn-cs"/>
              </a:rPr>
              <a:t>Tenfold increase in childhood and adolescent obesity in four decades: new study by Imperial College London and WHO, </a:t>
            </a:r>
            <a:r>
              <a:rPr lang="en-US" sz="1200" b="0" i="1" kern="1200" dirty="0">
                <a:solidFill>
                  <a:schemeClr val="tx1"/>
                </a:solidFill>
                <a:effectLst/>
                <a:latin typeface="+mn-lt"/>
                <a:ea typeface="+mn-ea"/>
                <a:cs typeface="+mn-cs"/>
              </a:rPr>
              <a:t>PAHO</a:t>
            </a:r>
            <a:r>
              <a:rPr lang="en-US" sz="1200" b="0" i="0" kern="1200" dirty="0">
                <a:solidFill>
                  <a:schemeClr val="tx1"/>
                </a:solidFill>
                <a:effectLst/>
                <a:latin typeface="+mn-lt"/>
                <a:ea typeface="+mn-ea"/>
                <a:cs typeface="+mn-cs"/>
              </a:rPr>
              <a:t> [online]. Washington, D.C.: Pan American Health Organization [cit. 2019-05-13]. </a:t>
            </a:r>
            <a:r>
              <a:rPr lang="en-US" sz="1200" b="0" i="0" kern="1200" dirty="0" err="1">
                <a:solidFill>
                  <a:schemeClr val="tx1"/>
                </a:solidFill>
                <a:effectLst/>
                <a:latin typeface="+mn-lt"/>
                <a:ea typeface="+mn-ea"/>
                <a:cs typeface="+mn-cs"/>
              </a:rPr>
              <a:t>Dostupné</a:t>
            </a:r>
            <a:r>
              <a:rPr lang="en-US" sz="1200" b="0" i="0" kern="1200" dirty="0">
                <a:solidFill>
                  <a:schemeClr val="tx1"/>
                </a:solidFill>
                <a:effectLst/>
                <a:latin typeface="+mn-lt"/>
                <a:ea typeface="+mn-ea"/>
                <a:cs typeface="+mn-cs"/>
              </a:rPr>
              <a:t> z: https://www.paho.org/hq/index.php?option=com_content&amp;view=article&amp;id=13798:obesity-trends-by-imperial-college-london-and-who-2017&amp;Itemid=42457&amp;lang=en</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cs-CZ" sz="1200" b="0" i="0" kern="1200" dirty="0">
                <a:solidFill>
                  <a:schemeClr val="tx1"/>
                </a:solidFill>
                <a:effectLst/>
                <a:latin typeface="+mn-lt"/>
                <a:ea typeface="+mn-ea"/>
                <a:cs typeface="+mn-cs"/>
              </a:rPr>
              <a:t>Studie:</a:t>
            </a:r>
            <a:br>
              <a:rPr lang="cs-CZ" sz="1200" b="0" i="0" kern="1200" dirty="0">
                <a:solidFill>
                  <a:schemeClr val="tx1"/>
                </a:solidFill>
                <a:effectLst/>
                <a:latin typeface="+mn-lt"/>
                <a:ea typeface="+mn-ea"/>
                <a:cs typeface="+mn-cs"/>
              </a:rPr>
            </a:br>
            <a:r>
              <a:rPr lang="cs-CZ" sz="1200" b="0" i="0" kern="1200" dirty="0">
                <a:solidFill>
                  <a:schemeClr val="tx1"/>
                </a:solidFill>
                <a:effectLst/>
                <a:latin typeface="+mn-lt"/>
                <a:ea typeface="+mn-ea"/>
                <a:cs typeface="+mn-cs"/>
              </a:rPr>
              <a:t>ABARCA-GÓMEZ, Leandra, Ziad A ABDEEN, </a:t>
            </a:r>
            <a:r>
              <a:rPr lang="cs-CZ" sz="1200" b="0" i="0" kern="1200" dirty="0" err="1">
                <a:solidFill>
                  <a:schemeClr val="tx1"/>
                </a:solidFill>
                <a:effectLst/>
                <a:latin typeface="+mn-lt"/>
                <a:ea typeface="+mn-ea"/>
                <a:cs typeface="+mn-cs"/>
              </a:rPr>
              <a:t>Zargar</a:t>
            </a:r>
            <a:r>
              <a:rPr lang="cs-CZ" sz="1200" b="0" i="0" kern="1200" dirty="0">
                <a:solidFill>
                  <a:schemeClr val="tx1"/>
                </a:solidFill>
                <a:effectLst/>
                <a:latin typeface="+mn-lt"/>
                <a:ea typeface="+mn-ea"/>
                <a:cs typeface="+mn-cs"/>
              </a:rPr>
              <a:t> Abdul HAMID, et al. </a:t>
            </a:r>
            <a:r>
              <a:rPr lang="cs-CZ" sz="1200" b="0" i="0" kern="1200" dirty="0" err="1">
                <a:solidFill>
                  <a:schemeClr val="tx1"/>
                </a:solidFill>
                <a:effectLst/>
                <a:latin typeface="+mn-lt"/>
                <a:ea typeface="+mn-ea"/>
                <a:cs typeface="+mn-cs"/>
              </a:rPr>
              <a:t>Worldwide</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trends</a:t>
            </a:r>
            <a:r>
              <a:rPr lang="cs-CZ" sz="1200" b="0" i="0" kern="1200" dirty="0">
                <a:solidFill>
                  <a:schemeClr val="tx1"/>
                </a:solidFill>
                <a:effectLst/>
                <a:latin typeface="+mn-lt"/>
                <a:ea typeface="+mn-ea"/>
                <a:cs typeface="+mn-cs"/>
              </a:rPr>
              <a:t> in body-</a:t>
            </a:r>
            <a:r>
              <a:rPr lang="cs-CZ" sz="1200" b="0" i="0" kern="1200" dirty="0" err="1">
                <a:solidFill>
                  <a:schemeClr val="tx1"/>
                </a:solidFill>
                <a:effectLst/>
                <a:latin typeface="+mn-lt"/>
                <a:ea typeface="+mn-ea"/>
                <a:cs typeface="+mn-cs"/>
              </a:rPr>
              <a:t>mass</a:t>
            </a:r>
            <a:r>
              <a:rPr lang="cs-CZ" sz="1200" b="0" i="0" kern="1200" dirty="0">
                <a:solidFill>
                  <a:schemeClr val="tx1"/>
                </a:solidFill>
                <a:effectLst/>
                <a:latin typeface="+mn-lt"/>
                <a:ea typeface="+mn-ea"/>
                <a:cs typeface="+mn-cs"/>
              </a:rPr>
              <a:t> index, </a:t>
            </a:r>
            <a:r>
              <a:rPr lang="cs-CZ" sz="1200" b="0" i="0" kern="1200" dirty="0" err="1">
                <a:solidFill>
                  <a:schemeClr val="tx1"/>
                </a:solidFill>
                <a:effectLst/>
                <a:latin typeface="+mn-lt"/>
                <a:ea typeface="+mn-ea"/>
                <a:cs typeface="+mn-cs"/>
              </a:rPr>
              <a:t>underweight</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overweight</a:t>
            </a:r>
            <a:r>
              <a:rPr lang="cs-CZ" sz="1200" b="0" i="0" kern="1200" dirty="0">
                <a:solidFill>
                  <a:schemeClr val="tx1"/>
                </a:solidFill>
                <a:effectLst/>
                <a:latin typeface="+mn-lt"/>
                <a:ea typeface="+mn-ea"/>
                <a:cs typeface="+mn-cs"/>
              </a:rPr>
              <a:t>, and obesity </a:t>
            </a:r>
            <a:r>
              <a:rPr lang="cs-CZ" sz="1200" b="0" i="0" kern="1200" dirty="0" err="1">
                <a:solidFill>
                  <a:schemeClr val="tx1"/>
                </a:solidFill>
                <a:effectLst/>
                <a:latin typeface="+mn-lt"/>
                <a:ea typeface="+mn-ea"/>
                <a:cs typeface="+mn-cs"/>
              </a:rPr>
              <a:t>from</a:t>
            </a:r>
            <a:r>
              <a:rPr lang="cs-CZ" sz="1200" b="0" i="0" kern="1200" dirty="0">
                <a:solidFill>
                  <a:schemeClr val="tx1"/>
                </a:solidFill>
                <a:effectLst/>
                <a:latin typeface="+mn-lt"/>
                <a:ea typeface="+mn-ea"/>
                <a:cs typeface="+mn-cs"/>
              </a:rPr>
              <a:t> 1975 to 2016: a </a:t>
            </a:r>
            <a:r>
              <a:rPr lang="cs-CZ" sz="1200" b="0" i="0" kern="1200" dirty="0" err="1">
                <a:solidFill>
                  <a:schemeClr val="tx1"/>
                </a:solidFill>
                <a:effectLst/>
                <a:latin typeface="+mn-lt"/>
                <a:ea typeface="+mn-ea"/>
                <a:cs typeface="+mn-cs"/>
              </a:rPr>
              <a:t>pooled</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analysis</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of</a:t>
            </a:r>
            <a:r>
              <a:rPr lang="cs-CZ" sz="1200" b="0" i="0" kern="1200" dirty="0">
                <a:solidFill>
                  <a:schemeClr val="tx1"/>
                </a:solidFill>
                <a:effectLst/>
                <a:latin typeface="+mn-lt"/>
                <a:ea typeface="+mn-ea"/>
                <a:cs typeface="+mn-cs"/>
              </a:rPr>
              <a:t> 2416 </a:t>
            </a:r>
            <a:r>
              <a:rPr lang="cs-CZ" sz="1200" b="0" i="0" kern="1200" dirty="0" err="1">
                <a:solidFill>
                  <a:schemeClr val="tx1"/>
                </a:solidFill>
                <a:effectLst/>
                <a:latin typeface="+mn-lt"/>
                <a:ea typeface="+mn-ea"/>
                <a:cs typeface="+mn-cs"/>
              </a:rPr>
              <a:t>population-based</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measurement</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studies</a:t>
            </a:r>
            <a:r>
              <a:rPr lang="cs-CZ" sz="1200" b="0" i="0" kern="1200" dirty="0">
                <a:solidFill>
                  <a:schemeClr val="tx1"/>
                </a:solidFill>
                <a:effectLst/>
                <a:latin typeface="+mn-lt"/>
                <a:ea typeface="+mn-ea"/>
                <a:cs typeface="+mn-cs"/>
              </a:rPr>
              <a:t> in 128·9 </a:t>
            </a:r>
            <a:r>
              <a:rPr lang="cs-CZ" sz="1200" b="0" i="0" kern="1200" dirty="0" err="1">
                <a:solidFill>
                  <a:schemeClr val="tx1"/>
                </a:solidFill>
                <a:effectLst/>
                <a:latin typeface="+mn-lt"/>
                <a:ea typeface="+mn-ea"/>
                <a:cs typeface="+mn-cs"/>
              </a:rPr>
              <a:t>million</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children</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adolescents</a:t>
            </a:r>
            <a:r>
              <a:rPr lang="cs-CZ" sz="1200" b="0" i="0" kern="1200" dirty="0">
                <a:solidFill>
                  <a:schemeClr val="tx1"/>
                </a:solidFill>
                <a:effectLst/>
                <a:latin typeface="+mn-lt"/>
                <a:ea typeface="+mn-ea"/>
                <a:cs typeface="+mn-cs"/>
              </a:rPr>
              <a:t>, and </a:t>
            </a:r>
            <a:r>
              <a:rPr lang="cs-CZ" sz="1200" b="0" i="0" kern="1200" dirty="0" err="1">
                <a:solidFill>
                  <a:schemeClr val="tx1"/>
                </a:solidFill>
                <a:effectLst/>
                <a:latin typeface="+mn-lt"/>
                <a:ea typeface="+mn-ea"/>
                <a:cs typeface="+mn-cs"/>
              </a:rPr>
              <a:t>adults</a:t>
            </a:r>
            <a:r>
              <a:rPr lang="cs-CZ" sz="1200" b="0" i="0" kern="1200" dirty="0">
                <a:solidFill>
                  <a:schemeClr val="tx1"/>
                </a:solidFill>
                <a:effectLst/>
                <a:latin typeface="+mn-lt"/>
                <a:ea typeface="+mn-ea"/>
                <a:cs typeface="+mn-cs"/>
              </a:rPr>
              <a:t>. </a:t>
            </a:r>
            <a:r>
              <a:rPr lang="cs-CZ" sz="1200" b="0" i="1" kern="1200" dirty="0" err="1">
                <a:solidFill>
                  <a:schemeClr val="tx1"/>
                </a:solidFill>
                <a:effectLst/>
                <a:latin typeface="+mn-lt"/>
                <a:ea typeface="+mn-ea"/>
                <a:cs typeface="+mn-cs"/>
              </a:rPr>
              <a:t>The</a:t>
            </a:r>
            <a:r>
              <a:rPr lang="cs-CZ" sz="1200" b="0" i="1" kern="1200" dirty="0">
                <a:solidFill>
                  <a:schemeClr val="tx1"/>
                </a:solidFill>
                <a:effectLst/>
                <a:latin typeface="+mn-lt"/>
                <a:ea typeface="+mn-ea"/>
                <a:cs typeface="+mn-cs"/>
              </a:rPr>
              <a:t> Lancet</a:t>
            </a:r>
            <a:r>
              <a:rPr lang="cs-CZ" sz="1200" b="0" i="0" kern="1200" dirty="0">
                <a:solidFill>
                  <a:schemeClr val="tx1"/>
                </a:solidFill>
                <a:effectLst/>
                <a:latin typeface="+mn-lt"/>
                <a:ea typeface="+mn-ea"/>
                <a:cs typeface="+mn-cs"/>
              </a:rPr>
              <a:t> [online]. 2017, </a:t>
            </a:r>
            <a:r>
              <a:rPr lang="cs-CZ" sz="1200" b="1" i="0" kern="1200" dirty="0">
                <a:solidFill>
                  <a:schemeClr val="tx1"/>
                </a:solidFill>
                <a:effectLst/>
                <a:latin typeface="+mn-lt"/>
                <a:ea typeface="+mn-ea"/>
                <a:cs typeface="+mn-cs"/>
              </a:rPr>
              <a:t>390</a:t>
            </a:r>
            <a:r>
              <a:rPr lang="cs-CZ" sz="1200" b="0" i="0" kern="1200" dirty="0">
                <a:solidFill>
                  <a:schemeClr val="tx1"/>
                </a:solidFill>
                <a:effectLst/>
                <a:latin typeface="+mn-lt"/>
                <a:ea typeface="+mn-ea"/>
                <a:cs typeface="+mn-cs"/>
              </a:rPr>
              <a:t>(10113), 2627-2642 [cit. 2019-05-13]. DOI: 10.1016/S0140-6736(17)32129-3. ISSN 01406736. Dostupné z: https://linkinghub.elsevier.com/retrieve/pii/S0140673617321293</a:t>
            </a:r>
          </a:p>
          <a:p>
            <a:endParaRPr lang="cs-CZ" sz="1200" b="0" i="0" kern="1200" dirty="0">
              <a:solidFill>
                <a:schemeClr val="tx1"/>
              </a:solidFill>
              <a:effectLst/>
              <a:latin typeface="+mn-lt"/>
              <a:ea typeface="+mn-ea"/>
              <a:cs typeface="+mn-cs"/>
            </a:endParaRPr>
          </a:p>
          <a:p>
            <a:r>
              <a:rPr lang="cs-CZ" sz="1200" b="0" i="0" kern="1200" dirty="0">
                <a:solidFill>
                  <a:schemeClr val="tx1"/>
                </a:solidFill>
                <a:effectLst/>
                <a:latin typeface="+mn-lt"/>
                <a:ea typeface="+mn-ea"/>
                <a:cs typeface="+mn-cs"/>
              </a:rPr>
              <a:t>Obr. Graf.: </a:t>
            </a:r>
            <a:r>
              <a:rPr lang="cs-CZ" dirty="0">
                <a:hlinkClick r:id="rId4"/>
              </a:rPr>
              <a:t>https://ourworldindata.org/obesity</a:t>
            </a:r>
            <a:endParaRPr lang="cs-CZ" dirty="0"/>
          </a:p>
          <a:p>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cs-CZ" sz="1200" b="0" i="0" kern="1200" dirty="0">
                <a:solidFill>
                  <a:schemeClr val="tx1"/>
                </a:solidFill>
                <a:effectLst/>
                <a:latin typeface="+mn-lt"/>
                <a:ea typeface="+mn-ea"/>
                <a:cs typeface="+mn-cs"/>
              </a:rPr>
              <a:t>Obr.: </a:t>
            </a:r>
            <a:r>
              <a:rPr lang="cs-CZ" dirty="0">
                <a:hlinkClick r:id="rId5"/>
              </a:rPr>
              <a:t>https://www.obesityday.worldobesity.org/infographics</a:t>
            </a:r>
            <a:endParaRPr lang="cs-CZ" dirty="0"/>
          </a:p>
          <a:p>
            <a:endParaRPr lang="cs-CZ" sz="1200" b="0" i="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10</a:t>
            </a:fld>
            <a:endParaRPr lang="cs-CZ"/>
          </a:p>
        </p:txBody>
      </p:sp>
    </p:spTree>
    <p:extLst>
      <p:ext uri="{BB962C8B-B14F-4D97-AF65-F5344CB8AC3E}">
        <p14:creationId xmlns:p14="http://schemas.microsoft.com/office/powerpoint/2010/main" val="334274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http://www.szu.cz/publikace/data/celostatni-antropologicke-vyzkumy-cav</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39</a:t>
            </a:fld>
            <a:endParaRPr lang="cs-CZ"/>
          </a:p>
        </p:txBody>
      </p:sp>
    </p:spTree>
    <p:extLst>
      <p:ext uri="{BB962C8B-B14F-4D97-AF65-F5344CB8AC3E}">
        <p14:creationId xmlns:p14="http://schemas.microsoft.com/office/powerpoint/2010/main" val="383773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https://www.who.int/news-room/fact-sheets/detail/obesity-and-overweight</a:t>
            </a:r>
            <a:endParaRPr lang="cs-CZ" dirty="0"/>
          </a:p>
          <a:p>
            <a:r>
              <a:rPr lang="cs-CZ" dirty="0"/>
              <a:t>Citace:</a:t>
            </a:r>
          </a:p>
          <a:p>
            <a:r>
              <a:rPr lang="en-US" sz="1200" b="0" i="0" kern="1200" dirty="0">
                <a:solidFill>
                  <a:schemeClr val="tx1"/>
                </a:solidFill>
                <a:effectLst/>
                <a:latin typeface="+mn-lt"/>
                <a:ea typeface="+mn-ea"/>
                <a:cs typeface="+mn-cs"/>
              </a:rPr>
              <a:t>Obesity and overweight, 2019. </a:t>
            </a:r>
            <a:r>
              <a:rPr lang="en-US" sz="1200" b="0" i="1" kern="1200" dirty="0">
                <a:solidFill>
                  <a:schemeClr val="tx1"/>
                </a:solidFill>
                <a:effectLst/>
                <a:latin typeface="+mn-lt"/>
                <a:ea typeface="+mn-ea"/>
                <a:cs typeface="+mn-cs"/>
              </a:rPr>
              <a:t>World Health Organization</a:t>
            </a:r>
            <a:r>
              <a:rPr lang="en-US" sz="1200" b="0" i="0" kern="1200" dirty="0">
                <a:solidFill>
                  <a:schemeClr val="tx1"/>
                </a:solidFill>
                <a:effectLst/>
                <a:latin typeface="+mn-lt"/>
                <a:ea typeface="+mn-ea"/>
                <a:cs typeface="+mn-cs"/>
              </a:rPr>
              <a:t> [online]. WHO, 16.2.2018 [cit. 2019-05-13]. </a:t>
            </a:r>
            <a:r>
              <a:rPr lang="en-US" sz="1200" b="0" i="0" kern="1200" dirty="0" err="1">
                <a:solidFill>
                  <a:schemeClr val="tx1"/>
                </a:solidFill>
                <a:effectLst/>
                <a:latin typeface="+mn-lt"/>
                <a:ea typeface="+mn-ea"/>
                <a:cs typeface="+mn-cs"/>
              </a:rPr>
              <a:t>Dostupné</a:t>
            </a:r>
            <a:r>
              <a:rPr lang="en-US" sz="1200" b="0" i="0" kern="1200" dirty="0">
                <a:solidFill>
                  <a:schemeClr val="tx1"/>
                </a:solidFill>
                <a:effectLst/>
                <a:latin typeface="+mn-lt"/>
                <a:ea typeface="+mn-ea"/>
                <a:cs typeface="+mn-cs"/>
              </a:rPr>
              <a:t> z: https://www.who.int/news-room/fact-sheets/detail/obesity-and-overweight</a:t>
            </a:r>
            <a:endParaRPr lang="cs-CZ" sz="1200" b="0" i="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11</a:t>
            </a:fld>
            <a:endParaRPr lang="cs-CZ"/>
          </a:p>
        </p:txBody>
      </p:sp>
    </p:spTree>
    <p:extLst>
      <p:ext uri="{BB962C8B-B14F-4D97-AF65-F5344CB8AC3E}">
        <p14:creationId xmlns:p14="http://schemas.microsoft.com/office/powerpoint/2010/main" val="43632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https://www.paho.org/hq/index.php?option=com_content&amp;view=article&amp;id=13798:obesity-trends-by-imperial-college-london-and-who-2017&amp;Itemid=42457&amp;lang=en</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12</a:t>
            </a:fld>
            <a:endParaRPr lang="cs-CZ"/>
          </a:p>
        </p:txBody>
      </p:sp>
    </p:spTree>
    <p:extLst>
      <p:ext uri="{BB962C8B-B14F-4D97-AF65-F5344CB8AC3E}">
        <p14:creationId xmlns:p14="http://schemas.microsoft.com/office/powerpoint/2010/main" val="562198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https://www.who.int/gho/ncd/risk_factors/overweight_obesity/obesity_adults/en/</a:t>
            </a:r>
            <a:endParaRPr lang="cs-CZ" dirty="0"/>
          </a:p>
          <a:p>
            <a:endParaRPr lang="cs-CZ" dirty="0"/>
          </a:p>
          <a:p>
            <a:r>
              <a:rPr lang="cs-CZ" dirty="0"/>
              <a:t>Citace:</a:t>
            </a:r>
          </a:p>
          <a:p>
            <a:r>
              <a:rPr lang="en-US" sz="1200" b="0" i="0" kern="1200" dirty="0">
                <a:solidFill>
                  <a:schemeClr val="tx1"/>
                </a:solidFill>
                <a:effectLst/>
                <a:latin typeface="+mn-lt"/>
                <a:ea typeface="+mn-ea"/>
                <a:cs typeface="+mn-cs"/>
              </a:rPr>
              <a:t>Global Health Observatory (GHO) data: Overweight and obesity, 2019. </a:t>
            </a:r>
            <a:r>
              <a:rPr lang="en-US" sz="1200" b="0" i="1" kern="1200" dirty="0">
                <a:solidFill>
                  <a:schemeClr val="tx1"/>
                </a:solidFill>
                <a:effectLst/>
                <a:latin typeface="+mn-lt"/>
                <a:ea typeface="+mn-ea"/>
                <a:cs typeface="+mn-cs"/>
              </a:rPr>
              <a:t>World Health Organization</a:t>
            </a:r>
            <a:r>
              <a:rPr lang="en-US" sz="1200" b="0" i="0" kern="1200" dirty="0">
                <a:solidFill>
                  <a:schemeClr val="tx1"/>
                </a:solidFill>
                <a:effectLst/>
                <a:latin typeface="+mn-lt"/>
                <a:ea typeface="+mn-ea"/>
                <a:cs typeface="+mn-cs"/>
              </a:rPr>
              <a:t> [online]. WHO [cit. 2019-05-13]. </a:t>
            </a:r>
            <a:r>
              <a:rPr lang="en-US" sz="1200" b="0" i="0" kern="1200" dirty="0" err="1">
                <a:solidFill>
                  <a:schemeClr val="tx1"/>
                </a:solidFill>
                <a:effectLst/>
                <a:latin typeface="+mn-lt"/>
                <a:ea typeface="+mn-ea"/>
                <a:cs typeface="+mn-cs"/>
              </a:rPr>
              <a:t>Dostupné</a:t>
            </a:r>
            <a:r>
              <a:rPr lang="en-US" sz="1200" b="0" i="0" kern="1200" dirty="0">
                <a:solidFill>
                  <a:schemeClr val="tx1"/>
                </a:solidFill>
                <a:effectLst/>
                <a:latin typeface="+mn-lt"/>
                <a:ea typeface="+mn-ea"/>
                <a:cs typeface="+mn-cs"/>
              </a:rPr>
              <a:t> z: https://www.who.int/gho/ncd/risk_factors/overweight_obesity/obesity_adults/en/</a:t>
            </a:r>
            <a:endParaRPr lang="cs-CZ" sz="1200" b="0" i="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13</a:t>
            </a:fld>
            <a:endParaRPr lang="cs-CZ"/>
          </a:p>
        </p:txBody>
      </p:sp>
    </p:spTree>
    <p:extLst>
      <p:ext uri="{BB962C8B-B14F-4D97-AF65-F5344CB8AC3E}">
        <p14:creationId xmlns:p14="http://schemas.microsoft.com/office/powerpoint/2010/main" val="364331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 </a:t>
            </a:r>
            <a:r>
              <a:rPr lang="cs-CZ" dirty="0">
                <a:hlinkClick r:id="rId3"/>
              </a:rPr>
              <a:t>http://globalenvhealth.org/research-areas/non-communicable-diseases/</a:t>
            </a:r>
            <a:endParaRPr lang="cs-CZ" dirty="0"/>
          </a:p>
          <a:p>
            <a:r>
              <a:rPr lang="cs-CZ" dirty="0"/>
              <a:t>Citace: </a:t>
            </a:r>
            <a:r>
              <a:rPr lang="en-US" sz="1200" b="0" i="1" kern="1200" dirty="0">
                <a:solidFill>
                  <a:schemeClr val="tx1"/>
                </a:solidFill>
                <a:effectLst/>
                <a:latin typeface="+mn-lt"/>
                <a:ea typeface="+mn-ea"/>
                <a:cs typeface="+mn-cs"/>
              </a:rPr>
              <a:t>NCD Risk Factor Collaboration</a:t>
            </a:r>
            <a:r>
              <a:rPr lang="en-US" sz="1200" b="0" i="0" kern="1200" dirty="0">
                <a:solidFill>
                  <a:schemeClr val="tx1"/>
                </a:solidFill>
                <a:effectLst/>
                <a:latin typeface="+mn-lt"/>
                <a:ea typeface="+mn-ea"/>
                <a:cs typeface="+mn-cs"/>
              </a:rPr>
              <a:t> [online], 2017. NCD Risk Factor Collaboration [cit. 2019-05-13]. </a:t>
            </a:r>
            <a:r>
              <a:rPr lang="en-US" sz="1200" b="0" i="0" kern="1200" dirty="0" err="1">
                <a:solidFill>
                  <a:schemeClr val="tx1"/>
                </a:solidFill>
                <a:effectLst/>
                <a:latin typeface="+mn-lt"/>
                <a:ea typeface="+mn-ea"/>
                <a:cs typeface="+mn-cs"/>
              </a:rPr>
              <a:t>Dostupné</a:t>
            </a:r>
            <a:r>
              <a:rPr lang="en-US" sz="1200" b="0" i="0" kern="1200" dirty="0">
                <a:solidFill>
                  <a:schemeClr val="tx1"/>
                </a:solidFill>
                <a:effectLst/>
                <a:latin typeface="+mn-lt"/>
                <a:ea typeface="+mn-ea"/>
                <a:cs typeface="+mn-cs"/>
              </a:rPr>
              <a:t> z: www.ncdrisc.org</a:t>
            </a:r>
            <a:endParaRPr lang="cs-CZ" sz="1200" b="0" i="0" kern="1200" dirty="0">
              <a:solidFill>
                <a:schemeClr val="tx1"/>
              </a:solidFill>
              <a:effectLst/>
              <a:latin typeface="+mn-lt"/>
              <a:ea typeface="+mn-ea"/>
              <a:cs typeface="+mn-cs"/>
            </a:endParaRPr>
          </a:p>
          <a:p>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15</a:t>
            </a:fld>
            <a:endParaRPr lang="cs-CZ"/>
          </a:p>
        </p:txBody>
      </p:sp>
    </p:spTree>
    <p:extLst>
      <p:ext uri="{BB962C8B-B14F-4D97-AF65-F5344CB8AC3E}">
        <p14:creationId xmlns:p14="http://schemas.microsoft.com/office/powerpoint/2010/main" val="251338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1"/>
            <a:r>
              <a:rPr lang="cs-CZ" dirty="0"/>
              <a:t>Ženy </a:t>
            </a:r>
          </a:p>
          <a:p>
            <a:pPr lvl="1"/>
            <a:endParaRPr lang="cs-CZ" dirty="0"/>
          </a:p>
          <a:p>
            <a:pPr lvl="1"/>
            <a:endParaRPr lang="cs-CZ" dirty="0"/>
          </a:p>
          <a:p>
            <a:pPr lvl="2"/>
            <a:r>
              <a:rPr lang="cs-CZ" sz="1600" dirty="0"/>
              <a:t>1,79 % → 5,57 %</a:t>
            </a:r>
          </a:p>
          <a:p>
            <a:pPr lvl="2"/>
            <a:r>
              <a:rPr lang="cs-CZ" sz="1600" dirty="0"/>
              <a:t>69 → 390 mil </a:t>
            </a:r>
          </a:p>
          <a:p>
            <a:r>
              <a:rPr lang="cs-CZ" sz="1600" dirty="0"/>
              <a:t>Muži</a:t>
            </a:r>
          </a:p>
          <a:p>
            <a:pPr lvl="1"/>
            <a:r>
              <a:rPr lang="cs-CZ" dirty="0"/>
              <a:t>0,78 % → 4 %</a:t>
            </a:r>
          </a:p>
          <a:p>
            <a:pPr lvl="1"/>
            <a:r>
              <a:rPr lang="cs-CZ" dirty="0"/>
              <a:t>31 → 281 mil</a:t>
            </a:r>
          </a:p>
          <a:p>
            <a:pPr lvl="2"/>
            <a:endParaRPr lang="cs-CZ" sz="1600" dirty="0"/>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16</a:t>
            </a:fld>
            <a:endParaRPr lang="cs-CZ"/>
          </a:p>
        </p:txBody>
      </p:sp>
    </p:spTree>
    <p:extLst>
      <p:ext uri="{BB962C8B-B14F-4D97-AF65-F5344CB8AC3E}">
        <p14:creationId xmlns:p14="http://schemas.microsoft.com/office/powerpoint/2010/main" val="61121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http://ncdrisc.org/obesity-population-bubble.html</a:t>
            </a:r>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18</a:t>
            </a:fld>
            <a:endParaRPr lang="cs-CZ"/>
          </a:p>
        </p:txBody>
      </p:sp>
    </p:spTree>
    <p:extLst>
      <p:ext uri="{BB962C8B-B14F-4D97-AF65-F5344CB8AC3E}">
        <p14:creationId xmlns:p14="http://schemas.microsoft.com/office/powerpoint/2010/main" val="316514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http://ncdrisc.org/obesity-population-bubble-ado.html</a:t>
            </a:r>
            <a:endParaRPr lang="cs-CZ" dirty="0"/>
          </a:p>
          <a:p>
            <a:endParaRPr lang="cs-CZ" dirty="0"/>
          </a:p>
        </p:txBody>
      </p:sp>
      <p:sp>
        <p:nvSpPr>
          <p:cNvPr id="4" name="Zástupný symbol pro číslo snímku 3"/>
          <p:cNvSpPr>
            <a:spLocks noGrp="1"/>
          </p:cNvSpPr>
          <p:nvPr>
            <p:ph type="sldNum" sz="quarter" idx="5"/>
          </p:nvPr>
        </p:nvSpPr>
        <p:spPr/>
        <p:txBody>
          <a:bodyPr/>
          <a:lstStyle/>
          <a:p>
            <a:fld id="{26BF2A56-2D89-4B8C-9099-D95785D55AFA}" type="slidenum">
              <a:rPr lang="cs-CZ" smtClean="0"/>
              <a:t>19</a:t>
            </a:fld>
            <a:endParaRPr lang="cs-CZ"/>
          </a:p>
        </p:txBody>
      </p:sp>
    </p:spTree>
    <p:extLst>
      <p:ext uri="{BB962C8B-B14F-4D97-AF65-F5344CB8AC3E}">
        <p14:creationId xmlns:p14="http://schemas.microsoft.com/office/powerpoint/2010/main" val="3615884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who.int/news-room/fact-sheets/detail/obesity-and-overweight" TargetMode="External"/><Relationship Id="rId2" Type="http://schemas.openxmlformats.org/officeDocument/2006/relationships/hyperlink" Target="https://linkinghub.elsevier.com/retrieve/pii/S0140673617321293" TargetMode="External"/><Relationship Id="rId1" Type="http://schemas.openxmlformats.org/officeDocument/2006/relationships/slideLayout" Target="../slideLayouts/slideLayout2.xml"/><Relationship Id="rId6" Type="http://schemas.openxmlformats.org/officeDocument/2006/relationships/hyperlink" Target="https://doi.org/10.1787/9789264283336-en" TargetMode="External"/><Relationship Id="rId5" Type="http://schemas.openxmlformats.org/officeDocument/2006/relationships/hyperlink" Target="http://www.szu.cz/uploads/documents/chzp/ehes/EHES_2014.pdf" TargetMode="External"/><Relationship Id="rId4" Type="http://schemas.openxmlformats.org/officeDocument/2006/relationships/hyperlink" Target="https://www.who.int/gho/ncd/risk_factors/overweight_obesity/obesity_adults/e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c.europa.eu/eurostat/documents/2995521/7700898/3-20102016-BP-EN.pdf/c26b037b-d5f3-4c05-89c1-00bf0b98d646" TargetMode="External"/><Relationship Id="rId2" Type="http://schemas.openxmlformats.org/officeDocument/2006/relationships/hyperlink" Target="https://ec.europa.eu/health/sites/health/files/state/docs/chp_cs_english.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D42F5F-A659-4CEC-8C00-158ECD765B3B}"/>
              </a:ext>
            </a:extLst>
          </p:cNvPr>
          <p:cNvSpPr>
            <a:spLocks noGrp="1"/>
          </p:cNvSpPr>
          <p:nvPr>
            <p:ph type="ctrTitle"/>
          </p:nvPr>
        </p:nvSpPr>
        <p:spPr/>
        <p:txBody>
          <a:bodyPr/>
          <a:lstStyle/>
          <a:p>
            <a:r>
              <a:rPr lang="cs-CZ" dirty="0"/>
              <a:t>Obezita</a:t>
            </a:r>
          </a:p>
        </p:txBody>
      </p:sp>
      <p:sp>
        <p:nvSpPr>
          <p:cNvPr id="3" name="Podnadpis 2">
            <a:extLst>
              <a:ext uri="{FF2B5EF4-FFF2-40B4-BE49-F238E27FC236}">
                <a16:creationId xmlns:a16="http://schemas.microsoft.com/office/drawing/2014/main" id="{A3570E57-0F1F-40BB-8332-5504BD62ABF2}"/>
              </a:ext>
            </a:extLst>
          </p:cNvPr>
          <p:cNvSpPr>
            <a:spLocks noGrp="1"/>
          </p:cNvSpPr>
          <p:nvPr>
            <p:ph type="subTitle" idx="1"/>
          </p:nvPr>
        </p:nvSpPr>
        <p:spPr/>
        <p:txBody>
          <a:bodyPr>
            <a:normAutofit fontScale="92500" lnSpcReduction="20000"/>
          </a:bodyPr>
          <a:lstStyle/>
          <a:p>
            <a:r>
              <a:rPr lang="cs-CZ" dirty="0"/>
              <a:t>Veronika Baťová</a:t>
            </a:r>
          </a:p>
          <a:p>
            <a:r>
              <a:rPr lang="cs-CZ" dirty="0"/>
              <a:t>Michael Sláma</a:t>
            </a:r>
          </a:p>
        </p:txBody>
      </p:sp>
    </p:spTree>
    <p:extLst>
      <p:ext uri="{BB962C8B-B14F-4D97-AF65-F5344CB8AC3E}">
        <p14:creationId xmlns:p14="http://schemas.microsoft.com/office/powerpoint/2010/main" val="3648311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66069A7-69BC-44DE-BA1D-0CBE4A62F6A6}"/>
              </a:ext>
            </a:extLst>
          </p:cNvPr>
          <p:cNvPicPr>
            <a:picLocks noChangeAspect="1"/>
          </p:cNvPicPr>
          <p:nvPr/>
        </p:nvPicPr>
        <p:blipFill rotWithShape="1">
          <a:blip r:embed="rId3"/>
          <a:srcRect l="16894" t="65589" r="61137" b="17441"/>
          <a:stretch/>
        </p:blipFill>
        <p:spPr>
          <a:xfrm>
            <a:off x="7235940" y="2592280"/>
            <a:ext cx="3851564" cy="1673439"/>
          </a:xfrm>
          <a:prstGeom prst="rect">
            <a:avLst/>
          </a:prstGeom>
        </p:spPr>
      </p:pic>
      <p:pic>
        <p:nvPicPr>
          <p:cNvPr id="6" name="Obrázek 5">
            <a:extLst>
              <a:ext uri="{FF2B5EF4-FFF2-40B4-BE49-F238E27FC236}">
                <a16:creationId xmlns:a16="http://schemas.microsoft.com/office/drawing/2014/main" id="{3C3209C0-BC9E-46DA-B072-6D37816D521C}"/>
              </a:ext>
            </a:extLst>
          </p:cNvPr>
          <p:cNvPicPr>
            <a:picLocks noChangeAspect="1"/>
          </p:cNvPicPr>
          <p:nvPr/>
        </p:nvPicPr>
        <p:blipFill rotWithShape="1">
          <a:blip r:embed="rId4"/>
          <a:srcRect l="28820" t="16178" r="30325" b="36801"/>
          <a:stretch/>
        </p:blipFill>
        <p:spPr>
          <a:xfrm>
            <a:off x="5427892" y="2176951"/>
            <a:ext cx="6452950" cy="4177536"/>
          </a:xfrm>
          <a:prstGeom prst="rect">
            <a:avLst/>
          </a:prstGeom>
        </p:spPr>
      </p:pic>
      <p:sp>
        <p:nvSpPr>
          <p:cNvPr id="2" name="Nadpis 1">
            <a:extLst>
              <a:ext uri="{FF2B5EF4-FFF2-40B4-BE49-F238E27FC236}">
                <a16:creationId xmlns:a16="http://schemas.microsoft.com/office/drawing/2014/main" id="{1205F333-C97F-40E8-AFA5-F3FDD5D70F8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C2EC95F-4401-4787-9B41-D5BFB825EA3B}"/>
              </a:ext>
            </a:extLst>
          </p:cNvPr>
          <p:cNvSpPr>
            <a:spLocks noGrp="1"/>
          </p:cNvSpPr>
          <p:nvPr>
            <p:ph idx="1"/>
          </p:nvPr>
        </p:nvSpPr>
        <p:spPr>
          <a:xfrm>
            <a:off x="311158" y="1748683"/>
            <a:ext cx="11029615" cy="4478922"/>
          </a:xfrm>
        </p:spPr>
        <p:txBody>
          <a:bodyPr/>
          <a:lstStyle/>
          <a:p>
            <a:r>
              <a:rPr lang="cs-CZ" dirty="0"/>
              <a:t>Publikováno 10.  října 2017 </a:t>
            </a:r>
            <a:br>
              <a:rPr lang="cs-CZ" dirty="0"/>
            </a:br>
            <a:r>
              <a:rPr lang="cs-CZ" dirty="0"/>
              <a:t>– den před Světovým dnem obezity </a:t>
            </a:r>
          </a:p>
          <a:p>
            <a:r>
              <a:rPr lang="cs-CZ" dirty="0"/>
              <a:t>Hodnocení BMI takřka </a:t>
            </a:r>
            <a:r>
              <a:rPr lang="en-US" dirty="0"/>
              <a:t>130 mil</a:t>
            </a:r>
            <a:r>
              <a:rPr lang="cs-CZ" dirty="0"/>
              <a:t> osob </a:t>
            </a:r>
          </a:p>
          <a:p>
            <a:pPr>
              <a:buFontTx/>
              <a:buChar char="-"/>
            </a:pPr>
            <a:r>
              <a:rPr lang="cs-CZ" dirty="0"/>
              <a:t>největší epidemiologická studie co do </a:t>
            </a:r>
            <a:br>
              <a:rPr lang="cs-CZ" dirty="0"/>
            </a:br>
            <a:r>
              <a:rPr lang="cs-CZ" dirty="0"/>
              <a:t>velikosti vzorku </a:t>
            </a:r>
          </a:p>
          <a:p>
            <a:r>
              <a:rPr lang="cs-CZ" dirty="0"/>
              <a:t>Více než 1000 spolupracovníků </a:t>
            </a:r>
          </a:p>
          <a:p>
            <a:r>
              <a:rPr lang="cs-CZ" dirty="0"/>
              <a:t>Analýza trendu BMI od roku 1975 - 2016</a:t>
            </a:r>
          </a:p>
        </p:txBody>
      </p:sp>
      <p:pic>
        <p:nvPicPr>
          <p:cNvPr id="4" name="Obrázek 3">
            <a:extLst>
              <a:ext uri="{FF2B5EF4-FFF2-40B4-BE49-F238E27FC236}">
                <a16:creationId xmlns:a16="http://schemas.microsoft.com/office/drawing/2014/main" id="{883397D1-D11E-416B-AC54-ACC074373AE5}"/>
              </a:ext>
            </a:extLst>
          </p:cNvPr>
          <p:cNvPicPr>
            <a:picLocks noChangeAspect="1"/>
          </p:cNvPicPr>
          <p:nvPr/>
        </p:nvPicPr>
        <p:blipFill rotWithShape="1">
          <a:blip r:embed="rId5"/>
          <a:srcRect l="10757" t="26128" r="33031" b="64983"/>
          <a:stretch/>
        </p:blipFill>
        <p:spPr>
          <a:xfrm>
            <a:off x="581192" y="734883"/>
            <a:ext cx="11029615" cy="981073"/>
          </a:xfrm>
          <a:prstGeom prst="rect">
            <a:avLst/>
          </a:prstGeom>
        </p:spPr>
      </p:pic>
    </p:spTree>
    <p:extLst>
      <p:ext uri="{BB962C8B-B14F-4D97-AF65-F5344CB8AC3E}">
        <p14:creationId xmlns:p14="http://schemas.microsoft.com/office/powerpoint/2010/main" val="143884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8702E01-34C5-42F7-89FC-7F08D33A4B88}"/>
              </a:ext>
            </a:extLst>
          </p:cNvPr>
          <p:cNvSpPr>
            <a:spLocks noGrp="1"/>
          </p:cNvSpPr>
          <p:nvPr>
            <p:ph type="title" idx="4294967295"/>
          </p:nvPr>
        </p:nvSpPr>
        <p:spPr>
          <a:xfrm>
            <a:off x="0" y="701675"/>
            <a:ext cx="11029950" cy="1014413"/>
          </a:xfrm>
        </p:spPr>
        <p:txBody>
          <a:bodyPr/>
          <a:lstStyle/>
          <a:p>
            <a:r>
              <a:rPr lang="cs-CZ" dirty="0" err="1"/>
              <a:t>Who</a:t>
            </a:r>
            <a:br>
              <a:rPr lang="cs-CZ" dirty="0"/>
            </a:br>
            <a:r>
              <a:rPr lang="cs-CZ" dirty="0"/>
              <a:t>prevalence obezity celosvětově: 1975 - 2016</a:t>
            </a:r>
          </a:p>
        </p:txBody>
      </p:sp>
      <p:sp>
        <p:nvSpPr>
          <p:cNvPr id="5" name="Zástupný obsah 4">
            <a:extLst>
              <a:ext uri="{FF2B5EF4-FFF2-40B4-BE49-F238E27FC236}">
                <a16:creationId xmlns:a16="http://schemas.microsoft.com/office/drawing/2014/main" id="{3577C4F5-7629-41D1-8884-524A2C4A94BF}"/>
              </a:ext>
            </a:extLst>
          </p:cNvPr>
          <p:cNvSpPr>
            <a:spLocks noGrp="1"/>
          </p:cNvSpPr>
          <p:nvPr>
            <p:ph idx="4294967295"/>
          </p:nvPr>
        </p:nvSpPr>
        <p:spPr>
          <a:xfrm>
            <a:off x="717708" y="1716088"/>
            <a:ext cx="11263313" cy="4746625"/>
          </a:xfrm>
        </p:spPr>
        <p:txBody>
          <a:bodyPr>
            <a:normAutofit/>
          </a:bodyPr>
          <a:lstStyle/>
          <a:p>
            <a:pPr marL="0" indent="0">
              <a:lnSpc>
                <a:spcPct val="150000"/>
              </a:lnSpc>
              <a:buNone/>
            </a:pPr>
            <a:r>
              <a:rPr lang="cs-CZ" sz="2000" dirty="0"/>
              <a:t> </a:t>
            </a:r>
          </a:p>
          <a:p>
            <a:pPr marL="0" indent="0">
              <a:lnSpc>
                <a:spcPct val="150000"/>
              </a:lnSpc>
              <a:buNone/>
            </a:pPr>
            <a:r>
              <a:rPr lang="cs-CZ" sz="2000" b="1" dirty="0"/>
              <a:t>Dospělí (18+)</a:t>
            </a:r>
          </a:p>
          <a:p>
            <a:pPr marL="0" indent="0">
              <a:lnSpc>
                <a:spcPct val="150000"/>
              </a:lnSpc>
              <a:buNone/>
            </a:pPr>
            <a:r>
              <a:rPr lang="cs-CZ" sz="2000" b="1" dirty="0"/>
              <a:t>2016</a:t>
            </a:r>
          </a:p>
          <a:p>
            <a:pPr lvl="1">
              <a:lnSpc>
                <a:spcPct val="150000"/>
              </a:lnSpc>
            </a:pPr>
            <a:r>
              <a:rPr lang="cs-CZ" sz="2000" dirty="0"/>
              <a:t>Prevalence nadváhy - </a:t>
            </a:r>
            <a:r>
              <a:rPr lang="en-US" sz="2000" dirty="0"/>
              <a:t>39% (39% of men and 40% of women) </a:t>
            </a:r>
            <a:endParaRPr lang="cs-CZ" sz="2000" dirty="0"/>
          </a:p>
          <a:p>
            <a:pPr lvl="1">
              <a:lnSpc>
                <a:spcPct val="150000"/>
              </a:lnSpc>
            </a:pPr>
            <a:r>
              <a:rPr lang="cs-CZ" sz="2000" dirty="0"/>
              <a:t>Prevalence obezity - </a:t>
            </a:r>
            <a:r>
              <a:rPr lang="en-US" sz="2000" dirty="0">
                <a:solidFill>
                  <a:srgbClr val="FF0000"/>
                </a:solidFill>
              </a:rPr>
              <a:t>13%</a:t>
            </a:r>
            <a:r>
              <a:rPr lang="en-US" sz="2000" dirty="0"/>
              <a:t> (11% of men and 15% of women) </a:t>
            </a:r>
            <a:br>
              <a:rPr lang="cs-CZ" sz="2000" dirty="0"/>
            </a:br>
            <a:r>
              <a:rPr lang="cs-CZ" sz="2000" dirty="0"/>
              <a:t>- více než 650 mil </a:t>
            </a:r>
          </a:p>
          <a:p>
            <a:pPr>
              <a:lnSpc>
                <a:spcPct val="150000"/>
              </a:lnSpc>
            </a:pPr>
            <a:r>
              <a:rPr lang="cs-CZ" sz="2000" dirty="0"/>
              <a:t>Prevalence obezity se v letech 1975 – 2016 takřka ztrojnásobila </a:t>
            </a:r>
          </a:p>
          <a:p>
            <a:pPr>
              <a:lnSpc>
                <a:spcPct val="150000"/>
              </a:lnSpc>
            </a:pPr>
            <a:r>
              <a:rPr lang="cs-CZ" sz="2000" dirty="0"/>
              <a:t>Nadváha a obezity vzrůstá především v zemích s nízkým a středním příjmem</a:t>
            </a:r>
          </a:p>
          <a:p>
            <a:pPr>
              <a:lnSpc>
                <a:spcPct val="150000"/>
              </a:lnSpc>
            </a:pPr>
            <a:endParaRPr lang="cs-CZ" sz="2000" dirty="0"/>
          </a:p>
        </p:txBody>
      </p:sp>
      <p:pic>
        <p:nvPicPr>
          <p:cNvPr id="2" name="Obrázek 1">
            <a:extLst>
              <a:ext uri="{FF2B5EF4-FFF2-40B4-BE49-F238E27FC236}">
                <a16:creationId xmlns:a16="http://schemas.microsoft.com/office/drawing/2014/main" id="{CD666AED-865A-480F-B885-3983A17E750E}"/>
              </a:ext>
            </a:extLst>
          </p:cNvPr>
          <p:cNvPicPr>
            <a:picLocks noChangeAspect="1"/>
          </p:cNvPicPr>
          <p:nvPr/>
        </p:nvPicPr>
        <p:blipFill rotWithShape="1">
          <a:blip r:embed="rId3"/>
          <a:srcRect l="24310" t="84000" r="16331" b="4127"/>
          <a:stretch/>
        </p:blipFill>
        <p:spPr>
          <a:xfrm>
            <a:off x="0" y="610235"/>
            <a:ext cx="12698730" cy="1428750"/>
          </a:xfrm>
          <a:prstGeom prst="rect">
            <a:avLst/>
          </a:prstGeom>
        </p:spPr>
      </p:pic>
    </p:spTree>
    <p:extLst>
      <p:ext uri="{BB962C8B-B14F-4D97-AF65-F5344CB8AC3E}">
        <p14:creationId xmlns:p14="http://schemas.microsoft.com/office/powerpoint/2010/main" val="344191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8702E01-34C5-42F7-89FC-7F08D33A4B88}"/>
              </a:ext>
            </a:extLst>
          </p:cNvPr>
          <p:cNvSpPr>
            <a:spLocks noGrp="1"/>
          </p:cNvSpPr>
          <p:nvPr>
            <p:ph type="title" idx="4294967295"/>
          </p:nvPr>
        </p:nvSpPr>
        <p:spPr>
          <a:xfrm>
            <a:off x="0" y="701675"/>
            <a:ext cx="11029950" cy="1014413"/>
          </a:xfrm>
        </p:spPr>
        <p:txBody>
          <a:bodyPr/>
          <a:lstStyle/>
          <a:p>
            <a:r>
              <a:rPr lang="cs-CZ" dirty="0" err="1"/>
              <a:t>Who</a:t>
            </a:r>
            <a:r>
              <a:rPr lang="cs-CZ" dirty="0"/>
              <a:t> </a:t>
            </a:r>
            <a:br>
              <a:rPr lang="cs-CZ" dirty="0"/>
            </a:br>
            <a:r>
              <a:rPr lang="cs-CZ" dirty="0"/>
              <a:t>prevalence obezity celosvětově: 1975 - 2016</a:t>
            </a:r>
          </a:p>
        </p:txBody>
      </p:sp>
      <p:sp>
        <p:nvSpPr>
          <p:cNvPr id="5" name="Zástupný obsah 4">
            <a:extLst>
              <a:ext uri="{FF2B5EF4-FFF2-40B4-BE49-F238E27FC236}">
                <a16:creationId xmlns:a16="http://schemas.microsoft.com/office/drawing/2014/main" id="{3577C4F5-7629-41D1-8884-524A2C4A94BF}"/>
              </a:ext>
            </a:extLst>
          </p:cNvPr>
          <p:cNvSpPr>
            <a:spLocks noGrp="1"/>
          </p:cNvSpPr>
          <p:nvPr>
            <p:ph idx="4294967295"/>
          </p:nvPr>
        </p:nvSpPr>
        <p:spPr>
          <a:xfrm>
            <a:off x="755028" y="1638364"/>
            <a:ext cx="11029950" cy="4389437"/>
          </a:xfrm>
        </p:spPr>
        <p:txBody>
          <a:bodyPr>
            <a:normAutofit lnSpcReduction="10000"/>
          </a:bodyPr>
          <a:lstStyle/>
          <a:p>
            <a:pPr marL="0" indent="0">
              <a:lnSpc>
                <a:spcPct val="150000"/>
              </a:lnSpc>
              <a:buNone/>
            </a:pPr>
            <a:r>
              <a:rPr lang="cs-CZ" sz="2000" dirty="0"/>
              <a:t> </a:t>
            </a:r>
          </a:p>
          <a:p>
            <a:pPr>
              <a:lnSpc>
                <a:spcPct val="150000"/>
              </a:lnSpc>
            </a:pPr>
            <a:endParaRPr lang="cs-CZ" sz="2000" dirty="0"/>
          </a:p>
          <a:p>
            <a:pPr marL="0" indent="0">
              <a:lnSpc>
                <a:spcPct val="150000"/>
              </a:lnSpc>
              <a:buNone/>
            </a:pPr>
            <a:r>
              <a:rPr lang="cs-CZ" sz="2000" b="1" dirty="0"/>
              <a:t>Děti (5 – 19 let)</a:t>
            </a:r>
          </a:p>
          <a:p>
            <a:pPr marL="0" indent="0">
              <a:lnSpc>
                <a:spcPct val="150000"/>
              </a:lnSpc>
              <a:buNone/>
            </a:pPr>
            <a:r>
              <a:rPr lang="cs-CZ" sz="2000" b="1" dirty="0"/>
              <a:t>2016</a:t>
            </a:r>
          </a:p>
          <a:p>
            <a:pPr>
              <a:lnSpc>
                <a:spcPct val="150000"/>
              </a:lnSpc>
            </a:pPr>
            <a:r>
              <a:rPr lang="cs-CZ" sz="2000" dirty="0"/>
              <a:t>Prevalence nadváhy a obezity </a:t>
            </a:r>
            <a:br>
              <a:rPr lang="cs-CZ" sz="2000" dirty="0"/>
            </a:br>
            <a:r>
              <a:rPr lang="cs-CZ" sz="2000" dirty="0"/>
              <a:t>- z původních 4 % se zvýšila na 18 %</a:t>
            </a:r>
          </a:p>
          <a:p>
            <a:pPr>
              <a:lnSpc>
                <a:spcPct val="150000"/>
              </a:lnSpc>
            </a:pPr>
            <a:r>
              <a:rPr lang="cs-CZ" sz="2000" dirty="0"/>
              <a:t>Prevalence obezity </a:t>
            </a:r>
            <a:br>
              <a:rPr lang="cs-CZ" sz="2000" dirty="0"/>
            </a:br>
            <a:r>
              <a:rPr lang="cs-CZ" sz="2000" dirty="0"/>
              <a:t>- vzrostla z 1 % na  </a:t>
            </a:r>
            <a:r>
              <a:rPr lang="cs-CZ" sz="2000" dirty="0">
                <a:solidFill>
                  <a:srgbClr val="FF0000"/>
                </a:solidFill>
              </a:rPr>
              <a:t>6 </a:t>
            </a:r>
            <a:r>
              <a:rPr lang="en-US" sz="2000" dirty="0">
                <a:solidFill>
                  <a:srgbClr val="FF0000"/>
                </a:solidFill>
              </a:rPr>
              <a:t>% </a:t>
            </a:r>
            <a:r>
              <a:rPr lang="cs-CZ" sz="2000" dirty="0">
                <a:solidFill>
                  <a:schemeClr val="tx1"/>
                </a:solidFill>
              </a:rPr>
              <a:t>u</a:t>
            </a:r>
            <a:r>
              <a:rPr lang="cs-CZ" sz="2000" dirty="0">
                <a:solidFill>
                  <a:srgbClr val="FF0000"/>
                </a:solidFill>
              </a:rPr>
              <a:t> dívek </a:t>
            </a:r>
            <a:r>
              <a:rPr lang="cs-CZ" sz="2000" dirty="0">
                <a:solidFill>
                  <a:schemeClr val="tx1"/>
                </a:solidFill>
              </a:rPr>
              <a:t>a</a:t>
            </a:r>
            <a:r>
              <a:rPr lang="cs-CZ" sz="2000" dirty="0">
                <a:solidFill>
                  <a:srgbClr val="FF0000"/>
                </a:solidFill>
              </a:rPr>
              <a:t> 8 % </a:t>
            </a:r>
            <a:r>
              <a:rPr lang="cs-CZ" sz="2000" dirty="0">
                <a:solidFill>
                  <a:schemeClr val="tx1"/>
                </a:solidFill>
              </a:rPr>
              <a:t>u</a:t>
            </a:r>
            <a:r>
              <a:rPr lang="cs-CZ" sz="2000" dirty="0">
                <a:solidFill>
                  <a:srgbClr val="FF0000"/>
                </a:solidFill>
              </a:rPr>
              <a:t> chlapců</a:t>
            </a:r>
          </a:p>
          <a:p>
            <a:pPr marL="0" indent="0">
              <a:lnSpc>
                <a:spcPct val="150000"/>
              </a:lnSpc>
              <a:buNone/>
            </a:pPr>
            <a:endParaRPr lang="cs-CZ" sz="2000" dirty="0"/>
          </a:p>
        </p:txBody>
      </p:sp>
      <p:pic>
        <p:nvPicPr>
          <p:cNvPr id="6" name="Obrázek 5">
            <a:extLst>
              <a:ext uri="{FF2B5EF4-FFF2-40B4-BE49-F238E27FC236}">
                <a16:creationId xmlns:a16="http://schemas.microsoft.com/office/drawing/2014/main" id="{DFE58B0C-A534-4E0A-9C3A-44CB2A1FC90A}"/>
              </a:ext>
            </a:extLst>
          </p:cNvPr>
          <p:cNvPicPr>
            <a:picLocks noChangeAspect="1"/>
          </p:cNvPicPr>
          <p:nvPr/>
        </p:nvPicPr>
        <p:blipFill rotWithShape="1">
          <a:blip r:embed="rId3"/>
          <a:srcRect l="26138" t="10127" r="26692" b="20005"/>
          <a:stretch/>
        </p:blipFill>
        <p:spPr>
          <a:xfrm>
            <a:off x="7097206" y="2471961"/>
            <a:ext cx="4102145" cy="3417834"/>
          </a:xfrm>
          <a:prstGeom prst="rect">
            <a:avLst/>
          </a:prstGeom>
          <a:effectLst>
            <a:softEdge rad="63500"/>
          </a:effectLst>
        </p:spPr>
      </p:pic>
      <p:pic>
        <p:nvPicPr>
          <p:cNvPr id="7" name="Obrázek 6">
            <a:extLst>
              <a:ext uri="{FF2B5EF4-FFF2-40B4-BE49-F238E27FC236}">
                <a16:creationId xmlns:a16="http://schemas.microsoft.com/office/drawing/2014/main" id="{248F81D2-CF9E-46C8-957E-751ED9878B8A}"/>
              </a:ext>
            </a:extLst>
          </p:cNvPr>
          <p:cNvPicPr>
            <a:picLocks noChangeAspect="1"/>
          </p:cNvPicPr>
          <p:nvPr/>
        </p:nvPicPr>
        <p:blipFill rotWithShape="1">
          <a:blip r:embed="rId4"/>
          <a:srcRect l="24310" t="84000" r="16331" b="4127"/>
          <a:stretch/>
        </p:blipFill>
        <p:spPr>
          <a:xfrm>
            <a:off x="0" y="610235"/>
            <a:ext cx="12698730" cy="1428750"/>
          </a:xfrm>
          <a:prstGeom prst="rect">
            <a:avLst/>
          </a:prstGeom>
        </p:spPr>
      </p:pic>
    </p:spTree>
    <p:extLst>
      <p:ext uri="{BB962C8B-B14F-4D97-AF65-F5344CB8AC3E}">
        <p14:creationId xmlns:p14="http://schemas.microsoft.com/office/powerpoint/2010/main" val="2048008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8702E01-34C5-42F7-89FC-7F08D33A4B88}"/>
              </a:ext>
            </a:extLst>
          </p:cNvPr>
          <p:cNvSpPr>
            <a:spLocks noGrp="1"/>
          </p:cNvSpPr>
          <p:nvPr>
            <p:ph type="title"/>
          </p:nvPr>
        </p:nvSpPr>
        <p:spPr>
          <a:xfrm>
            <a:off x="495333" y="236498"/>
            <a:ext cx="11029616" cy="988332"/>
          </a:xfrm>
        </p:spPr>
        <p:txBody>
          <a:bodyPr/>
          <a:lstStyle/>
          <a:p>
            <a:r>
              <a:rPr lang="cs-CZ" dirty="0"/>
              <a:t>prevalence obezity 2016 - dospělí (18+) </a:t>
            </a:r>
          </a:p>
        </p:txBody>
      </p:sp>
      <p:pic>
        <p:nvPicPr>
          <p:cNvPr id="10" name="Obrázek 9">
            <a:extLst>
              <a:ext uri="{FF2B5EF4-FFF2-40B4-BE49-F238E27FC236}">
                <a16:creationId xmlns:a16="http://schemas.microsoft.com/office/drawing/2014/main" id="{993CFB54-F954-45D5-8056-D48394B2A2E6}"/>
              </a:ext>
            </a:extLst>
          </p:cNvPr>
          <p:cNvPicPr>
            <a:picLocks noChangeAspect="1"/>
          </p:cNvPicPr>
          <p:nvPr/>
        </p:nvPicPr>
        <p:blipFill rotWithShape="1">
          <a:blip r:embed="rId3"/>
          <a:srcRect l="36781" t="35260" r="26786" b="35027"/>
          <a:stretch/>
        </p:blipFill>
        <p:spPr>
          <a:xfrm>
            <a:off x="333525" y="1334407"/>
            <a:ext cx="11524949" cy="5287095"/>
          </a:xfrm>
          <a:prstGeom prst="rect">
            <a:avLst/>
          </a:prstGeom>
        </p:spPr>
      </p:pic>
      <p:pic>
        <p:nvPicPr>
          <p:cNvPr id="11" name="Obrázek 10">
            <a:extLst>
              <a:ext uri="{FF2B5EF4-FFF2-40B4-BE49-F238E27FC236}">
                <a16:creationId xmlns:a16="http://schemas.microsoft.com/office/drawing/2014/main" id="{D9E4A238-8227-4FDD-97A0-E9F580DA3D75}"/>
              </a:ext>
            </a:extLst>
          </p:cNvPr>
          <p:cNvPicPr>
            <a:picLocks noChangeAspect="1"/>
          </p:cNvPicPr>
          <p:nvPr/>
        </p:nvPicPr>
        <p:blipFill rotWithShape="1">
          <a:blip r:embed="rId4"/>
          <a:srcRect l="36781" t="41621" r="37976" b="45666"/>
          <a:stretch/>
        </p:blipFill>
        <p:spPr>
          <a:xfrm>
            <a:off x="5181908" y="5610467"/>
            <a:ext cx="4403796" cy="1247533"/>
          </a:xfrm>
          <a:prstGeom prst="rect">
            <a:avLst/>
          </a:prstGeom>
        </p:spPr>
      </p:pic>
      <p:pic>
        <p:nvPicPr>
          <p:cNvPr id="12" name="Obrázek 11">
            <a:extLst>
              <a:ext uri="{FF2B5EF4-FFF2-40B4-BE49-F238E27FC236}">
                <a16:creationId xmlns:a16="http://schemas.microsoft.com/office/drawing/2014/main" id="{E79F6DE5-C7BE-49AF-A034-0F6767654951}"/>
              </a:ext>
            </a:extLst>
          </p:cNvPr>
          <p:cNvPicPr>
            <a:picLocks noChangeAspect="1"/>
          </p:cNvPicPr>
          <p:nvPr/>
        </p:nvPicPr>
        <p:blipFill rotWithShape="1">
          <a:blip r:embed="rId4"/>
          <a:srcRect l="62024" t="45291" r="31163" b="37665"/>
          <a:stretch/>
        </p:blipFill>
        <p:spPr>
          <a:xfrm>
            <a:off x="0" y="4407690"/>
            <a:ext cx="1741225" cy="2450310"/>
          </a:xfrm>
          <a:prstGeom prst="rect">
            <a:avLst/>
          </a:prstGeom>
        </p:spPr>
      </p:pic>
    </p:spTree>
    <p:extLst>
      <p:ext uri="{BB962C8B-B14F-4D97-AF65-F5344CB8AC3E}">
        <p14:creationId xmlns:p14="http://schemas.microsoft.com/office/powerpoint/2010/main" val="167748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444696-5279-4741-9ECC-684A3D9C1E96}"/>
              </a:ext>
            </a:extLst>
          </p:cNvPr>
          <p:cNvSpPr>
            <a:spLocks noGrp="1"/>
          </p:cNvSpPr>
          <p:nvPr>
            <p:ph type="title"/>
          </p:nvPr>
        </p:nvSpPr>
        <p:spPr/>
        <p:txBody>
          <a:bodyPr/>
          <a:lstStyle/>
          <a:p>
            <a:r>
              <a:rPr lang="cs-CZ" dirty="0"/>
              <a:t>WHO</a:t>
            </a:r>
            <a:br>
              <a:rPr lang="cs-CZ" dirty="0"/>
            </a:br>
            <a:r>
              <a:rPr lang="cs-CZ" dirty="0"/>
              <a:t>prevalence obezity - </a:t>
            </a:r>
            <a:r>
              <a:rPr lang="cs-CZ" dirty="0" err="1"/>
              <a:t>čr</a:t>
            </a:r>
            <a:endParaRPr lang="cs-CZ" dirty="0"/>
          </a:p>
        </p:txBody>
      </p:sp>
      <p:graphicFrame>
        <p:nvGraphicFramePr>
          <p:cNvPr id="6" name="Zástupný obsah 5">
            <a:extLst>
              <a:ext uri="{FF2B5EF4-FFF2-40B4-BE49-F238E27FC236}">
                <a16:creationId xmlns:a16="http://schemas.microsoft.com/office/drawing/2014/main" id="{0CF000BC-6E0E-44E4-86B3-7EE0B8C0F886}"/>
              </a:ext>
            </a:extLst>
          </p:cNvPr>
          <p:cNvGraphicFramePr>
            <a:graphicFrameLocks noGrp="1"/>
          </p:cNvGraphicFramePr>
          <p:nvPr>
            <p:ph idx="1"/>
            <p:extLst>
              <p:ext uri="{D42A27DB-BD31-4B8C-83A1-F6EECF244321}">
                <p14:modId xmlns:p14="http://schemas.microsoft.com/office/powerpoint/2010/main" val="1155470579"/>
              </p:ext>
            </p:extLst>
          </p:nvPr>
        </p:nvGraphicFramePr>
        <p:xfrm>
          <a:off x="0" y="2378337"/>
          <a:ext cx="11988801" cy="39746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384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A941DB-2AF7-4EEB-8C16-E3582D9F16E5}"/>
              </a:ext>
            </a:extLst>
          </p:cNvPr>
          <p:cNvSpPr>
            <a:spLocks noGrp="1"/>
          </p:cNvSpPr>
          <p:nvPr>
            <p:ph type="title"/>
          </p:nvPr>
        </p:nvSpPr>
        <p:spPr/>
        <p:txBody>
          <a:bodyPr/>
          <a:lstStyle/>
          <a:p>
            <a:r>
              <a:rPr lang="cs-CZ" dirty="0"/>
              <a:t>NCD Risk </a:t>
            </a:r>
            <a:r>
              <a:rPr lang="cs-CZ" dirty="0" err="1"/>
              <a:t>Factor</a:t>
            </a:r>
            <a:r>
              <a:rPr lang="cs-CZ" dirty="0"/>
              <a:t> </a:t>
            </a:r>
            <a:r>
              <a:rPr lang="cs-CZ" dirty="0" err="1"/>
              <a:t>Collaboration</a:t>
            </a:r>
            <a:r>
              <a:rPr lang="cs-CZ" dirty="0"/>
              <a:t> </a:t>
            </a:r>
            <a:br>
              <a:rPr lang="cs-CZ" dirty="0"/>
            </a:br>
            <a:r>
              <a:rPr lang="cs-CZ" dirty="0"/>
              <a:t>- vizualizace dat</a:t>
            </a:r>
          </a:p>
        </p:txBody>
      </p:sp>
      <p:sp>
        <p:nvSpPr>
          <p:cNvPr id="3" name="Zástupný obsah 2">
            <a:extLst>
              <a:ext uri="{FF2B5EF4-FFF2-40B4-BE49-F238E27FC236}">
                <a16:creationId xmlns:a16="http://schemas.microsoft.com/office/drawing/2014/main" id="{D31E9B33-D0EA-41FF-B86C-0B454306D538}"/>
              </a:ext>
            </a:extLst>
          </p:cNvPr>
          <p:cNvSpPr>
            <a:spLocks noGrp="1"/>
          </p:cNvSpPr>
          <p:nvPr>
            <p:ph idx="1"/>
          </p:nvPr>
        </p:nvSpPr>
        <p:spPr>
          <a:xfrm>
            <a:off x="328169" y="2469202"/>
            <a:ext cx="11029615" cy="3678303"/>
          </a:xfrm>
        </p:spPr>
        <p:txBody>
          <a:bodyPr/>
          <a:lstStyle/>
          <a:p>
            <a:pPr marL="0" indent="0">
              <a:buNone/>
            </a:pPr>
            <a:r>
              <a:rPr lang="cs-CZ" dirty="0"/>
              <a:t>(NCD - Non-</a:t>
            </a:r>
            <a:r>
              <a:rPr lang="cs-CZ" dirty="0" err="1"/>
              <a:t>communicable</a:t>
            </a:r>
            <a:r>
              <a:rPr lang="cs-CZ" dirty="0"/>
              <a:t> </a:t>
            </a:r>
            <a:r>
              <a:rPr lang="cs-CZ" dirty="0" err="1"/>
              <a:t>diseases</a:t>
            </a:r>
            <a:r>
              <a:rPr lang="cs-CZ" dirty="0"/>
              <a:t> – nepřenosná onemocnění)</a:t>
            </a:r>
          </a:p>
          <a:p>
            <a:r>
              <a:rPr lang="cs-CZ" dirty="0"/>
              <a:t>Díky síti vědců po celém světě sdružuje populační data</a:t>
            </a:r>
          </a:p>
          <a:p>
            <a:r>
              <a:rPr lang="cs-CZ" dirty="0"/>
              <a:t>Využívá pokročilých statistických metod určených speciálně pro analýzu rizikových faktorů neinfekčních onemocnění</a:t>
            </a:r>
          </a:p>
          <a:p>
            <a:r>
              <a:rPr lang="cs-CZ" dirty="0"/>
              <a:t> Vizualizuje trendy v prevalenci obezity od roku 1975 do roku 2016</a:t>
            </a:r>
          </a:p>
        </p:txBody>
      </p:sp>
      <p:pic>
        <p:nvPicPr>
          <p:cNvPr id="5" name="Obrázek 4">
            <a:extLst>
              <a:ext uri="{FF2B5EF4-FFF2-40B4-BE49-F238E27FC236}">
                <a16:creationId xmlns:a16="http://schemas.microsoft.com/office/drawing/2014/main" id="{1A05B39B-8B0E-402F-89C0-0F41220A9492}"/>
              </a:ext>
            </a:extLst>
          </p:cNvPr>
          <p:cNvPicPr>
            <a:picLocks noChangeAspect="1"/>
          </p:cNvPicPr>
          <p:nvPr/>
        </p:nvPicPr>
        <p:blipFill rotWithShape="1">
          <a:blip r:embed="rId3"/>
          <a:srcRect l="22619" t="54392" r="20715" b="29363"/>
          <a:stretch/>
        </p:blipFill>
        <p:spPr>
          <a:xfrm>
            <a:off x="328169" y="2019009"/>
            <a:ext cx="7393431" cy="1192210"/>
          </a:xfrm>
          <a:prstGeom prst="rect">
            <a:avLst/>
          </a:prstGeom>
        </p:spPr>
      </p:pic>
      <p:pic>
        <p:nvPicPr>
          <p:cNvPr id="6" name="Obrázek 5">
            <a:extLst>
              <a:ext uri="{FF2B5EF4-FFF2-40B4-BE49-F238E27FC236}">
                <a16:creationId xmlns:a16="http://schemas.microsoft.com/office/drawing/2014/main" id="{D6D5D1B5-1E25-42FE-8978-5BA9B809983F}"/>
              </a:ext>
            </a:extLst>
          </p:cNvPr>
          <p:cNvPicPr>
            <a:picLocks noChangeAspect="1"/>
          </p:cNvPicPr>
          <p:nvPr/>
        </p:nvPicPr>
        <p:blipFill rotWithShape="1">
          <a:blip r:embed="rId4"/>
          <a:srcRect l="22976" t="41481" r="59881" b="31641"/>
          <a:stretch/>
        </p:blipFill>
        <p:spPr>
          <a:xfrm>
            <a:off x="7721600" y="0"/>
            <a:ext cx="4470400" cy="3942642"/>
          </a:xfrm>
          <a:prstGeom prst="rect">
            <a:avLst/>
          </a:prstGeom>
        </p:spPr>
      </p:pic>
    </p:spTree>
    <p:extLst>
      <p:ext uri="{BB962C8B-B14F-4D97-AF65-F5344CB8AC3E}">
        <p14:creationId xmlns:p14="http://schemas.microsoft.com/office/powerpoint/2010/main" val="274256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DF0B9-0C8B-4A0C-B5DD-4C0A48A02E4B}"/>
              </a:ext>
            </a:extLst>
          </p:cNvPr>
          <p:cNvSpPr>
            <a:spLocks noGrp="1"/>
          </p:cNvSpPr>
          <p:nvPr>
            <p:ph type="title"/>
          </p:nvPr>
        </p:nvSpPr>
        <p:spPr/>
        <p:txBody>
          <a:bodyPr anchor="ctr">
            <a:normAutofit/>
          </a:bodyPr>
          <a:lstStyle/>
          <a:p>
            <a:r>
              <a:rPr lang="cs-CZ" dirty="0"/>
              <a:t>trend Prevalence obezity celosvětově (1975 – 2016) </a:t>
            </a:r>
            <a:br>
              <a:rPr lang="cs-CZ" dirty="0"/>
            </a:br>
            <a:r>
              <a:rPr lang="cs-CZ" dirty="0"/>
              <a:t>- dospělí</a:t>
            </a:r>
          </a:p>
        </p:txBody>
      </p:sp>
      <p:sp>
        <p:nvSpPr>
          <p:cNvPr id="3" name="Zástupný obsah 2">
            <a:extLst>
              <a:ext uri="{FF2B5EF4-FFF2-40B4-BE49-F238E27FC236}">
                <a16:creationId xmlns:a16="http://schemas.microsoft.com/office/drawing/2014/main" id="{EE713913-95D4-486A-B9DA-BA448D06EADA}"/>
              </a:ext>
            </a:extLst>
          </p:cNvPr>
          <p:cNvSpPr>
            <a:spLocks noGrp="1"/>
          </p:cNvSpPr>
          <p:nvPr>
            <p:ph sz="half" idx="1"/>
          </p:nvPr>
        </p:nvSpPr>
        <p:spPr>
          <a:xfrm>
            <a:off x="396357" y="1009928"/>
            <a:ext cx="5422390" cy="3633047"/>
          </a:xfrm>
        </p:spPr>
        <p:txBody>
          <a:bodyPr>
            <a:normAutofit/>
          </a:bodyPr>
          <a:lstStyle/>
          <a:p>
            <a:pPr lvl="1"/>
            <a:endParaRPr lang="cs-CZ" sz="1600" dirty="0"/>
          </a:p>
        </p:txBody>
      </p:sp>
      <p:sp>
        <p:nvSpPr>
          <p:cNvPr id="6" name="Zástupný obsah 5">
            <a:extLst>
              <a:ext uri="{FF2B5EF4-FFF2-40B4-BE49-F238E27FC236}">
                <a16:creationId xmlns:a16="http://schemas.microsoft.com/office/drawing/2014/main" id="{317D4B9A-94B3-44EE-B097-BE1D0D96C577}"/>
              </a:ext>
            </a:extLst>
          </p:cNvPr>
          <p:cNvSpPr>
            <a:spLocks noGrp="1"/>
          </p:cNvSpPr>
          <p:nvPr>
            <p:ph sz="half" idx="2"/>
          </p:nvPr>
        </p:nvSpPr>
        <p:spPr>
          <a:xfrm>
            <a:off x="6188417" y="940379"/>
            <a:ext cx="5422392" cy="3633047"/>
          </a:xfrm>
        </p:spPr>
        <p:txBody>
          <a:bodyPr>
            <a:normAutofit/>
          </a:bodyPr>
          <a:lstStyle/>
          <a:p>
            <a:endParaRPr lang="cs-CZ" dirty="0"/>
          </a:p>
        </p:txBody>
      </p:sp>
      <p:pic>
        <p:nvPicPr>
          <p:cNvPr id="13" name="Obrázek 12">
            <a:extLst>
              <a:ext uri="{FF2B5EF4-FFF2-40B4-BE49-F238E27FC236}">
                <a16:creationId xmlns:a16="http://schemas.microsoft.com/office/drawing/2014/main" id="{E3A43633-8AAC-450E-8628-E0E77CE41566}"/>
              </a:ext>
            </a:extLst>
          </p:cNvPr>
          <p:cNvPicPr>
            <a:picLocks noChangeAspect="1"/>
          </p:cNvPicPr>
          <p:nvPr/>
        </p:nvPicPr>
        <p:blipFill rotWithShape="1">
          <a:blip r:embed="rId3"/>
          <a:srcRect l="28010" t="34151" r="15434" b="12163"/>
          <a:stretch/>
        </p:blipFill>
        <p:spPr>
          <a:xfrm>
            <a:off x="31735" y="2759990"/>
            <a:ext cx="5971847" cy="3368352"/>
          </a:xfrm>
          <a:prstGeom prst="rect">
            <a:avLst/>
          </a:prstGeom>
        </p:spPr>
      </p:pic>
      <p:pic>
        <p:nvPicPr>
          <p:cNvPr id="14" name="Obrázek 13">
            <a:extLst>
              <a:ext uri="{FF2B5EF4-FFF2-40B4-BE49-F238E27FC236}">
                <a16:creationId xmlns:a16="http://schemas.microsoft.com/office/drawing/2014/main" id="{8D7229DC-65F5-421E-B541-389F03E8CC07}"/>
              </a:ext>
            </a:extLst>
          </p:cNvPr>
          <p:cNvPicPr>
            <a:picLocks noChangeAspect="1"/>
          </p:cNvPicPr>
          <p:nvPr/>
        </p:nvPicPr>
        <p:blipFill rotWithShape="1">
          <a:blip r:embed="rId4"/>
          <a:srcRect l="28394" t="34703" r="14974" b="12355"/>
          <a:stretch/>
        </p:blipFill>
        <p:spPr>
          <a:xfrm>
            <a:off x="6096000" y="2770264"/>
            <a:ext cx="5970062" cy="3368352"/>
          </a:xfrm>
          <a:prstGeom prst="rect">
            <a:avLst/>
          </a:prstGeom>
        </p:spPr>
      </p:pic>
    </p:spTree>
    <p:extLst>
      <p:ext uri="{BB962C8B-B14F-4D97-AF65-F5344CB8AC3E}">
        <p14:creationId xmlns:p14="http://schemas.microsoft.com/office/powerpoint/2010/main" val="168541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DF0B9-0C8B-4A0C-B5DD-4C0A48A02E4B}"/>
              </a:ext>
            </a:extLst>
          </p:cNvPr>
          <p:cNvSpPr>
            <a:spLocks noGrp="1"/>
          </p:cNvSpPr>
          <p:nvPr>
            <p:ph type="title"/>
          </p:nvPr>
        </p:nvSpPr>
        <p:spPr/>
        <p:txBody>
          <a:bodyPr anchor="ctr">
            <a:normAutofit/>
          </a:bodyPr>
          <a:lstStyle/>
          <a:p>
            <a:r>
              <a:rPr lang="cs-CZ" dirty="0"/>
              <a:t>Nárůst Prevalence celosvětově (1975 -2016) </a:t>
            </a:r>
            <a:br>
              <a:rPr lang="cs-CZ" dirty="0"/>
            </a:br>
            <a:r>
              <a:rPr lang="cs-CZ" dirty="0"/>
              <a:t>– děti a dospívající (5 – 19 let)</a:t>
            </a:r>
          </a:p>
        </p:txBody>
      </p:sp>
      <p:sp>
        <p:nvSpPr>
          <p:cNvPr id="3" name="Zástupný obsah 2">
            <a:extLst>
              <a:ext uri="{FF2B5EF4-FFF2-40B4-BE49-F238E27FC236}">
                <a16:creationId xmlns:a16="http://schemas.microsoft.com/office/drawing/2014/main" id="{EE713913-95D4-486A-B9DA-BA448D06EADA}"/>
              </a:ext>
            </a:extLst>
          </p:cNvPr>
          <p:cNvSpPr>
            <a:spLocks noGrp="1"/>
          </p:cNvSpPr>
          <p:nvPr>
            <p:ph sz="half" idx="1"/>
          </p:nvPr>
        </p:nvSpPr>
        <p:spPr>
          <a:xfrm>
            <a:off x="6464835" y="1223824"/>
            <a:ext cx="5422390" cy="3633047"/>
          </a:xfrm>
        </p:spPr>
        <p:txBody>
          <a:bodyPr>
            <a:normAutofit/>
          </a:bodyPr>
          <a:lstStyle/>
          <a:p>
            <a:pPr lvl="1">
              <a:lnSpc>
                <a:spcPct val="170000"/>
              </a:lnSpc>
            </a:pPr>
            <a:r>
              <a:rPr lang="cs-CZ" sz="1800" dirty="0"/>
              <a:t>Dívky:  </a:t>
            </a:r>
            <a:br>
              <a:rPr lang="cs-CZ" sz="1800" dirty="0"/>
            </a:br>
            <a:r>
              <a:rPr lang="cs-CZ" sz="1800" dirty="0"/>
              <a:t>0,7 % → </a:t>
            </a:r>
            <a:r>
              <a:rPr lang="cs-CZ" sz="1800" dirty="0">
                <a:solidFill>
                  <a:srgbClr val="FF0000"/>
                </a:solidFill>
              </a:rPr>
              <a:t>5,6 %</a:t>
            </a:r>
          </a:p>
          <a:p>
            <a:pPr lvl="1">
              <a:lnSpc>
                <a:spcPct val="170000"/>
              </a:lnSpc>
            </a:pPr>
            <a:r>
              <a:rPr lang="cs-CZ" sz="1800" dirty="0"/>
              <a:t>Chlapci:</a:t>
            </a:r>
            <a:br>
              <a:rPr lang="cs-CZ" sz="1800" dirty="0"/>
            </a:br>
            <a:r>
              <a:rPr lang="cs-CZ" sz="1800" dirty="0"/>
              <a:t>0,9 % → </a:t>
            </a:r>
            <a:r>
              <a:rPr lang="cs-CZ" sz="1800" dirty="0">
                <a:solidFill>
                  <a:srgbClr val="FF0000"/>
                </a:solidFill>
              </a:rPr>
              <a:t>7,8 %</a:t>
            </a:r>
          </a:p>
          <a:p>
            <a:pPr>
              <a:lnSpc>
                <a:spcPct val="170000"/>
              </a:lnSpc>
            </a:pPr>
            <a:endParaRPr lang="cs-CZ" sz="1400" dirty="0"/>
          </a:p>
        </p:txBody>
      </p:sp>
      <p:sp>
        <p:nvSpPr>
          <p:cNvPr id="6" name="Zástupný obsah 5">
            <a:extLst>
              <a:ext uri="{FF2B5EF4-FFF2-40B4-BE49-F238E27FC236}">
                <a16:creationId xmlns:a16="http://schemas.microsoft.com/office/drawing/2014/main" id="{13422395-2B8E-4503-8F21-B9C14A204E35}"/>
              </a:ext>
            </a:extLst>
          </p:cNvPr>
          <p:cNvSpPr>
            <a:spLocks noGrp="1"/>
          </p:cNvSpPr>
          <p:nvPr>
            <p:ph sz="half" idx="2"/>
          </p:nvPr>
        </p:nvSpPr>
        <p:spPr>
          <a:xfrm>
            <a:off x="395864" y="1082253"/>
            <a:ext cx="6181000" cy="3916187"/>
          </a:xfrm>
        </p:spPr>
        <p:txBody>
          <a:bodyPr>
            <a:normAutofit/>
          </a:bodyPr>
          <a:lstStyle/>
          <a:p>
            <a:r>
              <a:rPr lang="cs-CZ" sz="1500" dirty="0"/>
              <a:t>Nárůst ve všech regionech</a:t>
            </a:r>
          </a:p>
          <a:p>
            <a:pPr lvl="1"/>
            <a:r>
              <a:rPr lang="cs-CZ" sz="1500" dirty="0"/>
              <a:t>Nejméně ve vyspělých zemích: 30 – 50 % za dekádu</a:t>
            </a:r>
          </a:p>
          <a:p>
            <a:pPr lvl="1"/>
            <a:r>
              <a:rPr lang="cs-CZ" sz="1500" dirty="0"/>
              <a:t>Nejvíce v Jižní Africe: 400 % za dekádu (z velmi nízkých hodnot)</a:t>
            </a:r>
          </a:p>
          <a:p>
            <a:r>
              <a:rPr lang="cs-CZ" sz="1500" dirty="0"/>
              <a:t>V roce 2022 bude na světě více dětí a mladistvých obézních než podvyživených</a:t>
            </a:r>
          </a:p>
          <a:p>
            <a:r>
              <a:rPr lang="cs-CZ" sz="1500" dirty="0"/>
              <a:t>Nadváha a obezita jsou spojeny s větším počtem úmrtí než podváha.</a:t>
            </a:r>
          </a:p>
          <a:p>
            <a:endParaRPr lang="cs-CZ" sz="1500" dirty="0"/>
          </a:p>
        </p:txBody>
      </p:sp>
      <p:pic>
        <p:nvPicPr>
          <p:cNvPr id="4" name="Obrázek 3">
            <a:extLst>
              <a:ext uri="{FF2B5EF4-FFF2-40B4-BE49-F238E27FC236}">
                <a16:creationId xmlns:a16="http://schemas.microsoft.com/office/drawing/2014/main" id="{B02AECFB-1969-4EE6-AD01-33F08E48E005}"/>
              </a:ext>
            </a:extLst>
          </p:cNvPr>
          <p:cNvPicPr>
            <a:picLocks noChangeAspect="1"/>
          </p:cNvPicPr>
          <p:nvPr/>
        </p:nvPicPr>
        <p:blipFill rotWithShape="1">
          <a:blip r:embed="rId2"/>
          <a:srcRect l="27934" t="28678" r="15204" b="17686"/>
          <a:stretch/>
        </p:blipFill>
        <p:spPr>
          <a:xfrm>
            <a:off x="111980" y="3918858"/>
            <a:ext cx="5154694" cy="2878210"/>
          </a:xfrm>
          <a:prstGeom prst="rect">
            <a:avLst/>
          </a:prstGeom>
        </p:spPr>
      </p:pic>
      <p:pic>
        <p:nvPicPr>
          <p:cNvPr id="5" name="Obrázek 4">
            <a:extLst>
              <a:ext uri="{FF2B5EF4-FFF2-40B4-BE49-F238E27FC236}">
                <a16:creationId xmlns:a16="http://schemas.microsoft.com/office/drawing/2014/main" id="{BE08D006-06CF-4188-9126-CA6E90BD45F2}"/>
              </a:ext>
            </a:extLst>
          </p:cNvPr>
          <p:cNvPicPr>
            <a:picLocks noChangeAspect="1"/>
          </p:cNvPicPr>
          <p:nvPr/>
        </p:nvPicPr>
        <p:blipFill rotWithShape="1">
          <a:blip r:embed="rId3"/>
          <a:srcRect l="27092" t="28844" r="14898" b="18640"/>
          <a:stretch/>
        </p:blipFill>
        <p:spPr>
          <a:xfrm>
            <a:off x="6716940" y="4124131"/>
            <a:ext cx="5363080" cy="2733869"/>
          </a:xfrm>
          <a:prstGeom prst="rect">
            <a:avLst/>
          </a:prstGeom>
        </p:spPr>
      </p:pic>
    </p:spTree>
    <p:extLst>
      <p:ext uri="{BB962C8B-B14F-4D97-AF65-F5344CB8AC3E}">
        <p14:creationId xmlns:p14="http://schemas.microsoft.com/office/powerpoint/2010/main" val="43672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0CD8FA-6D74-47B4-BD6C-9E44239C35BA}"/>
              </a:ext>
            </a:extLst>
          </p:cNvPr>
          <p:cNvSpPr>
            <a:spLocks noGrp="1"/>
          </p:cNvSpPr>
          <p:nvPr>
            <p:ph type="title"/>
          </p:nvPr>
        </p:nvSpPr>
        <p:spPr/>
        <p:txBody>
          <a:bodyPr>
            <a:normAutofit/>
          </a:bodyPr>
          <a:lstStyle/>
          <a:p>
            <a:r>
              <a:rPr lang="cs-CZ" dirty="0"/>
              <a:t>prevalence obezity dospělých, celosvětově - 2016</a:t>
            </a:r>
            <a:br>
              <a:rPr lang="cs-CZ" dirty="0"/>
            </a:br>
            <a:r>
              <a:rPr lang="cs-CZ" dirty="0"/>
              <a:t>- </a:t>
            </a:r>
            <a:r>
              <a:rPr lang="cs-CZ" sz="2700" dirty="0"/>
              <a:t>rozdělení dle zemí, prevalence, celkového počtu obézních</a:t>
            </a:r>
          </a:p>
        </p:txBody>
      </p:sp>
      <p:sp>
        <p:nvSpPr>
          <p:cNvPr id="3" name="Zástupný obsah 2">
            <a:extLst>
              <a:ext uri="{FF2B5EF4-FFF2-40B4-BE49-F238E27FC236}">
                <a16:creationId xmlns:a16="http://schemas.microsoft.com/office/drawing/2014/main" id="{28512F10-F50F-4D23-BFCA-619C44CF81AF}"/>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50253E78-4438-4B8E-8B22-6A069D409D1F}"/>
              </a:ext>
            </a:extLst>
          </p:cNvPr>
          <p:cNvPicPr>
            <a:picLocks noChangeAspect="1"/>
          </p:cNvPicPr>
          <p:nvPr/>
        </p:nvPicPr>
        <p:blipFill rotWithShape="1">
          <a:blip r:embed="rId3"/>
          <a:srcRect l="28095" t="14570" r="14286" b="14570"/>
          <a:stretch/>
        </p:blipFill>
        <p:spPr>
          <a:xfrm>
            <a:off x="0" y="2500404"/>
            <a:ext cx="6137086" cy="4245429"/>
          </a:xfrm>
          <a:prstGeom prst="rect">
            <a:avLst/>
          </a:prstGeom>
        </p:spPr>
      </p:pic>
      <p:pic>
        <p:nvPicPr>
          <p:cNvPr id="8" name="Obrázek 7">
            <a:extLst>
              <a:ext uri="{FF2B5EF4-FFF2-40B4-BE49-F238E27FC236}">
                <a16:creationId xmlns:a16="http://schemas.microsoft.com/office/drawing/2014/main" id="{6743A83B-E1BA-47A2-9062-212D6CB84794}"/>
              </a:ext>
            </a:extLst>
          </p:cNvPr>
          <p:cNvPicPr>
            <a:picLocks noChangeAspect="1"/>
          </p:cNvPicPr>
          <p:nvPr/>
        </p:nvPicPr>
        <p:blipFill rotWithShape="1">
          <a:blip r:embed="rId4"/>
          <a:srcRect l="28214" t="15931" r="15000" b="16613"/>
          <a:stretch/>
        </p:blipFill>
        <p:spPr>
          <a:xfrm>
            <a:off x="5937184" y="2572719"/>
            <a:ext cx="6137086" cy="4100797"/>
          </a:xfrm>
          <a:prstGeom prst="rect">
            <a:avLst/>
          </a:prstGeom>
        </p:spPr>
      </p:pic>
      <p:pic>
        <p:nvPicPr>
          <p:cNvPr id="9" name="Obrázek 8">
            <a:extLst>
              <a:ext uri="{FF2B5EF4-FFF2-40B4-BE49-F238E27FC236}">
                <a16:creationId xmlns:a16="http://schemas.microsoft.com/office/drawing/2014/main" id="{15321DA9-BA12-49DA-851C-96561BB67C60}"/>
              </a:ext>
            </a:extLst>
          </p:cNvPr>
          <p:cNvPicPr>
            <a:picLocks noChangeAspect="1"/>
          </p:cNvPicPr>
          <p:nvPr/>
        </p:nvPicPr>
        <p:blipFill rotWithShape="1">
          <a:blip r:embed="rId5"/>
          <a:srcRect l="29719" t="78666" r="24906" b="13168"/>
          <a:stretch/>
        </p:blipFill>
        <p:spPr>
          <a:xfrm>
            <a:off x="2548890" y="1900460"/>
            <a:ext cx="6856492" cy="694149"/>
          </a:xfrm>
          <a:prstGeom prst="rect">
            <a:avLst/>
          </a:prstGeom>
        </p:spPr>
      </p:pic>
    </p:spTree>
    <p:extLst>
      <p:ext uri="{BB962C8B-B14F-4D97-AF65-F5344CB8AC3E}">
        <p14:creationId xmlns:p14="http://schemas.microsoft.com/office/powerpoint/2010/main" val="293914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2AC59-1926-4FBF-9CDE-71A92DF3669A}"/>
              </a:ext>
            </a:extLst>
          </p:cNvPr>
          <p:cNvSpPr>
            <a:spLocks noGrp="1"/>
          </p:cNvSpPr>
          <p:nvPr>
            <p:ph type="title"/>
          </p:nvPr>
        </p:nvSpPr>
        <p:spPr/>
        <p:txBody>
          <a:bodyPr>
            <a:normAutofit fontScale="90000"/>
          </a:bodyPr>
          <a:lstStyle/>
          <a:p>
            <a:r>
              <a:rPr lang="cs-CZ" dirty="0"/>
              <a:t>prevalence obezity dětí a dospívajících, celosvětově - 2016</a:t>
            </a:r>
            <a:br>
              <a:rPr lang="cs-CZ" dirty="0"/>
            </a:br>
            <a:r>
              <a:rPr lang="cs-CZ" dirty="0"/>
              <a:t>- rozdělení dle zemí, prevalence, celkového počtu obézních</a:t>
            </a:r>
          </a:p>
        </p:txBody>
      </p:sp>
      <p:sp>
        <p:nvSpPr>
          <p:cNvPr id="3" name="Zástupný obsah 2">
            <a:extLst>
              <a:ext uri="{FF2B5EF4-FFF2-40B4-BE49-F238E27FC236}">
                <a16:creationId xmlns:a16="http://schemas.microsoft.com/office/drawing/2014/main" id="{692DD487-12B4-4A0B-8634-75025C28564F}"/>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CB3AA888-AD00-439B-9F95-354D46E233B9}"/>
              </a:ext>
            </a:extLst>
          </p:cNvPr>
          <p:cNvPicPr>
            <a:picLocks noChangeAspect="1"/>
          </p:cNvPicPr>
          <p:nvPr/>
        </p:nvPicPr>
        <p:blipFill rotWithShape="1">
          <a:blip r:embed="rId3"/>
          <a:srcRect l="28163" t="16190" r="14822" b="16462"/>
          <a:stretch/>
        </p:blipFill>
        <p:spPr>
          <a:xfrm>
            <a:off x="-1" y="2807639"/>
            <a:ext cx="6095997" cy="4050361"/>
          </a:xfrm>
          <a:prstGeom prst="rect">
            <a:avLst/>
          </a:prstGeom>
        </p:spPr>
      </p:pic>
      <p:pic>
        <p:nvPicPr>
          <p:cNvPr id="6" name="Obrázek 5">
            <a:extLst>
              <a:ext uri="{FF2B5EF4-FFF2-40B4-BE49-F238E27FC236}">
                <a16:creationId xmlns:a16="http://schemas.microsoft.com/office/drawing/2014/main" id="{CB97FED8-14EC-4F78-AD60-B2C1D9EAFA03}"/>
              </a:ext>
            </a:extLst>
          </p:cNvPr>
          <p:cNvPicPr>
            <a:picLocks noChangeAspect="1"/>
          </p:cNvPicPr>
          <p:nvPr/>
        </p:nvPicPr>
        <p:blipFill rotWithShape="1">
          <a:blip r:embed="rId4"/>
          <a:srcRect l="28163" t="16190" r="14822" b="16462"/>
          <a:stretch/>
        </p:blipFill>
        <p:spPr>
          <a:xfrm>
            <a:off x="6096000" y="2807639"/>
            <a:ext cx="6096000" cy="4050362"/>
          </a:xfrm>
          <a:prstGeom prst="rect">
            <a:avLst/>
          </a:prstGeom>
        </p:spPr>
      </p:pic>
      <p:pic>
        <p:nvPicPr>
          <p:cNvPr id="4" name="Obrázek 3">
            <a:extLst>
              <a:ext uri="{FF2B5EF4-FFF2-40B4-BE49-F238E27FC236}">
                <a16:creationId xmlns:a16="http://schemas.microsoft.com/office/drawing/2014/main" id="{C55557B1-BE24-45A5-8A37-A25AED68DC82}"/>
              </a:ext>
            </a:extLst>
          </p:cNvPr>
          <p:cNvPicPr>
            <a:picLocks noChangeAspect="1"/>
          </p:cNvPicPr>
          <p:nvPr/>
        </p:nvPicPr>
        <p:blipFill rotWithShape="1">
          <a:blip r:embed="rId5"/>
          <a:srcRect l="29719" t="78666" r="24906" b="13168"/>
          <a:stretch/>
        </p:blipFill>
        <p:spPr>
          <a:xfrm>
            <a:off x="2548890" y="1900460"/>
            <a:ext cx="6856492" cy="694149"/>
          </a:xfrm>
          <a:prstGeom prst="rect">
            <a:avLst/>
          </a:prstGeom>
        </p:spPr>
      </p:pic>
    </p:spTree>
    <p:extLst>
      <p:ext uri="{BB962C8B-B14F-4D97-AF65-F5344CB8AC3E}">
        <p14:creationId xmlns:p14="http://schemas.microsoft.com/office/powerpoint/2010/main" val="242092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8B6477-600D-4C52-8781-72C2AF9F3896}"/>
              </a:ext>
            </a:extLst>
          </p:cNvPr>
          <p:cNvSpPr>
            <a:spLocks noGrp="1"/>
          </p:cNvSpPr>
          <p:nvPr>
            <p:ph type="title"/>
          </p:nvPr>
        </p:nvSpPr>
        <p:spPr/>
        <p:txBody>
          <a:bodyPr/>
          <a:lstStyle/>
          <a:p>
            <a:r>
              <a:rPr lang="cs-CZ" dirty="0"/>
              <a:t>Patofyziologie</a:t>
            </a:r>
          </a:p>
        </p:txBody>
      </p:sp>
      <p:sp>
        <p:nvSpPr>
          <p:cNvPr id="3" name="Zástupný obsah 2">
            <a:extLst>
              <a:ext uri="{FF2B5EF4-FFF2-40B4-BE49-F238E27FC236}">
                <a16:creationId xmlns:a16="http://schemas.microsoft.com/office/drawing/2014/main" id="{13713F5A-F8AD-4F4E-95BF-F0A4F8CF23F6}"/>
              </a:ext>
            </a:extLst>
          </p:cNvPr>
          <p:cNvSpPr>
            <a:spLocks noGrp="1"/>
          </p:cNvSpPr>
          <p:nvPr>
            <p:ph idx="1"/>
          </p:nvPr>
        </p:nvSpPr>
        <p:spPr/>
        <p:txBody>
          <a:bodyPr/>
          <a:lstStyle/>
          <a:p>
            <a:r>
              <a:rPr lang="cs-CZ" dirty="0"/>
              <a:t>Zmnožení tukové tkáně</a:t>
            </a:r>
          </a:p>
          <a:p>
            <a:r>
              <a:rPr lang="cs-CZ" dirty="0"/>
              <a:t>Obezita != nadměrná hmotnost</a:t>
            </a:r>
          </a:p>
          <a:p>
            <a:r>
              <a:rPr lang="cs-CZ" dirty="0"/>
              <a:t>„Epidemie 3. tisíciletí“ – vyspělé i rozvojové země </a:t>
            </a:r>
            <a:br>
              <a:rPr lang="cs-CZ" dirty="0"/>
            </a:br>
            <a:r>
              <a:rPr lang="cs-CZ" dirty="0"/>
              <a:t>[(ČR – 1. místo v Evropě) 68 % X 72 %)]</a:t>
            </a:r>
          </a:p>
          <a:p>
            <a:r>
              <a:rPr lang="cs-CZ" dirty="0"/>
              <a:t>Vzájemná interakce dědičnosti a prostředí</a:t>
            </a:r>
          </a:p>
          <a:p>
            <a:r>
              <a:rPr lang="cs-CZ" dirty="0"/>
              <a:t>Obezita </a:t>
            </a:r>
          </a:p>
          <a:p>
            <a:pPr lvl="1"/>
            <a:r>
              <a:rPr lang="cs-CZ" dirty="0"/>
              <a:t>Esenciální</a:t>
            </a:r>
          </a:p>
          <a:p>
            <a:pPr lvl="1"/>
            <a:r>
              <a:rPr lang="cs-CZ" dirty="0"/>
              <a:t>Sekundární</a:t>
            </a:r>
          </a:p>
        </p:txBody>
      </p:sp>
      <p:pic>
        <p:nvPicPr>
          <p:cNvPr id="4" name="Obrázek 3" descr="giphy.gif"/>
          <p:cNvPicPr>
            <a:picLocks noChangeAspect="1"/>
          </p:cNvPicPr>
          <p:nvPr/>
        </p:nvPicPr>
        <p:blipFill>
          <a:blip r:embed="rId2"/>
          <a:stretch>
            <a:fillRect/>
          </a:stretch>
        </p:blipFill>
        <p:spPr>
          <a:xfrm>
            <a:off x="7041718" y="2389466"/>
            <a:ext cx="4347148" cy="3260361"/>
          </a:xfrm>
          <a:prstGeom prst="rect">
            <a:avLst/>
          </a:prstGeom>
        </p:spPr>
      </p:pic>
    </p:spTree>
    <p:extLst>
      <p:ext uri="{BB962C8B-B14F-4D97-AF65-F5344CB8AC3E}">
        <p14:creationId xmlns:p14="http://schemas.microsoft.com/office/powerpoint/2010/main" val="3465123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503D34-58DF-46F2-9A4B-3A2B24E44CD7}"/>
              </a:ext>
            </a:extLst>
          </p:cNvPr>
          <p:cNvSpPr>
            <a:spLocks noGrp="1"/>
          </p:cNvSpPr>
          <p:nvPr>
            <p:ph type="title" idx="4294967295"/>
          </p:nvPr>
        </p:nvSpPr>
        <p:spPr>
          <a:xfrm>
            <a:off x="0" y="730250"/>
            <a:ext cx="11029950" cy="987425"/>
          </a:xfrm>
        </p:spPr>
        <p:txBody>
          <a:bodyPr/>
          <a:lstStyle/>
          <a:p>
            <a:r>
              <a:rPr lang="cs-CZ" dirty="0"/>
              <a:t>Trend prevalence obezity - </a:t>
            </a:r>
            <a:r>
              <a:rPr lang="cs-CZ" dirty="0" err="1"/>
              <a:t>čr</a:t>
            </a:r>
            <a:endParaRPr lang="cs-CZ" dirty="0"/>
          </a:p>
        </p:txBody>
      </p:sp>
      <p:pic>
        <p:nvPicPr>
          <p:cNvPr id="7" name="Obrázek 6">
            <a:extLst>
              <a:ext uri="{FF2B5EF4-FFF2-40B4-BE49-F238E27FC236}">
                <a16:creationId xmlns:a16="http://schemas.microsoft.com/office/drawing/2014/main" id="{A518D3C2-04DD-4A53-BED1-CB75813D6F1E}"/>
              </a:ext>
            </a:extLst>
          </p:cNvPr>
          <p:cNvPicPr>
            <a:picLocks noChangeAspect="1"/>
          </p:cNvPicPr>
          <p:nvPr/>
        </p:nvPicPr>
        <p:blipFill rotWithShape="1">
          <a:blip r:embed="rId3"/>
          <a:srcRect l="14617" t="14537" r="15204" b="72925"/>
          <a:stretch/>
        </p:blipFill>
        <p:spPr>
          <a:xfrm>
            <a:off x="5054" y="0"/>
            <a:ext cx="12974864" cy="1303893"/>
          </a:xfrm>
          <a:prstGeom prst="rect">
            <a:avLst/>
          </a:prstGeom>
        </p:spPr>
      </p:pic>
      <p:pic>
        <p:nvPicPr>
          <p:cNvPr id="9" name="Obrázek 8">
            <a:extLst>
              <a:ext uri="{FF2B5EF4-FFF2-40B4-BE49-F238E27FC236}">
                <a16:creationId xmlns:a16="http://schemas.microsoft.com/office/drawing/2014/main" id="{3A673637-93B4-4D33-A4B8-F2A9F80EF578}"/>
              </a:ext>
            </a:extLst>
          </p:cNvPr>
          <p:cNvPicPr>
            <a:picLocks noChangeAspect="1"/>
          </p:cNvPicPr>
          <p:nvPr/>
        </p:nvPicPr>
        <p:blipFill rotWithShape="1">
          <a:blip r:embed="rId4"/>
          <a:srcRect l="43969" t="26184" r="21812" b="50028"/>
          <a:stretch/>
        </p:blipFill>
        <p:spPr>
          <a:xfrm>
            <a:off x="5512583" y="2903689"/>
            <a:ext cx="6394478" cy="2500518"/>
          </a:xfrm>
          <a:prstGeom prst="rect">
            <a:avLst/>
          </a:prstGeom>
        </p:spPr>
      </p:pic>
      <p:pic>
        <p:nvPicPr>
          <p:cNvPr id="3" name="Obrázek 2">
            <a:extLst>
              <a:ext uri="{FF2B5EF4-FFF2-40B4-BE49-F238E27FC236}">
                <a16:creationId xmlns:a16="http://schemas.microsoft.com/office/drawing/2014/main" id="{78DE5DD4-3B29-420A-B982-02AE1310E453}"/>
              </a:ext>
            </a:extLst>
          </p:cNvPr>
          <p:cNvPicPr>
            <a:picLocks noChangeAspect="1"/>
          </p:cNvPicPr>
          <p:nvPr/>
        </p:nvPicPr>
        <p:blipFill rotWithShape="1">
          <a:blip r:embed="rId5"/>
          <a:srcRect l="51793" t="33558" r="21798" b="36779"/>
          <a:stretch/>
        </p:blipFill>
        <p:spPr>
          <a:xfrm>
            <a:off x="284939" y="2185686"/>
            <a:ext cx="5305601" cy="3352084"/>
          </a:xfrm>
          <a:prstGeom prst="rect">
            <a:avLst/>
          </a:prstGeom>
        </p:spPr>
      </p:pic>
    </p:spTree>
    <p:extLst>
      <p:ext uri="{BB962C8B-B14F-4D97-AF65-F5344CB8AC3E}">
        <p14:creationId xmlns:p14="http://schemas.microsoft.com/office/powerpoint/2010/main" val="137778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DF0B9-0C8B-4A0C-B5DD-4C0A48A02E4B}"/>
              </a:ext>
            </a:extLst>
          </p:cNvPr>
          <p:cNvSpPr>
            <a:spLocks noGrp="1"/>
          </p:cNvSpPr>
          <p:nvPr>
            <p:ph type="title"/>
          </p:nvPr>
        </p:nvSpPr>
        <p:spPr/>
        <p:txBody>
          <a:bodyPr anchor="ctr">
            <a:normAutofit/>
          </a:bodyPr>
          <a:lstStyle/>
          <a:p>
            <a:r>
              <a:rPr lang="cs-CZ" dirty="0"/>
              <a:t>Trend Prevalence obezity </a:t>
            </a:r>
            <a:r>
              <a:rPr lang="cs-CZ" dirty="0" err="1"/>
              <a:t>čr</a:t>
            </a:r>
            <a:r>
              <a:rPr lang="cs-CZ" dirty="0"/>
              <a:t> (1975 – 2016) </a:t>
            </a:r>
            <a:br>
              <a:rPr lang="cs-CZ" dirty="0"/>
            </a:br>
            <a:r>
              <a:rPr lang="cs-CZ" dirty="0"/>
              <a:t>– dospělí</a:t>
            </a:r>
          </a:p>
        </p:txBody>
      </p:sp>
      <p:sp>
        <p:nvSpPr>
          <p:cNvPr id="3" name="Zástupný obsah 2">
            <a:extLst>
              <a:ext uri="{FF2B5EF4-FFF2-40B4-BE49-F238E27FC236}">
                <a16:creationId xmlns:a16="http://schemas.microsoft.com/office/drawing/2014/main" id="{EE713913-95D4-486A-B9DA-BA448D06EADA}"/>
              </a:ext>
            </a:extLst>
          </p:cNvPr>
          <p:cNvSpPr>
            <a:spLocks noGrp="1"/>
          </p:cNvSpPr>
          <p:nvPr>
            <p:ph sz="half" idx="1"/>
          </p:nvPr>
        </p:nvSpPr>
        <p:spPr>
          <a:xfrm>
            <a:off x="581193" y="2228003"/>
            <a:ext cx="5422390" cy="4323799"/>
          </a:xfrm>
        </p:spPr>
        <p:txBody>
          <a:bodyPr>
            <a:noAutofit/>
          </a:bodyPr>
          <a:lstStyle/>
          <a:p>
            <a:pPr lvl="1"/>
            <a:r>
              <a:rPr lang="cs-CZ" sz="1800" b="1" dirty="0"/>
              <a:t>Ženy:  </a:t>
            </a:r>
          </a:p>
          <a:p>
            <a:pPr lvl="2"/>
            <a:r>
              <a:rPr lang="cs-CZ" sz="1800" dirty="0"/>
              <a:t>17,8 % → </a:t>
            </a:r>
            <a:r>
              <a:rPr lang="cs-CZ" sz="1800" dirty="0">
                <a:solidFill>
                  <a:srgbClr val="FF0000"/>
                </a:solidFill>
              </a:rPr>
              <a:t>26,5 %</a:t>
            </a:r>
          </a:p>
          <a:p>
            <a:pPr lvl="2"/>
            <a:r>
              <a:rPr lang="cs-CZ" sz="1800" dirty="0"/>
              <a:t>710 000 → 1,3 mil  (590 000)</a:t>
            </a:r>
          </a:p>
          <a:p>
            <a:pPr marL="324000" lvl="1" indent="0">
              <a:buNone/>
            </a:pPr>
            <a:r>
              <a:rPr lang="cs-CZ" sz="1800" dirty="0"/>
              <a:t>V roce </a:t>
            </a:r>
            <a:r>
              <a:rPr lang="cs-CZ" sz="1800" b="1" dirty="0"/>
              <a:t>2016</a:t>
            </a:r>
            <a:r>
              <a:rPr lang="cs-CZ" sz="1800" dirty="0"/>
              <a:t>:  460 000 (9,5 %) BMI ≥ 35</a:t>
            </a:r>
            <a:br>
              <a:rPr lang="cs-CZ" sz="1800" dirty="0"/>
            </a:br>
            <a:r>
              <a:rPr lang="cs-CZ" sz="1800" dirty="0"/>
              <a:t>                     120 000 (2,6 %) BMI ≥ 40</a:t>
            </a:r>
          </a:p>
          <a:p>
            <a:pPr lvl="1"/>
            <a:endParaRPr lang="cs-CZ" sz="1800" dirty="0"/>
          </a:p>
          <a:p>
            <a:pPr lvl="1"/>
            <a:r>
              <a:rPr lang="cs-CZ" sz="1800" b="1" dirty="0"/>
              <a:t>Muži</a:t>
            </a:r>
            <a:r>
              <a:rPr lang="cs-CZ" sz="1800" dirty="0"/>
              <a:t>:</a:t>
            </a:r>
          </a:p>
          <a:p>
            <a:pPr lvl="2"/>
            <a:r>
              <a:rPr lang="cs-CZ" sz="1800" dirty="0"/>
              <a:t>10,4 % → </a:t>
            </a:r>
            <a:r>
              <a:rPr lang="cs-CZ" sz="1800" dirty="0">
                <a:solidFill>
                  <a:srgbClr val="FF0000"/>
                </a:solidFill>
              </a:rPr>
              <a:t>27,3 %</a:t>
            </a:r>
          </a:p>
          <a:p>
            <a:pPr lvl="2"/>
            <a:r>
              <a:rPr lang="cs-CZ" sz="1800" dirty="0"/>
              <a:t>350 000 → 1,2 mil</a:t>
            </a:r>
          </a:p>
          <a:p>
            <a:pPr marL="324000" lvl="1" indent="0">
              <a:buNone/>
            </a:pPr>
            <a:r>
              <a:rPr lang="cs-CZ" sz="1800" dirty="0"/>
              <a:t>V roce </a:t>
            </a:r>
            <a:r>
              <a:rPr lang="cs-CZ" sz="1800" b="1" dirty="0"/>
              <a:t>2016</a:t>
            </a:r>
            <a:r>
              <a:rPr lang="cs-CZ" sz="1800" dirty="0"/>
              <a:t>:   280 000 (6,22 %) BMI ≥ 35</a:t>
            </a:r>
            <a:br>
              <a:rPr lang="cs-CZ" sz="1800" dirty="0"/>
            </a:br>
            <a:r>
              <a:rPr lang="cs-CZ" sz="1800" dirty="0"/>
              <a:t>                      60 000 (1,4 %) BMI ≥ 40</a:t>
            </a:r>
            <a:br>
              <a:rPr lang="cs-CZ" sz="1800" dirty="0"/>
            </a:br>
            <a:endParaRPr lang="cs-CZ" sz="1800" dirty="0"/>
          </a:p>
        </p:txBody>
      </p:sp>
      <p:sp>
        <p:nvSpPr>
          <p:cNvPr id="6" name="Zástupný obsah 5">
            <a:extLst>
              <a:ext uri="{FF2B5EF4-FFF2-40B4-BE49-F238E27FC236}">
                <a16:creationId xmlns:a16="http://schemas.microsoft.com/office/drawing/2014/main" id="{5BFCE594-334C-4E75-B61F-BCD733FB366F}"/>
              </a:ext>
            </a:extLst>
          </p:cNvPr>
          <p:cNvSpPr>
            <a:spLocks noGrp="1"/>
          </p:cNvSpPr>
          <p:nvPr>
            <p:ph sz="half" idx="2"/>
          </p:nvPr>
        </p:nvSpPr>
        <p:spPr/>
        <p:txBody>
          <a:bodyPr>
            <a:normAutofit/>
          </a:bodyPr>
          <a:lstStyle/>
          <a:p>
            <a:endParaRPr lang="cs-CZ"/>
          </a:p>
        </p:txBody>
      </p:sp>
      <p:pic>
        <p:nvPicPr>
          <p:cNvPr id="19" name="Obrázek 18">
            <a:extLst>
              <a:ext uri="{FF2B5EF4-FFF2-40B4-BE49-F238E27FC236}">
                <a16:creationId xmlns:a16="http://schemas.microsoft.com/office/drawing/2014/main" id="{8E98CAF7-4201-4460-B756-2F312443827E}"/>
              </a:ext>
            </a:extLst>
          </p:cNvPr>
          <p:cNvPicPr>
            <a:picLocks noChangeAspect="1"/>
          </p:cNvPicPr>
          <p:nvPr/>
        </p:nvPicPr>
        <p:blipFill rotWithShape="1">
          <a:blip r:embed="rId2"/>
          <a:srcRect l="44537" t="48366" r="22123" b="16091"/>
          <a:stretch/>
        </p:blipFill>
        <p:spPr>
          <a:xfrm>
            <a:off x="5579833" y="3153996"/>
            <a:ext cx="5905244" cy="3541279"/>
          </a:xfrm>
          <a:prstGeom prst="rect">
            <a:avLst/>
          </a:prstGeom>
        </p:spPr>
      </p:pic>
    </p:spTree>
    <p:extLst>
      <p:ext uri="{BB962C8B-B14F-4D97-AF65-F5344CB8AC3E}">
        <p14:creationId xmlns:p14="http://schemas.microsoft.com/office/powerpoint/2010/main" val="3353757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2F2B2-30F6-4958-9004-D0D6F705A0FE}"/>
              </a:ext>
            </a:extLst>
          </p:cNvPr>
          <p:cNvSpPr>
            <a:spLocks noGrp="1"/>
          </p:cNvSpPr>
          <p:nvPr>
            <p:ph type="title"/>
          </p:nvPr>
        </p:nvSpPr>
        <p:spPr>
          <a:xfrm>
            <a:off x="581192" y="2040300"/>
            <a:ext cx="11029615" cy="1497507"/>
          </a:xfrm>
        </p:spPr>
        <p:txBody>
          <a:bodyPr anchor="ctr">
            <a:normAutofit fontScale="90000"/>
          </a:bodyPr>
          <a:lstStyle/>
          <a:p>
            <a:pPr algn="ctr"/>
            <a:r>
              <a:rPr lang="cs-CZ" sz="4800" dirty="0"/>
              <a:t>Prevalence obezity </a:t>
            </a:r>
            <a:br>
              <a:rPr lang="cs-CZ" sz="4800" dirty="0"/>
            </a:br>
            <a:r>
              <a:rPr lang="cs-CZ" sz="4800" dirty="0"/>
              <a:t>-</a:t>
            </a:r>
            <a:br>
              <a:rPr lang="cs-CZ" sz="4800" dirty="0"/>
            </a:br>
            <a:r>
              <a:rPr lang="cs-CZ" sz="4800" dirty="0"/>
              <a:t>data na úrovni </a:t>
            </a:r>
            <a:r>
              <a:rPr lang="cs-CZ" sz="4800" dirty="0" err="1"/>
              <a:t>eu</a:t>
            </a:r>
            <a:endParaRPr lang="cs-CZ" sz="4800" dirty="0"/>
          </a:p>
        </p:txBody>
      </p:sp>
      <p:sp>
        <p:nvSpPr>
          <p:cNvPr id="5" name="Zástupný text 4">
            <a:extLst>
              <a:ext uri="{FF2B5EF4-FFF2-40B4-BE49-F238E27FC236}">
                <a16:creationId xmlns:a16="http://schemas.microsoft.com/office/drawing/2014/main" id="{D99B5227-D6A3-4FFF-82DE-D29E043495A1}"/>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1436617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2F2B2-30F6-4958-9004-D0D6F705A0FE}"/>
              </a:ext>
            </a:extLst>
          </p:cNvPr>
          <p:cNvSpPr>
            <a:spLocks noGrp="1"/>
          </p:cNvSpPr>
          <p:nvPr>
            <p:ph type="title"/>
          </p:nvPr>
        </p:nvSpPr>
        <p:spPr>
          <a:xfrm>
            <a:off x="581192" y="2040300"/>
            <a:ext cx="11029615" cy="1497507"/>
          </a:xfrm>
        </p:spPr>
        <p:txBody>
          <a:bodyPr anchor="ctr">
            <a:normAutofit fontScale="90000"/>
          </a:bodyPr>
          <a:lstStyle/>
          <a:p>
            <a:pPr algn="ctr"/>
            <a:r>
              <a:rPr lang="cs-CZ" sz="6700" dirty="0"/>
              <a:t>EHIS</a:t>
            </a:r>
            <a:br>
              <a:rPr lang="cs-CZ" sz="4800" dirty="0"/>
            </a:br>
            <a:r>
              <a:rPr lang="cs-CZ" sz="4800" dirty="0"/>
              <a:t>X </a:t>
            </a:r>
            <a:br>
              <a:rPr lang="cs-CZ" sz="4800" dirty="0"/>
            </a:br>
            <a:r>
              <a:rPr lang="cs-CZ" sz="6700" dirty="0"/>
              <a:t>EHES</a:t>
            </a:r>
          </a:p>
        </p:txBody>
      </p:sp>
    </p:spTree>
    <p:extLst>
      <p:ext uri="{BB962C8B-B14F-4D97-AF65-F5344CB8AC3E}">
        <p14:creationId xmlns:p14="http://schemas.microsoft.com/office/powerpoint/2010/main" val="223751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EFC847F7-8127-4480-8F91-B9CFBEE60445}"/>
              </a:ext>
            </a:extLst>
          </p:cNvPr>
          <p:cNvSpPr>
            <a:spLocks noGrp="1"/>
          </p:cNvSpPr>
          <p:nvPr>
            <p:ph type="title"/>
          </p:nvPr>
        </p:nvSpPr>
        <p:spPr>
          <a:xfrm>
            <a:off x="503645" y="832528"/>
            <a:ext cx="11184709" cy="988332"/>
          </a:xfrm>
        </p:spPr>
        <p:txBody>
          <a:bodyPr>
            <a:noAutofit/>
          </a:bodyPr>
          <a:lstStyle/>
          <a:p>
            <a:r>
              <a:rPr lang="cs-CZ" sz="2400" dirty="0" err="1"/>
              <a:t>Ehis</a:t>
            </a:r>
            <a:r>
              <a:rPr lang="cs-CZ" sz="2400" dirty="0"/>
              <a:t> - Evropské výběrového šetření o zdraví </a:t>
            </a:r>
            <a:br>
              <a:rPr lang="cs-CZ" sz="2400" dirty="0"/>
            </a:br>
            <a:r>
              <a:rPr lang="cs-CZ" sz="2400" dirty="0"/>
              <a:t>  x </a:t>
            </a:r>
            <a:br>
              <a:rPr lang="cs-CZ" sz="2400" dirty="0"/>
            </a:br>
            <a:r>
              <a:rPr lang="cs-CZ" sz="2400" dirty="0" err="1"/>
              <a:t>Ehes</a:t>
            </a:r>
            <a:r>
              <a:rPr lang="cs-CZ" sz="2400" dirty="0"/>
              <a:t> - Evropský průzkum zdravotního stavu populace </a:t>
            </a:r>
          </a:p>
        </p:txBody>
      </p:sp>
      <p:sp>
        <p:nvSpPr>
          <p:cNvPr id="7" name="Zástupný obsah 6">
            <a:extLst>
              <a:ext uri="{FF2B5EF4-FFF2-40B4-BE49-F238E27FC236}">
                <a16:creationId xmlns:a16="http://schemas.microsoft.com/office/drawing/2014/main" id="{84D48D33-B508-4AB1-AD37-5BD97CC2CFA6}"/>
              </a:ext>
            </a:extLst>
          </p:cNvPr>
          <p:cNvSpPr>
            <a:spLocks noGrp="1"/>
          </p:cNvSpPr>
          <p:nvPr>
            <p:ph sz="half" idx="1"/>
          </p:nvPr>
        </p:nvSpPr>
        <p:spPr>
          <a:xfrm>
            <a:off x="318302" y="2508155"/>
            <a:ext cx="8197047" cy="4532725"/>
          </a:xfrm>
        </p:spPr>
        <p:txBody>
          <a:bodyPr>
            <a:noAutofit/>
          </a:bodyPr>
          <a:lstStyle/>
          <a:p>
            <a:r>
              <a:rPr lang="cs-CZ" sz="1400" dirty="0"/>
              <a:t>Průzkumy shromažďující informace o populačním zdraví, faktorech ovlivňujících zdraví a jejich provázanosti</a:t>
            </a:r>
          </a:p>
          <a:p>
            <a:r>
              <a:rPr lang="cs-CZ" sz="1400" b="1" dirty="0"/>
              <a:t>HIS - </a:t>
            </a:r>
            <a:r>
              <a:rPr lang="cs-CZ" sz="1400" b="1" dirty="0" err="1"/>
              <a:t>Health</a:t>
            </a:r>
            <a:r>
              <a:rPr lang="cs-CZ" sz="1400" b="1" dirty="0"/>
              <a:t> Interview </a:t>
            </a:r>
            <a:r>
              <a:rPr lang="cs-CZ" sz="1400" b="1" dirty="0" err="1"/>
              <a:t>Survey</a:t>
            </a:r>
            <a:r>
              <a:rPr lang="cs-CZ" sz="1400" b="1" dirty="0"/>
              <a:t> </a:t>
            </a:r>
            <a:br>
              <a:rPr lang="cs-CZ" sz="1400" dirty="0"/>
            </a:br>
            <a:r>
              <a:rPr lang="cs-CZ" sz="1400" dirty="0"/>
              <a:t>- založeno na sebehodnocení respondentů získaného dotazníkovým šetřením, tedy na subjektivních datech </a:t>
            </a:r>
          </a:p>
          <a:p>
            <a:r>
              <a:rPr lang="cs-CZ" sz="1400" b="1" dirty="0"/>
              <a:t>HES – </a:t>
            </a:r>
            <a:r>
              <a:rPr lang="cs-CZ" sz="1400" b="1" dirty="0" err="1"/>
              <a:t>Health</a:t>
            </a:r>
            <a:r>
              <a:rPr lang="cs-CZ" sz="1400" b="1" dirty="0"/>
              <a:t> </a:t>
            </a:r>
            <a:r>
              <a:rPr lang="cs-CZ" sz="1400" b="1" dirty="0" err="1"/>
              <a:t>Examination</a:t>
            </a:r>
            <a:r>
              <a:rPr lang="cs-CZ" sz="1400" b="1" dirty="0"/>
              <a:t> </a:t>
            </a:r>
            <a:r>
              <a:rPr lang="cs-CZ" sz="1400" b="1" dirty="0" err="1"/>
              <a:t>Survey</a:t>
            </a:r>
            <a:br>
              <a:rPr lang="cs-CZ" sz="1400" dirty="0"/>
            </a:br>
            <a:r>
              <a:rPr lang="cs-CZ" sz="1400" dirty="0"/>
              <a:t>- nadstavba pro HIS – doplněná o lékařské vyšetření</a:t>
            </a:r>
            <a:br>
              <a:rPr lang="cs-CZ" sz="1400" dirty="0"/>
            </a:br>
            <a:r>
              <a:rPr lang="cs-CZ" sz="1400" dirty="0"/>
              <a:t>- zahrnuje subjektivní i objektivní data </a:t>
            </a:r>
          </a:p>
          <a:p>
            <a:r>
              <a:rPr lang="cs-CZ" sz="1400" dirty="0"/>
              <a:t>HIS v ČR od roku 1993 (realizuje ÚZIS)</a:t>
            </a:r>
            <a:br>
              <a:rPr lang="cs-CZ" sz="1400" dirty="0"/>
            </a:br>
            <a:r>
              <a:rPr lang="cs-CZ" sz="1400" dirty="0"/>
              <a:t>- ve 3letých intervalech </a:t>
            </a:r>
            <a:br>
              <a:rPr lang="cs-CZ" sz="1400" dirty="0"/>
            </a:br>
            <a:r>
              <a:rPr lang="cs-CZ" sz="1400" dirty="0"/>
              <a:t>(ve spolupráci s WHO a </a:t>
            </a:r>
            <a:r>
              <a:rPr lang="cs-CZ" sz="1400" dirty="0" err="1"/>
              <a:t>Eurostatem</a:t>
            </a:r>
            <a:r>
              <a:rPr lang="cs-CZ" sz="1400" dirty="0"/>
              <a:t>)</a:t>
            </a:r>
          </a:p>
          <a:p>
            <a:r>
              <a:rPr lang="cs-CZ" sz="1400" dirty="0"/>
              <a:t>V roce 2008 proběhlo šetření jako EHIS - dle jednotné evropské metodiky</a:t>
            </a:r>
          </a:p>
          <a:p>
            <a:r>
              <a:rPr lang="cs-CZ" sz="1400" dirty="0"/>
              <a:t>2009 – zahájena standardizace lékařských vyšetření (HES) </a:t>
            </a:r>
            <a:br>
              <a:rPr lang="cs-CZ" sz="1400" dirty="0"/>
            </a:br>
            <a:r>
              <a:rPr lang="cs-CZ" sz="1400" dirty="0"/>
              <a:t>- vypracován jednotný EHES manuál</a:t>
            </a:r>
          </a:p>
          <a:p>
            <a:r>
              <a:rPr lang="cs-CZ" sz="1400" b="1" dirty="0"/>
              <a:t>2014</a:t>
            </a:r>
            <a:r>
              <a:rPr lang="cs-CZ" sz="1400" dirty="0"/>
              <a:t> – </a:t>
            </a:r>
            <a:r>
              <a:rPr lang="cs-CZ" sz="1400" b="1" dirty="0"/>
              <a:t>první</a:t>
            </a:r>
            <a:r>
              <a:rPr lang="cs-CZ" sz="1400" dirty="0"/>
              <a:t> šetření </a:t>
            </a:r>
            <a:r>
              <a:rPr lang="cs-CZ" sz="1400" b="1" dirty="0"/>
              <a:t>EHES</a:t>
            </a:r>
            <a:r>
              <a:rPr lang="cs-CZ" sz="1400" dirty="0"/>
              <a:t> </a:t>
            </a:r>
            <a:br>
              <a:rPr lang="cs-CZ" sz="1400" dirty="0"/>
            </a:br>
            <a:r>
              <a:rPr lang="cs-CZ" sz="1400" dirty="0"/>
              <a:t>- realizováno ve všech zemích EU (v ČR realizoval SZÚ)</a:t>
            </a:r>
          </a:p>
          <a:p>
            <a:pPr marL="0" indent="0">
              <a:buNone/>
            </a:pPr>
            <a:endParaRPr lang="cs-CZ" sz="1400" dirty="0"/>
          </a:p>
          <a:p>
            <a:pPr marL="0" indent="0">
              <a:buNone/>
            </a:pPr>
            <a:r>
              <a:rPr lang="cs-CZ" sz="1400" b="1" dirty="0"/>
              <a:t>Studie EHIS &amp; EHES jsou důležitou součástí zdravotnické statistiky. </a:t>
            </a:r>
            <a:br>
              <a:rPr lang="cs-CZ" sz="1400" b="1" dirty="0"/>
            </a:br>
            <a:r>
              <a:rPr lang="cs-CZ" sz="1400" b="1" dirty="0"/>
              <a:t>Shromažďuje data na reprezentativním vzorku populace dle jednotného evropského manuálu. </a:t>
            </a:r>
          </a:p>
          <a:p>
            <a:endParaRPr lang="cs-CZ" sz="1400" dirty="0"/>
          </a:p>
          <a:p>
            <a:r>
              <a:rPr lang="cs-CZ" sz="1400" dirty="0"/>
              <a:t>;</a:t>
            </a:r>
          </a:p>
          <a:p>
            <a:endParaRPr lang="cs-CZ" sz="1400" dirty="0"/>
          </a:p>
        </p:txBody>
      </p:sp>
      <p:pic>
        <p:nvPicPr>
          <p:cNvPr id="2" name="Obrázek 1">
            <a:extLst>
              <a:ext uri="{FF2B5EF4-FFF2-40B4-BE49-F238E27FC236}">
                <a16:creationId xmlns:a16="http://schemas.microsoft.com/office/drawing/2014/main" id="{BF0A3B04-F755-42C2-94D9-5CBBF4E7BD6C}"/>
              </a:ext>
            </a:extLst>
          </p:cNvPr>
          <p:cNvPicPr>
            <a:picLocks noChangeAspect="1"/>
          </p:cNvPicPr>
          <p:nvPr/>
        </p:nvPicPr>
        <p:blipFill rotWithShape="1">
          <a:blip r:embed="rId3"/>
          <a:srcRect l="79125" t="46167" r="3494" b="27332"/>
          <a:stretch/>
        </p:blipFill>
        <p:spPr>
          <a:xfrm>
            <a:off x="9217507" y="1997266"/>
            <a:ext cx="2656191" cy="2278115"/>
          </a:xfrm>
          <a:prstGeom prst="rect">
            <a:avLst/>
          </a:prstGeom>
        </p:spPr>
      </p:pic>
    </p:spTree>
    <p:extLst>
      <p:ext uri="{BB962C8B-B14F-4D97-AF65-F5344CB8AC3E}">
        <p14:creationId xmlns:p14="http://schemas.microsoft.com/office/powerpoint/2010/main" val="1416922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obsah 10">
            <a:extLst>
              <a:ext uri="{FF2B5EF4-FFF2-40B4-BE49-F238E27FC236}">
                <a16:creationId xmlns:a16="http://schemas.microsoft.com/office/drawing/2014/main" id="{9DFA4FD7-781D-4EF7-932B-FD98B0CA9BCD}"/>
              </a:ext>
            </a:extLst>
          </p:cNvPr>
          <p:cNvSpPr>
            <a:spLocks noGrp="1"/>
          </p:cNvSpPr>
          <p:nvPr>
            <p:ph sz="half" idx="4294967295"/>
          </p:nvPr>
        </p:nvSpPr>
        <p:spPr>
          <a:xfrm>
            <a:off x="6117673" y="230547"/>
            <a:ext cx="5757527" cy="3633787"/>
          </a:xfrm>
        </p:spPr>
        <p:txBody>
          <a:bodyPr/>
          <a:lstStyle/>
          <a:p>
            <a:pPr marL="0" indent="0" algn="ctr">
              <a:lnSpc>
                <a:spcPct val="200000"/>
              </a:lnSpc>
              <a:buNone/>
            </a:pPr>
            <a:r>
              <a:rPr lang="cs-CZ" b="1" dirty="0"/>
              <a:t>EHES</a:t>
            </a:r>
            <a:endParaRPr lang="cs-CZ" sz="1400" b="1" dirty="0"/>
          </a:p>
          <a:p>
            <a:r>
              <a:rPr lang="cs-CZ" sz="1400" dirty="0"/>
              <a:t>n = 1220 (vyzváno 3850 osob)</a:t>
            </a:r>
          </a:p>
          <a:p>
            <a:r>
              <a:rPr lang="cs-CZ" sz="1400" dirty="0"/>
              <a:t>Věkové rozmezí: 25 – 64 let (ekonomicky produktivní část populace)</a:t>
            </a:r>
          </a:p>
          <a:p>
            <a:r>
              <a:rPr lang="cs-CZ" sz="1400" dirty="0"/>
              <a:t>Sběr dat:  Vyšetření lékařem</a:t>
            </a:r>
          </a:p>
          <a:p>
            <a:endParaRPr lang="cs-CZ" sz="1400" dirty="0"/>
          </a:p>
          <a:p>
            <a:r>
              <a:rPr lang="cs-CZ" sz="1400" b="1" dirty="0"/>
              <a:t>Prevalence nadváhy - </a:t>
            </a:r>
            <a:r>
              <a:rPr lang="cs-CZ" sz="1400" dirty="0"/>
              <a:t>64 % populace</a:t>
            </a:r>
          </a:p>
          <a:p>
            <a:pPr lvl="2"/>
            <a:r>
              <a:rPr lang="cs-CZ" dirty="0"/>
              <a:t>Muži: 72,4 %</a:t>
            </a:r>
          </a:p>
          <a:p>
            <a:pPr lvl="2"/>
            <a:r>
              <a:rPr lang="cs-CZ" dirty="0"/>
              <a:t>Ženy: 55,2 %</a:t>
            </a:r>
          </a:p>
        </p:txBody>
      </p:sp>
      <p:sp>
        <p:nvSpPr>
          <p:cNvPr id="10" name="Zástupný obsah 9">
            <a:extLst>
              <a:ext uri="{FF2B5EF4-FFF2-40B4-BE49-F238E27FC236}">
                <a16:creationId xmlns:a16="http://schemas.microsoft.com/office/drawing/2014/main" id="{7AEA2B42-F4A7-4A0A-AA60-2C52F6EAF416}"/>
              </a:ext>
            </a:extLst>
          </p:cNvPr>
          <p:cNvSpPr>
            <a:spLocks noGrp="1"/>
          </p:cNvSpPr>
          <p:nvPr>
            <p:ph sz="half" idx="4294967295"/>
          </p:nvPr>
        </p:nvSpPr>
        <p:spPr>
          <a:xfrm>
            <a:off x="379380" y="401217"/>
            <a:ext cx="5422900" cy="3632200"/>
          </a:xfrm>
        </p:spPr>
        <p:txBody>
          <a:bodyPr>
            <a:normAutofit/>
          </a:bodyPr>
          <a:lstStyle/>
          <a:p>
            <a:pPr marL="0" indent="0" algn="ctr">
              <a:lnSpc>
                <a:spcPct val="150000"/>
              </a:lnSpc>
              <a:buNone/>
            </a:pPr>
            <a:r>
              <a:rPr lang="cs-CZ" b="1" dirty="0"/>
              <a:t>EHIS</a:t>
            </a:r>
          </a:p>
          <a:p>
            <a:r>
              <a:rPr lang="cs-CZ" sz="1400" dirty="0"/>
              <a:t>n = 6737</a:t>
            </a:r>
          </a:p>
          <a:p>
            <a:r>
              <a:rPr lang="cs-CZ" sz="1400" dirty="0"/>
              <a:t>Věkové rozmezí: 15 – 75+ let</a:t>
            </a:r>
          </a:p>
          <a:p>
            <a:r>
              <a:rPr lang="cs-CZ" sz="1400" dirty="0"/>
              <a:t>Sběr dat: Dotazník</a:t>
            </a:r>
          </a:p>
          <a:p>
            <a:endParaRPr lang="cs-CZ" sz="1400" dirty="0"/>
          </a:p>
          <a:p>
            <a:r>
              <a:rPr lang="cs-CZ" sz="1400" b="1" dirty="0"/>
              <a:t>Prevalence nadváhy - </a:t>
            </a:r>
            <a:r>
              <a:rPr lang="cs-CZ" sz="1400" dirty="0"/>
              <a:t>56,2 % populace</a:t>
            </a:r>
          </a:p>
          <a:p>
            <a:pPr lvl="2"/>
            <a:r>
              <a:rPr lang="cs-CZ" dirty="0"/>
              <a:t>Muži: 63,7 %</a:t>
            </a:r>
          </a:p>
          <a:p>
            <a:pPr lvl="2"/>
            <a:r>
              <a:rPr lang="cs-CZ" dirty="0"/>
              <a:t>Ženy: 49,1 %</a:t>
            </a:r>
            <a:endParaRPr lang="cs-CZ" sz="1400" dirty="0"/>
          </a:p>
          <a:p>
            <a:endParaRPr lang="cs-CZ" sz="1400" dirty="0"/>
          </a:p>
        </p:txBody>
      </p:sp>
      <p:pic>
        <p:nvPicPr>
          <p:cNvPr id="5" name="Obrázek 4">
            <a:extLst>
              <a:ext uri="{FF2B5EF4-FFF2-40B4-BE49-F238E27FC236}">
                <a16:creationId xmlns:a16="http://schemas.microsoft.com/office/drawing/2014/main" id="{D3F5BDA7-73AC-4349-B2D1-AF7A4AE36224}"/>
              </a:ext>
            </a:extLst>
          </p:cNvPr>
          <p:cNvPicPr>
            <a:picLocks noChangeAspect="1"/>
          </p:cNvPicPr>
          <p:nvPr/>
        </p:nvPicPr>
        <p:blipFill rotWithShape="1">
          <a:blip r:embed="rId2"/>
          <a:srcRect l="33687" t="13199" r="29654" b="55713"/>
          <a:stretch/>
        </p:blipFill>
        <p:spPr>
          <a:xfrm>
            <a:off x="5671652" y="3864334"/>
            <a:ext cx="6389720" cy="2993666"/>
          </a:xfrm>
          <a:prstGeom prst="rect">
            <a:avLst/>
          </a:prstGeom>
          <a:ln>
            <a:solidFill>
              <a:schemeClr val="accent1"/>
            </a:solidFill>
          </a:ln>
        </p:spPr>
      </p:pic>
      <p:graphicFrame>
        <p:nvGraphicFramePr>
          <p:cNvPr id="6" name="Zástupný obsah 7">
            <a:extLst>
              <a:ext uri="{FF2B5EF4-FFF2-40B4-BE49-F238E27FC236}">
                <a16:creationId xmlns:a16="http://schemas.microsoft.com/office/drawing/2014/main" id="{B3CB3511-249E-4302-AF4F-39AA329C0055}"/>
              </a:ext>
            </a:extLst>
          </p:cNvPr>
          <p:cNvGraphicFramePr>
            <a:graphicFrameLocks/>
          </p:cNvGraphicFramePr>
          <p:nvPr>
            <p:extLst>
              <p:ext uri="{D42A27DB-BD31-4B8C-83A1-F6EECF244321}">
                <p14:modId xmlns:p14="http://schemas.microsoft.com/office/powerpoint/2010/main" val="1186702274"/>
              </p:ext>
            </p:extLst>
          </p:nvPr>
        </p:nvGraphicFramePr>
        <p:xfrm>
          <a:off x="9903" y="3887233"/>
          <a:ext cx="5607224" cy="2808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652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D2572E-C782-44F4-9984-0207E6840781}"/>
              </a:ext>
            </a:extLst>
          </p:cNvPr>
          <p:cNvSpPr>
            <a:spLocks noGrp="1"/>
          </p:cNvSpPr>
          <p:nvPr>
            <p:ph type="title"/>
          </p:nvPr>
        </p:nvSpPr>
        <p:spPr/>
        <p:txBody>
          <a:bodyPr/>
          <a:lstStyle/>
          <a:p>
            <a:r>
              <a:rPr lang="cs-CZ" dirty="0" err="1"/>
              <a:t>Ehes</a:t>
            </a:r>
            <a:r>
              <a:rPr lang="cs-CZ" dirty="0"/>
              <a:t> 2014</a:t>
            </a:r>
          </a:p>
        </p:txBody>
      </p:sp>
      <p:sp>
        <p:nvSpPr>
          <p:cNvPr id="3" name="Zástupný obsah 2">
            <a:extLst>
              <a:ext uri="{FF2B5EF4-FFF2-40B4-BE49-F238E27FC236}">
                <a16:creationId xmlns:a16="http://schemas.microsoft.com/office/drawing/2014/main" id="{24ED1454-8746-4720-A182-C4AD108C05B1}"/>
              </a:ext>
            </a:extLst>
          </p:cNvPr>
          <p:cNvSpPr>
            <a:spLocks noGrp="1"/>
          </p:cNvSpPr>
          <p:nvPr>
            <p:ph sz="half" idx="1"/>
          </p:nvPr>
        </p:nvSpPr>
        <p:spPr>
          <a:xfrm>
            <a:off x="561995" y="1994738"/>
            <a:ext cx="5422390" cy="4547320"/>
          </a:xfrm>
        </p:spPr>
        <p:txBody>
          <a:bodyPr>
            <a:normAutofit/>
          </a:bodyPr>
          <a:lstStyle/>
          <a:p>
            <a:r>
              <a:rPr lang="cs-CZ" b="1" dirty="0"/>
              <a:t>Průměrné BMI </a:t>
            </a:r>
            <a:r>
              <a:rPr lang="cs-CZ" dirty="0"/>
              <a:t>populace 25 – 64 let</a:t>
            </a:r>
          </a:p>
          <a:p>
            <a:pPr lvl="1"/>
            <a:r>
              <a:rPr lang="cs-CZ" dirty="0"/>
              <a:t>Muži: 28,1</a:t>
            </a:r>
          </a:p>
          <a:p>
            <a:pPr lvl="1"/>
            <a:r>
              <a:rPr lang="cs-CZ" dirty="0"/>
              <a:t>Ženy: 26,9</a:t>
            </a:r>
          </a:p>
          <a:p>
            <a:pPr marL="324000" lvl="1" indent="0">
              <a:buNone/>
            </a:pPr>
            <a:endParaRPr lang="cs-CZ" dirty="0"/>
          </a:p>
          <a:p>
            <a:r>
              <a:rPr lang="cs-CZ" b="1" dirty="0"/>
              <a:t>Prevalence nadváhy:</a:t>
            </a:r>
            <a:r>
              <a:rPr lang="cs-CZ" dirty="0"/>
              <a:t> </a:t>
            </a:r>
          </a:p>
          <a:p>
            <a:pPr lvl="1"/>
            <a:r>
              <a:rPr lang="cs-CZ" dirty="0"/>
              <a:t>64 % populace</a:t>
            </a:r>
          </a:p>
          <a:p>
            <a:pPr lvl="2"/>
            <a:r>
              <a:rPr lang="cs-CZ" dirty="0"/>
              <a:t>Muži: 72,4 %</a:t>
            </a:r>
          </a:p>
          <a:p>
            <a:pPr lvl="2"/>
            <a:r>
              <a:rPr lang="cs-CZ" dirty="0"/>
              <a:t>Ženy: 55,2 %</a:t>
            </a:r>
          </a:p>
          <a:p>
            <a:pPr lvl="2"/>
            <a:endParaRPr lang="cs-CZ" dirty="0"/>
          </a:p>
          <a:p>
            <a:r>
              <a:rPr lang="cs-CZ" dirty="0"/>
              <a:t>⅓ respondentů svojí hodnotu BMI podhodnocuje</a:t>
            </a:r>
          </a:p>
        </p:txBody>
      </p:sp>
      <p:sp>
        <p:nvSpPr>
          <p:cNvPr id="4" name="Zástupný obsah 3">
            <a:extLst>
              <a:ext uri="{FF2B5EF4-FFF2-40B4-BE49-F238E27FC236}">
                <a16:creationId xmlns:a16="http://schemas.microsoft.com/office/drawing/2014/main" id="{C4A9591C-0E3E-4D19-A2D0-284470312045}"/>
              </a:ext>
            </a:extLst>
          </p:cNvPr>
          <p:cNvSpPr>
            <a:spLocks noGrp="1"/>
          </p:cNvSpPr>
          <p:nvPr>
            <p:ph sz="half" idx="2"/>
          </p:nvPr>
        </p:nvSpPr>
        <p:spPr/>
        <p:txBody>
          <a:bodyPr>
            <a:normAutofit/>
          </a:bodyPr>
          <a:lstStyle/>
          <a:p>
            <a:endParaRPr lang="cs-CZ"/>
          </a:p>
        </p:txBody>
      </p:sp>
      <p:pic>
        <p:nvPicPr>
          <p:cNvPr id="5" name="Obrázek 4">
            <a:extLst>
              <a:ext uri="{FF2B5EF4-FFF2-40B4-BE49-F238E27FC236}">
                <a16:creationId xmlns:a16="http://schemas.microsoft.com/office/drawing/2014/main" id="{37EBA36D-3653-40AF-90ED-7C33B7A39341}"/>
              </a:ext>
            </a:extLst>
          </p:cNvPr>
          <p:cNvPicPr>
            <a:picLocks noChangeAspect="1"/>
          </p:cNvPicPr>
          <p:nvPr/>
        </p:nvPicPr>
        <p:blipFill rotWithShape="1">
          <a:blip r:embed="rId3"/>
          <a:srcRect l="33687" t="13199" r="29654" b="55713"/>
          <a:stretch/>
        </p:blipFill>
        <p:spPr>
          <a:xfrm>
            <a:off x="5524884" y="365354"/>
            <a:ext cx="6275557" cy="2993666"/>
          </a:xfrm>
          <a:prstGeom prst="rect">
            <a:avLst/>
          </a:prstGeom>
        </p:spPr>
      </p:pic>
      <p:pic>
        <p:nvPicPr>
          <p:cNvPr id="7" name="Obrázek 6">
            <a:extLst>
              <a:ext uri="{FF2B5EF4-FFF2-40B4-BE49-F238E27FC236}">
                <a16:creationId xmlns:a16="http://schemas.microsoft.com/office/drawing/2014/main" id="{6B01DBED-EF2A-4C0B-85A9-A923C652BFE9}"/>
              </a:ext>
            </a:extLst>
          </p:cNvPr>
          <p:cNvPicPr>
            <a:picLocks noChangeAspect="1"/>
          </p:cNvPicPr>
          <p:nvPr/>
        </p:nvPicPr>
        <p:blipFill rotWithShape="1">
          <a:blip r:embed="rId3"/>
          <a:srcRect l="34285" t="48707" r="33035" b="18912"/>
          <a:stretch/>
        </p:blipFill>
        <p:spPr>
          <a:xfrm>
            <a:off x="5780353" y="3237152"/>
            <a:ext cx="5929391" cy="3304906"/>
          </a:xfrm>
          <a:prstGeom prst="rect">
            <a:avLst/>
          </a:prstGeom>
        </p:spPr>
      </p:pic>
    </p:spTree>
    <p:extLst>
      <p:ext uri="{BB962C8B-B14F-4D97-AF65-F5344CB8AC3E}">
        <p14:creationId xmlns:p14="http://schemas.microsoft.com/office/powerpoint/2010/main" val="279563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8B88F-F012-4BB6-9AD9-914EC9237D49}"/>
              </a:ext>
            </a:extLst>
          </p:cNvPr>
          <p:cNvSpPr>
            <a:spLocks noGrp="1"/>
          </p:cNvSpPr>
          <p:nvPr>
            <p:ph type="title"/>
          </p:nvPr>
        </p:nvSpPr>
        <p:spPr/>
        <p:txBody>
          <a:bodyPr/>
          <a:lstStyle/>
          <a:p>
            <a:r>
              <a:rPr lang="cs-CZ" dirty="0"/>
              <a:t>ZPRACOVÁNÍ VÝSLEDKŮ V RÁMCI EU</a:t>
            </a:r>
          </a:p>
        </p:txBody>
      </p:sp>
      <p:sp>
        <p:nvSpPr>
          <p:cNvPr id="3" name="Zástupný obsah 2">
            <a:extLst>
              <a:ext uri="{FF2B5EF4-FFF2-40B4-BE49-F238E27FC236}">
                <a16:creationId xmlns:a16="http://schemas.microsoft.com/office/drawing/2014/main" id="{10306BC8-355F-401B-BE1F-E80E962A17EF}"/>
              </a:ext>
            </a:extLst>
          </p:cNvPr>
          <p:cNvSpPr>
            <a:spLocks noGrp="1"/>
          </p:cNvSpPr>
          <p:nvPr>
            <p:ph sz="half" idx="1"/>
          </p:nvPr>
        </p:nvSpPr>
        <p:spPr>
          <a:xfrm>
            <a:off x="110191" y="980230"/>
            <a:ext cx="5422390" cy="3633047"/>
          </a:xfrm>
        </p:spPr>
        <p:txBody>
          <a:bodyPr/>
          <a:lstStyle/>
          <a:p>
            <a:r>
              <a:rPr lang="cs-CZ" dirty="0" err="1"/>
              <a:t>Eurostat</a:t>
            </a:r>
            <a:r>
              <a:rPr lang="cs-CZ" dirty="0"/>
              <a:t> = statistický úřad EU</a:t>
            </a:r>
            <a:br>
              <a:rPr lang="cs-CZ" dirty="0"/>
            </a:br>
            <a:r>
              <a:rPr lang="cs-CZ" dirty="0"/>
              <a:t>- </a:t>
            </a:r>
            <a:r>
              <a:rPr lang="cs-CZ" dirty="0" err="1"/>
              <a:t>zajišťute</a:t>
            </a:r>
            <a:r>
              <a:rPr lang="cs-CZ" dirty="0"/>
              <a:t> statistiky z různých oblastí </a:t>
            </a:r>
            <a:br>
              <a:rPr lang="cs-CZ" dirty="0"/>
            </a:br>
            <a:r>
              <a:rPr lang="cs-CZ" dirty="0"/>
              <a:t>- poskytuje </a:t>
            </a:r>
            <a:r>
              <a:rPr lang="cs-CZ" dirty="0" err="1"/>
              <a:t>info</a:t>
            </a:r>
            <a:r>
              <a:rPr lang="cs-CZ" dirty="0"/>
              <a:t> o celé EU a srovnání</a:t>
            </a:r>
            <a:br>
              <a:rPr lang="cs-CZ" dirty="0"/>
            </a:br>
            <a:r>
              <a:rPr lang="cs-CZ" dirty="0"/>
              <a:t>  jednotlivých členských zemí</a:t>
            </a:r>
          </a:p>
        </p:txBody>
      </p:sp>
      <p:sp>
        <p:nvSpPr>
          <p:cNvPr id="4" name="Zástupný obsah 3">
            <a:extLst>
              <a:ext uri="{FF2B5EF4-FFF2-40B4-BE49-F238E27FC236}">
                <a16:creationId xmlns:a16="http://schemas.microsoft.com/office/drawing/2014/main" id="{B67B2060-4742-49AE-8963-9855F141C312}"/>
              </a:ext>
            </a:extLst>
          </p:cNvPr>
          <p:cNvSpPr>
            <a:spLocks noGrp="1"/>
          </p:cNvSpPr>
          <p:nvPr>
            <p:ph sz="half" idx="2"/>
          </p:nvPr>
        </p:nvSpPr>
        <p:spPr/>
        <p:txBody>
          <a:bodyPr/>
          <a:lstStyle/>
          <a:p>
            <a:endParaRPr lang="cs-CZ"/>
          </a:p>
        </p:txBody>
      </p:sp>
      <p:pic>
        <p:nvPicPr>
          <p:cNvPr id="5" name="Obrázek 4">
            <a:extLst>
              <a:ext uri="{FF2B5EF4-FFF2-40B4-BE49-F238E27FC236}">
                <a16:creationId xmlns:a16="http://schemas.microsoft.com/office/drawing/2014/main" id="{28C20FFF-20A5-4184-926A-BA82C293C42F}"/>
              </a:ext>
            </a:extLst>
          </p:cNvPr>
          <p:cNvPicPr>
            <a:picLocks noChangeAspect="1"/>
          </p:cNvPicPr>
          <p:nvPr/>
        </p:nvPicPr>
        <p:blipFill rotWithShape="1">
          <a:blip r:embed="rId3"/>
          <a:srcRect l="22346" t="29966" r="22990" b="14537"/>
          <a:stretch/>
        </p:blipFill>
        <p:spPr>
          <a:xfrm>
            <a:off x="4013954" y="2112024"/>
            <a:ext cx="8049317" cy="4596686"/>
          </a:xfrm>
          <a:prstGeom prst="rect">
            <a:avLst/>
          </a:prstGeom>
        </p:spPr>
      </p:pic>
      <p:pic>
        <p:nvPicPr>
          <p:cNvPr id="7" name="Obrázek 6">
            <a:extLst>
              <a:ext uri="{FF2B5EF4-FFF2-40B4-BE49-F238E27FC236}">
                <a16:creationId xmlns:a16="http://schemas.microsoft.com/office/drawing/2014/main" id="{DBF40425-4B78-44F6-9D50-46E1AD0F5B46}"/>
              </a:ext>
            </a:extLst>
          </p:cNvPr>
          <p:cNvPicPr>
            <a:picLocks noChangeAspect="1"/>
          </p:cNvPicPr>
          <p:nvPr/>
        </p:nvPicPr>
        <p:blipFill rotWithShape="1">
          <a:blip r:embed="rId4"/>
          <a:srcRect l="23472" t="17884" r="60074" b="70807"/>
          <a:stretch/>
        </p:blipFill>
        <p:spPr>
          <a:xfrm>
            <a:off x="9193763" y="486064"/>
            <a:ext cx="2556588" cy="988332"/>
          </a:xfrm>
          <a:prstGeom prst="rect">
            <a:avLst/>
          </a:prstGeom>
        </p:spPr>
      </p:pic>
    </p:spTree>
    <p:extLst>
      <p:ext uri="{BB962C8B-B14F-4D97-AF65-F5344CB8AC3E}">
        <p14:creationId xmlns:p14="http://schemas.microsoft.com/office/powerpoint/2010/main" val="236325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Zástupný obsah 10">
            <a:extLst>
              <a:ext uri="{FF2B5EF4-FFF2-40B4-BE49-F238E27FC236}">
                <a16:creationId xmlns:a16="http://schemas.microsoft.com/office/drawing/2014/main" id="{3B271B37-0038-4152-8300-731542E262C8}"/>
              </a:ext>
            </a:extLst>
          </p:cNvPr>
          <p:cNvGraphicFramePr>
            <a:graphicFrameLocks noGrp="1"/>
          </p:cNvGraphicFramePr>
          <p:nvPr>
            <p:ph sz="half" idx="4294967295"/>
            <p:extLst>
              <p:ext uri="{D42A27DB-BD31-4B8C-83A1-F6EECF244321}">
                <p14:modId xmlns:p14="http://schemas.microsoft.com/office/powerpoint/2010/main" val="3664338770"/>
              </p:ext>
            </p:extLst>
          </p:nvPr>
        </p:nvGraphicFramePr>
        <p:xfrm>
          <a:off x="6769100" y="2381250"/>
          <a:ext cx="5422900" cy="3633788"/>
        </p:xfrm>
        <a:graphic>
          <a:graphicData uri="http://schemas.openxmlformats.org/drawingml/2006/chart">
            <c:chart xmlns:c="http://schemas.openxmlformats.org/drawingml/2006/chart" xmlns:r="http://schemas.openxmlformats.org/officeDocument/2006/relationships" r:id="rId3"/>
          </a:graphicData>
        </a:graphic>
      </p:graphicFrame>
      <p:pic>
        <p:nvPicPr>
          <p:cNvPr id="7" name="Obrázek 6">
            <a:extLst>
              <a:ext uri="{FF2B5EF4-FFF2-40B4-BE49-F238E27FC236}">
                <a16:creationId xmlns:a16="http://schemas.microsoft.com/office/drawing/2014/main" id="{96E6473D-B7C8-48F1-86C5-A91413CB7DC7}"/>
              </a:ext>
            </a:extLst>
          </p:cNvPr>
          <p:cNvPicPr>
            <a:picLocks noChangeAspect="1"/>
          </p:cNvPicPr>
          <p:nvPr/>
        </p:nvPicPr>
        <p:blipFill rotWithShape="1">
          <a:blip r:embed="rId4"/>
          <a:srcRect l="915" t="23597" r="54259" b="10639"/>
          <a:stretch/>
        </p:blipFill>
        <p:spPr>
          <a:xfrm>
            <a:off x="219816" y="513709"/>
            <a:ext cx="7157029" cy="5906268"/>
          </a:xfrm>
          <a:prstGeom prst="rect">
            <a:avLst/>
          </a:prstGeom>
        </p:spPr>
      </p:pic>
      <p:graphicFrame>
        <p:nvGraphicFramePr>
          <p:cNvPr id="6" name="Zástupný obsah 10">
            <a:extLst>
              <a:ext uri="{FF2B5EF4-FFF2-40B4-BE49-F238E27FC236}">
                <a16:creationId xmlns:a16="http://schemas.microsoft.com/office/drawing/2014/main" id="{2D88F02E-52B6-403B-87A1-6D5CD5C402EE}"/>
              </a:ext>
            </a:extLst>
          </p:cNvPr>
          <p:cNvGraphicFramePr>
            <a:graphicFrameLocks/>
          </p:cNvGraphicFramePr>
          <p:nvPr>
            <p:extLst>
              <p:ext uri="{D42A27DB-BD31-4B8C-83A1-F6EECF244321}">
                <p14:modId xmlns:p14="http://schemas.microsoft.com/office/powerpoint/2010/main" val="705190865"/>
              </p:ext>
            </p:extLst>
          </p:nvPr>
        </p:nvGraphicFramePr>
        <p:xfrm>
          <a:off x="6754360" y="2151418"/>
          <a:ext cx="5422900" cy="36337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7214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5">
            <a:extLst>
              <a:ext uri="{FF2B5EF4-FFF2-40B4-BE49-F238E27FC236}">
                <a16:creationId xmlns:a16="http://schemas.microsoft.com/office/drawing/2014/main" id="{A2CEA34D-D750-4F02-91E7-1F00CDFC96B4}"/>
              </a:ext>
            </a:extLst>
          </p:cNvPr>
          <p:cNvSpPr>
            <a:spLocks noGrp="1"/>
          </p:cNvSpPr>
          <p:nvPr>
            <p:ph type="title"/>
          </p:nvPr>
        </p:nvSpPr>
        <p:spPr/>
        <p:txBody>
          <a:bodyPr/>
          <a:lstStyle/>
          <a:p>
            <a:r>
              <a:rPr lang="cs-CZ" dirty="0"/>
              <a:t>ROZLOŽENÍ BMI – EU  x ČR</a:t>
            </a:r>
          </a:p>
        </p:txBody>
      </p:sp>
      <p:graphicFrame>
        <p:nvGraphicFramePr>
          <p:cNvPr id="11" name="Zástupný obsah 10">
            <a:extLst>
              <a:ext uri="{FF2B5EF4-FFF2-40B4-BE49-F238E27FC236}">
                <a16:creationId xmlns:a16="http://schemas.microsoft.com/office/drawing/2014/main" id="{3B271B37-0038-4152-8300-731542E262C8}"/>
              </a:ext>
            </a:extLst>
          </p:cNvPr>
          <p:cNvGraphicFramePr>
            <a:graphicFrameLocks noGrp="1"/>
          </p:cNvGraphicFramePr>
          <p:nvPr>
            <p:ph sz="half" idx="4294967295"/>
            <p:extLst>
              <p:ext uri="{D42A27DB-BD31-4B8C-83A1-F6EECF244321}">
                <p14:modId xmlns:p14="http://schemas.microsoft.com/office/powerpoint/2010/main" val="2235372325"/>
              </p:ext>
            </p:extLst>
          </p:nvPr>
        </p:nvGraphicFramePr>
        <p:xfrm>
          <a:off x="5486109" y="2426840"/>
          <a:ext cx="6491287" cy="4033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Zástupný obsah 10">
            <a:extLst>
              <a:ext uri="{FF2B5EF4-FFF2-40B4-BE49-F238E27FC236}">
                <a16:creationId xmlns:a16="http://schemas.microsoft.com/office/drawing/2014/main" id="{D6AD2DD8-6ADC-4840-A8CD-61026146CCDA}"/>
              </a:ext>
            </a:extLst>
          </p:cNvPr>
          <p:cNvGraphicFramePr>
            <a:graphicFrameLocks/>
          </p:cNvGraphicFramePr>
          <p:nvPr>
            <p:extLst>
              <p:ext uri="{D42A27DB-BD31-4B8C-83A1-F6EECF244321}">
                <p14:modId xmlns:p14="http://schemas.microsoft.com/office/powerpoint/2010/main" val="3563648022"/>
              </p:ext>
            </p:extLst>
          </p:nvPr>
        </p:nvGraphicFramePr>
        <p:xfrm>
          <a:off x="0" y="2477388"/>
          <a:ext cx="6490996" cy="3932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970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Příčiny vzniku</a:t>
            </a:r>
          </a:p>
        </p:txBody>
      </p:sp>
      <p:sp>
        <p:nvSpPr>
          <p:cNvPr id="3" name="Zástupný symbol pro obsah 2"/>
          <p:cNvSpPr>
            <a:spLocks noGrp="1"/>
          </p:cNvSpPr>
          <p:nvPr>
            <p:ph idx="1"/>
          </p:nvPr>
        </p:nvSpPr>
        <p:spPr/>
        <p:txBody>
          <a:bodyPr/>
          <a:lstStyle/>
          <a:p>
            <a:r>
              <a:rPr lang="cs-CZ" dirty="0"/>
              <a:t>Hypokineze</a:t>
            </a:r>
          </a:p>
          <a:p>
            <a:r>
              <a:rPr lang="cs-CZ" dirty="0"/>
              <a:t>Genetika</a:t>
            </a:r>
          </a:p>
          <a:p>
            <a:r>
              <a:rPr lang="cs-CZ" dirty="0"/>
              <a:t>Stravovací návyky - EP </a:t>
            </a:r>
            <a:r>
              <a:rPr lang="cs-CZ" dirty="0" err="1"/>
              <a:t>vs</a:t>
            </a:r>
            <a:r>
              <a:rPr lang="cs-CZ" dirty="0"/>
              <a:t> EV</a:t>
            </a:r>
          </a:p>
          <a:p>
            <a:r>
              <a:rPr lang="cs-CZ" dirty="0"/>
              <a:t>Těhotenství</a:t>
            </a:r>
          </a:p>
          <a:p>
            <a:r>
              <a:rPr lang="cs-CZ" dirty="0"/>
              <a:t>Stresové faktory</a:t>
            </a:r>
          </a:p>
          <a:p>
            <a:r>
              <a:rPr lang="cs-CZ" dirty="0"/>
              <a:t>Některé léky</a:t>
            </a:r>
          </a:p>
        </p:txBody>
      </p:sp>
      <p:pic>
        <p:nvPicPr>
          <p:cNvPr id="4" name="Zástupný symbol pro obsah 3" descr="obr graf.png"/>
          <p:cNvPicPr>
            <a:picLocks noChangeAspect="1"/>
          </p:cNvPicPr>
          <p:nvPr/>
        </p:nvPicPr>
        <p:blipFill>
          <a:blip r:embed="rId2"/>
          <a:stretch>
            <a:fillRect/>
          </a:stretch>
        </p:blipFill>
        <p:spPr>
          <a:xfrm>
            <a:off x="3867462" y="1906936"/>
            <a:ext cx="7809875" cy="4562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a:extLst>
              <a:ext uri="{FF2B5EF4-FFF2-40B4-BE49-F238E27FC236}">
                <a16:creationId xmlns:a16="http://schemas.microsoft.com/office/drawing/2014/main" id="{D3AA187F-7EEA-4921-BBB8-19761987A802}"/>
              </a:ext>
            </a:extLst>
          </p:cNvPr>
          <p:cNvGraphicFramePr/>
          <p:nvPr>
            <p:extLst>
              <p:ext uri="{D42A27DB-BD31-4B8C-83A1-F6EECF244321}">
                <p14:modId xmlns:p14="http://schemas.microsoft.com/office/powerpoint/2010/main" val="2600763703"/>
              </p:ext>
            </p:extLst>
          </p:nvPr>
        </p:nvGraphicFramePr>
        <p:xfrm>
          <a:off x="3028950" y="2162132"/>
          <a:ext cx="5886450" cy="3966210"/>
        </p:xfrm>
        <a:graphic>
          <a:graphicData uri="http://schemas.openxmlformats.org/drawingml/2006/chart">
            <c:chart xmlns:c="http://schemas.openxmlformats.org/drawingml/2006/chart" xmlns:r="http://schemas.openxmlformats.org/officeDocument/2006/relationships" r:id="rId2"/>
          </a:graphicData>
        </a:graphic>
      </p:graphicFrame>
      <p:sp>
        <p:nvSpPr>
          <p:cNvPr id="4" name="Nadpis 3">
            <a:extLst>
              <a:ext uri="{FF2B5EF4-FFF2-40B4-BE49-F238E27FC236}">
                <a16:creationId xmlns:a16="http://schemas.microsoft.com/office/drawing/2014/main" id="{5569DA4A-297E-40FF-A688-40EAFB783285}"/>
              </a:ext>
            </a:extLst>
          </p:cNvPr>
          <p:cNvSpPr>
            <a:spLocks noGrp="1"/>
          </p:cNvSpPr>
          <p:nvPr>
            <p:ph type="title"/>
          </p:nvPr>
        </p:nvSpPr>
        <p:spPr/>
        <p:txBody>
          <a:bodyPr/>
          <a:lstStyle/>
          <a:p>
            <a:r>
              <a:rPr lang="cs-CZ" dirty="0"/>
              <a:t>PREVALENCE OBEZITY U MUŽŮ A ŽEN - 2014</a:t>
            </a:r>
          </a:p>
        </p:txBody>
      </p:sp>
    </p:spTree>
    <p:extLst>
      <p:ext uri="{BB962C8B-B14F-4D97-AF65-F5344CB8AC3E}">
        <p14:creationId xmlns:p14="http://schemas.microsoft.com/office/powerpoint/2010/main" val="168465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87B170-CBEE-41C6-90BD-731A0739B6B9}"/>
              </a:ext>
            </a:extLst>
          </p:cNvPr>
          <p:cNvSpPr>
            <a:spLocks noGrp="1"/>
          </p:cNvSpPr>
          <p:nvPr>
            <p:ph type="title"/>
          </p:nvPr>
        </p:nvSpPr>
        <p:spPr/>
        <p:txBody>
          <a:bodyPr/>
          <a:lstStyle/>
          <a:p>
            <a:r>
              <a:rPr lang="cs-CZ" dirty="0"/>
              <a:t>PREVALENCE OBEZITY V ZÁVISLOSTI NA VĚKU </a:t>
            </a:r>
            <a:br>
              <a:rPr lang="cs-CZ" dirty="0"/>
            </a:br>
            <a:r>
              <a:rPr lang="cs-CZ" dirty="0"/>
              <a:t>ČR X EU, 2004</a:t>
            </a:r>
          </a:p>
        </p:txBody>
      </p:sp>
      <p:graphicFrame>
        <p:nvGraphicFramePr>
          <p:cNvPr id="7" name="Zástupný obsah 6">
            <a:extLst>
              <a:ext uri="{FF2B5EF4-FFF2-40B4-BE49-F238E27FC236}">
                <a16:creationId xmlns:a16="http://schemas.microsoft.com/office/drawing/2014/main" id="{90C25FF2-6DCD-476E-8208-4603CEE60A49}"/>
              </a:ext>
            </a:extLst>
          </p:cNvPr>
          <p:cNvGraphicFramePr>
            <a:graphicFrameLocks noGrp="1"/>
          </p:cNvGraphicFramePr>
          <p:nvPr>
            <p:ph sz="half" idx="4294967295"/>
            <p:extLst>
              <p:ext uri="{D42A27DB-BD31-4B8C-83A1-F6EECF244321}">
                <p14:modId xmlns:p14="http://schemas.microsoft.com/office/powerpoint/2010/main" val="977289218"/>
              </p:ext>
            </p:extLst>
          </p:nvPr>
        </p:nvGraphicFramePr>
        <p:xfrm>
          <a:off x="1819468" y="2313992"/>
          <a:ext cx="8200571" cy="4217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6723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78B88F-F012-4BB6-9AD9-914EC9237D49}"/>
              </a:ext>
            </a:extLst>
          </p:cNvPr>
          <p:cNvSpPr>
            <a:spLocks noGrp="1"/>
          </p:cNvSpPr>
          <p:nvPr>
            <p:ph type="title"/>
          </p:nvPr>
        </p:nvSpPr>
        <p:spPr/>
        <p:txBody>
          <a:bodyPr/>
          <a:lstStyle/>
          <a:p>
            <a:r>
              <a:rPr lang="cs-CZ" dirty="0"/>
              <a:t>PREVALENCE OBEZITY V ZÁVISLOSTI NA STUPNI VZDĚLÁNÍ</a:t>
            </a:r>
            <a:br>
              <a:rPr lang="cs-CZ" dirty="0"/>
            </a:br>
            <a:r>
              <a:rPr lang="cs-CZ" dirty="0"/>
              <a:t>EU X ČR, 2004</a:t>
            </a:r>
          </a:p>
        </p:txBody>
      </p:sp>
      <p:graphicFrame>
        <p:nvGraphicFramePr>
          <p:cNvPr id="12" name="Zástupný obsah 6">
            <a:extLst>
              <a:ext uri="{FF2B5EF4-FFF2-40B4-BE49-F238E27FC236}">
                <a16:creationId xmlns:a16="http://schemas.microsoft.com/office/drawing/2014/main" id="{35C4DADA-79F7-4C3F-82B3-E456F487A043}"/>
              </a:ext>
            </a:extLst>
          </p:cNvPr>
          <p:cNvGraphicFramePr>
            <a:graphicFrameLocks noGrp="1"/>
          </p:cNvGraphicFramePr>
          <p:nvPr>
            <p:ph sz="half" idx="4294967295"/>
            <p:extLst>
              <p:ext uri="{D42A27DB-BD31-4B8C-83A1-F6EECF244321}">
                <p14:modId xmlns:p14="http://schemas.microsoft.com/office/powerpoint/2010/main" val="640392649"/>
              </p:ext>
            </p:extLst>
          </p:nvPr>
        </p:nvGraphicFramePr>
        <p:xfrm>
          <a:off x="2582257" y="2103120"/>
          <a:ext cx="7027485"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77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25E20715-261F-4636-9AF1-099BC1C0E838}"/>
              </a:ext>
            </a:extLst>
          </p:cNvPr>
          <p:cNvPicPr>
            <a:picLocks noChangeAspect="1"/>
          </p:cNvPicPr>
          <p:nvPr/>
        </p:nvPicPr>
        <p:blipFill rotWithShape="1">
          <a:blip r:embed="rId3"/>
          <a:srcRect l="50000" t="29000" r="32219" b="29000"/>
          <a:stretch/>
        </p:blipFill>
        <p:spPr>
          <a:xfrm>
            <a:off x="9646920" y="3476488"/>
            <a:ext cx="2545080" cy="3381512"/>
          </a:xfrm>
          <a:prstGeom prst="rect">
            <a:avLst/>
          </a:prstGeom>
        </p:spPr>
      </p:pic>
      <p:sp>
        <p:nvSpPr>
          <p:cNvPr id="2" name="Nadpis 1">
            <a:extLst>
              <a:ext uri="{FF2B5EF4-FFF2-40B4-BE49-F238E27FC236}">
                <a16:creationId xmlns:a16="http://schemas.microsoft.com/office/drawing/2014/main" id="{3A7EB49D-D9EB-4E25-AA50-4D45573AB188}"/>
              </a:ext>
            </a:extLst>
          </p:cNvPr>
          <p:cNvSpPr>
            <a:spLocks noGrp="1"/>
          </p:cNvSpPr>
          <p:nvPr>
            <p:ph type="title"/>
          </p:nvPr>
        </p:nvSpPr>
        <p:spPr>
          <a:xfrm>
            <a:off x="581192" y="883759"/>
            <a:ext cx="11029616" cy="1013800"/>
          </a:xfrm>
        </p:spPr>
        <p:txBody>
          <a:bodyPr>
            <a:normAutofit fontScale="90000"/>
          </a:bodyPr>
          <a:lstStyle/>
          <a:p>
            <a:r>
              <a:rPr lang="cs-CZ" dirty="0" err="1"/>
              <a:t>The</a:t>
            </a:r>
            <a:r>
              <a:rPr lang="cs-CZ" dirty="0"/>
              <a:t> country </a:t>
            </a:r>
            <a:r>
              <a:rPr lang="cs-CZ" dirty="0" err="1"/>
              <a:t>health</a:t>
            </a:r>
            <a:r>
              <a:rPr lang="cs-CZ" dirty="0"/>
              <a:t> profile</a:t>
            </a:r>
            <a:br>
              <a:rPr lang="cs-CZ" dirty="0"/>
            </a:br>
            <a:r>
              <a:rPr lang="cs-CZ" dirty="0"/>
              <a:t>- zdravotní profil země</a:t>
            </a:r>
            <a:br>
              <a:rPr lang="cs-CZ" dirty="0"/>
            </a:br>
            <a:endParaRPr lang="cs-CZ" dirty="0"/>
          </a:p>
        </p:txBody>
      </p:sp>
      <p:sp>
        <p:nvSpPr>
          <p:cNvPr id="6" name="Zástupný obsah 5">
            <a:extLst>
              <a:ext uri="{FF2B5EF4-FFF2-40B4-BE49-F238E27FC236}">
                <a16:creationId xmlns:a16="http://schemas.microsoft.com/office/drawing/2014/main" id="{82932E52-C621-4396-90C4-D16B83B4005B}"/>
              </a:ext>
            </a:extLst>
          </p:cNvPr>
          <p:cNvSpPr>
            <a:spLocks noGrp="1"/>
          </p:cNvSpPr>
          <p:nvPr>
            <p:ph idx="1"/>
          </p:nvPr>
        </p:nvSpPr>
        <p:spPr>
          <a:xfrm>
            <a:off x="4079825" y="2452986"/>
            <a:ext cx="7041279" cy="4839354"/>
          </a:xfrm>
        </p:spPr>
        <p:txBody>
          <a:bodyPr>
            <a:normAutofit/>
          </a:bodyPr>
          <a:lstStyle/>
          <a:p>
            <a:pPr>
              <a:lnSpc>
                <a:spcPct val="110000"/>
              </a:lnSpc>
            </a:pPr>
            <a:r>
              <a:rPr lang="cs-CZ" dirty="0"/>
              <a:t>Poskytuje výstižné a politicky relevantní informace o zdraví a systémech zdravotní péče</a:t>
            </a:r>
          </a:p>
          <a:p>
            <a:pPr>
              <a:lnSpc>
                <a:spcPct val="110000"/>
              </a:lnSpc>
            </a:pPr>
            <a:r>
              <a:rPr lang="cs-CZ" dirty="0"/>
              <a:t>Pro podporu tvorby politiky založené na důkazech</a:t>
            </a:r>
          </a:p>
          <a:p>
            <a:pPr>
              <a:lnSpc>
                <a:spcPct val="110000"/>
              </a:lnSpc>
            </a:pPr>
            <a:r>
              <a:rPr lang="cs-CZ" dirty="0"/>
              <a:t>Data z různých zdrojů </a:t>
            </a:r>
          </a:p>
          <a:p>
            <a:pPr lvl="1">
              <a:lnSpc>
                <a:spcPct val="110000"/>
              </a:lnSpc>
            </a:pPr>
            <a:r>
              <a:rPr lang="cs-CZ" dirty="0"/>
              <a:t>Institute </a:t>
            </a:r>
            <a:r>
              <a:rPr lang="cs-CZ" dirty="0" err="1"/>
              <a:t>for</a:t>
            </a:r>
            <a:r>
              <a:rPr lang="cs-CZ" dirty="0"/>
              <a:t> </a:t>
            </a:r>
            <a:r>
              <a:rPr lang="cs-CZ" dirty="0" err="1"/>
              <a:t>Health</a:t>
            </a:r>
            <a:r>
              <a:rPr lang="cs-CZ" dirty="0"/>
              <a:t> </a:t>
            </a:r>
            <a:r>
              <a:rPr lang="cs-CZ" dirty="0" err="1"/>
              <a:t>Metrics</a:t>
            </a:r>
            <a:r>
              <a:rPr lang="cs-CZ" dirty="0"/>
              <a:t> and </a:t>
            </a:r>
            <a:r>
              <a:rPr lang="cs-CZ" dirty="0" err="1"/>
              <a:t>Evaluation</a:t>
            </a:r>
            <a:r>
              <a:rPr lang="cs-CZ" dirty="0"/>
              <a:t> (IHME)</a:t>
            </a:r>
          </a:p>
          <a:p>
            <a:pPr lvl="1">
              <a:lnSpc>
                <a:spcPct val="110000"/>
              </a:lnSpc>
            </a:pPr>
            <a:r>
              <a:rPr lang="cs-CZ" dirty="0"/>
              <a:t>Evropské středisko pro prevenci a kontrolu nemocí (ECDC)</a:t>
            </a:r>
          </a:p>
          <a:p>
            <a:pPr lvl="1">
              <a:lnSpc>
                <a:spcPct val="110000"/>
              </a:lnSpc>
            </a:pPr>
            <a:r>
              <a:rPr lang="cs-CZ" dirty="0"/>
              <a:t>Průzkum zaměřený na životní styl dětí na základních školách (HBSC)</a:t>
            </a:r>
          </a:p>
          <a:p>
            <a:pPr lvl="1">
              <a:lnSpc>
                <a:spcPct val="110000"/>
              </a:lnSpc>
            </a:pPr>
            <a:r>
              <a:rPr lang="cs-CZ" dirty="0"/>
              <a:t>WHO</a:t>
            </a:r>
          </a:p>
          <a:p>
            <a:pPr lvl="1">
              <a:lnSpc>
                <a:spcPct val="110000"/>
              </a:lnSpc>
            </a:pPr>
            <a:r>
              <a:rPr lang="cs-CZ" dirty="0"/>
              <a:t>jiné národní zdroje</a:t>
            </a:r>
          </a:p>
          <a:p>
            <a:pPr marL="0" indent="0">
              <a:lnSpc>
                <a:spcPct val="110000"/>
              </a:lnSpc>
              <a:buNone/>
            </a:pPr>
            <a:r>
              <a:rPr lang="cs-CZ" dirty="0"/>
              <a:t> validována v červnu 2017 pro zajištění maximální </a:t>
            </a:r>
            <a:br>
              <a:rPr lang="cs-CZ" dirty="0"/>
            </a:br>
            <a:r>
              <a:rPr lang="cs-CZ" dirty="0"/>
              <a:t>úrovně srovnatelnosti údajů </a:t>
            </a:r>
            <a:br>
              <a:rPr lang="cs-CZ" dirty="0"/>
            </a:br>
            <a:r>
              <a:rPr lang="cs-CZ" dirty="0"/>
              <a:t>(28 členských států)</a:t>
            </a:r>
          </a:p>
          <a:p>
            <a:pPr lvl="1"/>
            <a:endParaRPr lang="cs-CZ" dirty="0"/>
          </a:p>
          <a:p>
            <a:endParaRPr lang="cs-CZ" dirty="0"/>
          </a:p>
          <a:p>
            <a:endParaRPr lang="cs-CZ" dirty="0"/>
          </a:p>
        </p:txBody>
      </p:sp>
      <p:pic>
        <p:nvPicPr>
          <p:cNvPr id="5" name="Obrázek 4">
            <a:extLst>
              <a:ext uri="{FF2B5EF4-FFF2-40B4-BE49-F238E27FC236}">
                <a16:creationId xmlns:a16="http://schemas.microsoft.com/office/drawing/2014/main" id="{15686A0E-CB5D-4CAA-8B01-01BF5F980CB2}"/>
              </a:ext>
            </a:extLst>
          </p:cNvPr>
          <p:cNvPicPr>
            <a:picLocks noChangeAspect="1"/>
          </p:cNvPicPr>
          <p:nvPr/>
        </p:nvPicPr>
        <p:blipFill rotWithShape="1">
          <a:blip r:embed="rId4"/>
          <a:srcRect l="32848" t="7796" r="33839" b="5653"/>
          <a:stretch/>
        </p:blipFill>
        <p:spPr>
          <a:xfrm>
            <a:off x="127321" y="1797334"/>
            <a:ext cx="3462801" cy="5060666"/>
          </a:xfrm>
          <a:prstGeom prst="rect">
            <a:avLst/>
          </a:prstGeom>
        </p:spPr>
      </p:pic>
    </p:spTree>
    <p:extLst>
      <p:ext uri="{BB962C8B-B14F-4D97-AF65-F5344CB8AC3E}">
        <p14:creationId xmlns:p14="http://schemas.microsoft.com/office/powerpoint/2010/main" val="402758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9184B02-327C-4408-B7C0-C3673FA079BD}"/>
              </a:ext>
            </a:extLst>
          </p:cNvPr>
          <p:cNvPicPr>
            <a:picLocks noChangeAspect="1"/>
          </p:cNvPicPr>
          <p:nvPr/>
        </p:nvPicPr>
        <p:blipFill rotWithShape="1">
          <a:blip r:embed="rId3"/>
          <a:srcRect l="14335" t="62616" r="62310" b="7796"/>
          <a:stretch/>
        </p:blipFill>
        <p:spPr>
          <a:xfrm>
            <a:off x="6960637" y="3195134"/>
            <a:ext cx="5029433" cy="3584139"/>
          </a:xfrm>
          <a:prstGeom prst="rect">
            <a:avLst/>
          </a:prstGeom>
        </p:spPr>
      </p:pic>
      <p:sp>
        <p:nvSpPr>
          <p:cNvPr id="2" name="Nadpis 1">
            <a:extLst>
              <a:ext uri="{FF2B5EF4-FFF2-40B4-BE49-F238E27FC236}">
                <a16:creationId xmlns:a16="http://schemas.microsoft.com/office/drawing/2014/main" id="{3A7EB49D-D9EB-4E25-AA50-4D45573AB188}"/>
              </a:ext>
            </a:extLst>
          </p:cNvPr>
          <p:cNvSpPr>
            <a:spLocks noGrp="1"/>
          </p:cNvSpPr>
          <p:nvPr>
            <p:ph type="title"/>
          </p:nvPr>
        </p:nvSpPr>
        <p:spPr/>
        <p:txBody>
          <a:bodyPr/>
          <a:lstStyle/>
          <a:p>
            <a:r>
              <a:rPr lang="cs-CZ" dirty="0"/>
              <a:t>Nadváha - rizikový faktor ovlivňující zdraví</a:t>
            </a:r>
          </a:p>
        </p:txBody>
      </p:sp>
      <p:sp>
        <p:nvSpPr>
          <p:cNvPr id="6" name="Zástupný obsah 5">
            <a:extLst>
              <a:ext uri="{FF2B5EF4-FFF2-40B4-BE49-F238E27FC236}">
                <a16:creationId xmlns:a16="http://schemas.microsoft.com/office/drawing/2014/main" id="{82932E52-C621-4396-90C4-D16B83B4005B}"/>
              </a:ext>
            </a:extLst>
          </p:cNvPr>
          <p:cNvSpPr>
            <a:spLocks noGrp="1"/>
          </p:cNvSpPr>
          <p:nvPr>
            <p:ph idx="1"/>
          </p:nvPr>
        </p:nvSpPr>
        <p:spPr>
          <a:xfrm>
            <a:off x="581192" y="2335034"/>
            <a:ext cx="11029615" cy="4444239"/>
          </a:xfrm>
        </p:spPr>
        <p:txBody>
          <a:bodyPr>
            <a:normAutofit fontScale="92500" lnSpcReduction="10000"/>
          </a:bodyPr>
          <a:lstStyle/>
          <a:p>
            <a:pPr>
              <a:lnSpc>
                <a:spcPct val="120000"/>
              </a:lnSpc>
            </a:pPr>
            <a:r>
              <a:rPr lang="cs-CZ" dirty="0"/>
              <a:t>Střední délka života se zlepšila - je těsně pod průměrem EU (mužů 75,7, u žen 81,6 let)</a:t>
            </a:r>
          </a:p>
          <a:p>
            <a:pPr>
              <a:lnSpc>
                <a:spcPct val="120000"/>
              </a:lnSpc>
            </a:pPr>
            <a:r>
              <a:rPr lang="cs-CZ" dirty="0"/>
              <a:t>Přetrvávající </a:t>
            </a:r>
            <a:r>
              <a:rPr lang="cs-CZ" u="sng" dirty="0"/>
              <a:t>vysoká prevalence rizikových faktorů</a:t>
            </a:r>
          </a:p>
          <a:p>
            <a:pPr lvl="1">
              <a:lnSpc>
                <a:spcPct val="120000"/>
              </a:lnSpc>
            </a:pPr>
            <a:r>
              <a:rPr lang="cs-CZ" dirty="0"/>
              <a:t>11,9 l alkoholu/obyvatele – skoro o 2 l víc než EU průměr – naopak méně nárazovitého opíjení (15 % vs 20%)</a:t>
            </a:r>
          </a:p>
          <a:p>
            <a:pPr lvl="1">
              <a:lnSpc>
                <a:spcPct val="120000"/>
              </a:lnSpc>
            </a:pPr>
            <a:r>
              <a:rPr lang="cs-CZ" dirty="0"/>
              <a:t>22 % dospělé populace kouří (snížení o dvě procenta)</a:t>
            </a:r>
          </a:p>
          <a:p>
            <a:pPr lvl="1">
              <a:lnSpc>
                <a:spcPct val="120000"/>
              </a:lnSpc>
            </a:pPr>
            <a:endParaRPr lang="cs-CZ" dirty="0"/>
          </a:p>
          <a:p>
            <a:pPr>
              <a:lnSpc>
                <a:spcPct val="120000"/>
              </a:lnSpc>
            </a:pPr>
            <a:r>
              <a:rPr lang="cs-CZ" u="sng" dirty="0"/>
              <a:t>Prevalence obezity vyšší něž EU průměr</a:t>
            </a:r>
            <a:r>
              <a:rPr lang="cs-CZ" dirty="0"/>
              <a:t> a rychle narůstá </a:t>
            </a:r>
          </a:p>
          <a:p>
            <a:pPr lvl="1">
              <a:lnSpc>
                <a:spcPct val="120000"/>
              </a:lnSpc>
            </a:pPr>
            <a:r>
              <a:rPr lang="cs-CZ" dirty="0"/>
              <a:t>Mezi 2002 a 2014 </a:t>
            </a:r>
            <a:br>
              <a:rPr lang="cs-CZ" dirty="0"/>
            </a:br>
            <a:r>
              <a:rPr lang="cs-CZ" dirty="0"/>
              <a:t>- prevalence obezity u dospělých vzrostla o více než čtvrtinu</a:t>
            </a:r>
            <a:br>
              <a:rPr lang="cs-CZ" dirty="0"/>
            </a:br>
            <a:r>
              <a:rPr lang="cs-CZ" dirty="0"/>
              <a:t>- prevalence obezity a nadváhy u 15letých se zdvojnásobila z 9 na 18 %</a:t>
            </a:r>
            <a:br>
              <a:rPr lang="cs-CZ" dirty="0"/>
            </a:br>
            <a:r>
              <a:rPr lang="cs-CZ" dirty="0"/>
              <a:t>(nadváha nebo obezita v dětství nebo v dospívání je výrazným </a:t>
            </a:r>
            <a:br>
              <a:rPr lang="cs-CZ" dirty="0"/>
            </a:br>
            <a:r>
              <a:rPr lang="cs-CZ" dirty="0"/>
              <a:t>indikátorem problémů s váhou v dospělosti)</a:t>
            </a:r>
          </a:p>
          <a:p>
            <a:pPr>
              <a:lnSpc>
                <a:spcPct val="120000"/>
              </a:lnSpc>
            </a:pPr>
            <a:r>
              <a:rPr lang="cs-CZ" dirty="0">
                <a:solidFill>
                  <a:srgbClr val="FF0000"/>
                </a:solidFill>
              </a:rPr>
              <a:t>Takřka každý 5. (19 %) dospělý je obézní</a:t>
            </a:r>
            <a:endParaRPr lang="cs-CZ" dirty="0"/>
          </a:p>
          <a:p>
            <a:endParaRPr lang="cs-CZ" dirty="0"/>
          </a:p>
        </p:txBody>
      </p:sp>
    </p:spTree>
    <p:extLst>
      <p:ext uri="{BB962C8B-B14F-4D97-AF65-F5344CB8AC3E}">
        <p14:creationId xmlns:p14="http://schemas.microsoft.com/office/powerpoint/2010/main" val="1601051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87D8BB-EA42-49ED-BA22-B06C382164E9}"/>
              </a:ext>
            </a:extLst>
          </p:cNvPr>
          <p:cNvSpPr>
            <a:spLocks noGrp="1"/>
          </p:cNvSpPr>
          <p:nvPr>
            <p:ph type="title"/>
          </p:nvPr>
        </p:nvSpPr>
        <p:spPr/>
        <p:txBody>
          <a:bodyPr/>
          <a:lstStyle/>
          <a:p>
            <a:r>
              <a:rPr lang="cs-CZ" dirty="0"/>
              <a:t>Průřezová mezinárodní studie </a:t>
            </a:r>
            <a:br>
              <a:rPr lang="cs-CZ" dirty="0"/>
            </a:br>
            <a:r>
              <a:rPr lang="cs-CZ" dirty="0" err="1"/>
              <a:t>who</a:t>
            </a:r>
            <a:endParaRPr lang="cs-CZ" dirty="0"/>
          </a:p>
        </p:txBody>
      </p:sp>
      <p:sp>
        <p:nvSpPr>
          <p:cNvPr id="3" name="Zástupný obsah 2">
            <a:extLst>
              <a:ext uri="{FF2B5EF4-FFF2-40B4-BE49-F238E27FC236}">
                <a16:creationId xmlns:a16="http://schemas.microsoft.com/office/drawing/2014/main" id="{30F802C3-EBE1-411C-B5A3-F0AD2A557D0B}"/>
              </a:ext>
            </a:extLst>
          </p:cNvPr>
          <p:cNvSpPr>
            <a:spLocks noGrp="1"/>
          </p:cNvSpPr>
          <p:nvPr>
            <p:ph idx="1"/>
          </p:nvPr>
        </p:nvSpPr>
        <p:spPr/>
        <p:txBody>
          <a:bodyPr>
            <a:normAutofit/>
          </a:bodyPr>
          <a:lstStyle/>
          <a:p>
            <a:r>
              <a:rPr lang="cs-CZ" dirty="0"/>
              <a:t>Informace vycházející z průřezové mezinárodní studie HBSC</a:t>
            </a:r>
            <a:br>
              <a:rPr lang="cs-CZ" dirty="0"/>
            </a:br>
            <a:r>
              <a:rPr lang="cs-CZ" dirty="0"/>
              <a:t>(</a:t>
            </a:r>
            <a:r>
              <a:rPr lang="en-US" dirty="0"/>
              <a:t>Health Behavior in School-aged Children</a:t>
            </a:r>
            <a:r>
              <a:rPr lang="cs-CZ" dirty="0"/>
              <a:t>)</a:t>
            </a:r>
            <a:r>
              <a:rPr lang="en-US" dirty="0"/>
              <a:t> </a:t>
            </a:r>
            <a:endParaRPr lang="cs-CZ" dirty="0"/>
          </a:p>
          <a:p>
            <a:r>
              <a:rPr lang="cs-CZ" dirty="0"/>
              <a:t>Metodika </a:t>
            </a:r>
          </a:p>
          <a:p>
            <a:pPr lvl="1"/>
            <a:r>
              <a:rPr lang="cs-CZ" dirty="0"/>
              <a:t>shromáždění mezinárodních údajů o zdravotním stavu, chování </a:t>
            </a:r>
            <a:br>
              <a:rPr lang="cs-CZ" dirty="0"/>
            </a:br>
            <a:r>
              <a:rPr lang="cs-CZ" dirty="0"/>
              <a:t>souvisejícím se zdravím a sociálním prostředí </a:t>
            </a:r>
            <a:br>
              <a:rPr lang="cs-CZ" dirty="0"/>
            </a:br>
            <a:r>
              <a:rPr lang="cs-CZ" dirty="0"/>
              <a:t>(stravovací návyky, fyzická aktivita, sedavé chování, nadváha a obezita) </a:t>
            </a:r>
          </a:p>
          <a:p>
            <a:pPr lvl="1"/>
            <a:r>
              <a:rPr lang="cs-CZ" dirty="0"/>
              <a:t>chlapci a dívky ve věku 11, 13 a 15 let </a:t>
            </a:r>
          </a:p>
          <a:p>
            <a:pPr lvl="1"/>
            <a:r>
              <a:rPr lang="cs-CZ" dirty="0"/>
              <a:t>každé čtyři roky</a:t>
            </a:r>
          </a:p>
          <a:p>
            <a:pPr lvl="1"/>
            <a:r>
              <a:rPr lang="cs-CZ" dirty="0"/>
              <a:t>po dobu více než 25 let - umožňuje srovnání prevalence v čase</a:t>
            </a:r>
          </a:p>
          <a:p>
            <a:pPr lvl="1"/>
            <a:endParaRPr lang="cs-CZ" dirty="0"/>
          </a:p>
          <a:p>
            <a:pPr lvl="1"/>
            <a:endParaRPr lang="cs-CZ" dirty="0"/>
          </a:p>
        </p:txBody>
      </p:sp>
      <p:pic>
        <p:nvPicPr>
          <p:cNvPr id="4" name="Obrázek 3">
            <a:extLst>
              <a:ext uri="{FF2B5EF4-FFF2-40B4-BE49-F238E27FC236}">
                <a16:creationId xmlns:a16="http://schemas.microsoft.com/office/drawing/2014/main" id="{9D6063A1-E421-426D-AB7B-A99294981F3C}"/>
              </a:ext>
            </a:extLst>
          </p:cNvPr>
          <p:cNvPicPr>
            <a:picLocks noChangeAspect="1"/>
          </p:cNvPicPr>
          <p:nvPr/>
        </p:nvPicPr>
        <p:blipFill rotWithShape="1">
          <a:blip r:embed="rId2"/>
          <a:srcRect l="33375" t="10238" r="33850" b="6800"/>
          <a:stretch/>
        </p:blipFill>
        <p:spPr>
          <a:xfrm>
            <a:off x="7223760" y="76491"/>
            <a:ext cx="4709160" cy="6705017"/>
          </a:xfrm>
          <a:prstGeom prst="rect">
            <a:avLst/>
          </a:prstGeom>
        </p:spPr>
      </p:pic>
    </p:spTree>
    <p:extLst>
      <p:ext uri="{BB962C8B-B14F-4D97-AF65-F5344CB8AC3E}">
        <p14:creationId xmlns:p14="http://schemas.microsoft.com/office/powerpoint/2010/main" val="259111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661261-67A2-47BA-AB56-856BE3EE5585}"/>
              </a:ext>
            </a:extLst>
          </p:cNvPr>
          <p:cNvSpPr>
            <a:spLocks noGrp="1"/>
          </p:cNvSpPr>
          <p:nvPr>
            <p:ph type="title" idx="4294967295"/>
          </p:nvPr>
        </p:nvSpPr>
        <p:spPr>
          <a:xfrm>
            <a:off x="0" y="701675"/>
            <a:ext cx="11029950" cy="1014413"/>
          </a:xfrm>
        </p:spPr>
        <p:txBody>
          <a:bodyPr/>
          <a:lstStyle/>
          <a:p>
            <a:r>
              <a:rPr lang="cs-CZ" dirty="0" err="1"/>
              <a:t>Who</a:t>
            </a:r>
            <a:r>
              <a:rPr lang="cs-CZ" dirty="0"/>
              <a:t> </a:t>
            </a:r>
            <a:br>
              <a:rPr lang="cs-CZ" dirty="0"/>
            </a:br>
            <a:r>
              <a:rPr lang="cs-CZ" dirty="0"/>
              <a:t>- Prevalence obezity dětí</a:t>
            </a:r>
          </a:p>
        </p:txBody>
      </p:sp>
      <p:sp>
        <p:nvSpPr>
          <p:cNvPr id="3" name="Zástupný obsah 2">
            <a:extLst>
              <a:ext uri="{FF2B5EF4-FFF2-40B4-BE49-F238E27FC236}">
                <a16:creationId xmlns:a16="http://schemas.microsoft.com/office/drawing/2014/main" id="{28368042-9877-4686-8DD4-912F23AB2BF2}"/>
              </a:ext>
            </a:extLst>
          </p:cNvPr>
          <p:cNvSpPr>
            <a:spLocks noGrp="1"/>
          </p:cNvSpPr>
          <p:nvPr>
            <p:ph idx="4294967295"/>
          </p:nvPr>
        </p:nvSpPr>
        <p:spPr>
          <a:xfrm>
            <a:off x="272501" y="1698614"/>
            <a:ext cx="11029950" cy="4944721"/>
          </a:xfrm>
        </p:spPr>
        <p:txBody>
          <a:bodyPr>
            <a:normAutofit lnSpcReduction="10000"/>
          </a:bodyPr>
          <a:lstStyle/>
          <a:p>
            <a:pPr>
              <a:lnSpc>
                <a:spcPct val="150000"/>
              </a:lnSpc>
            </a:pPr>
            <a:r>
              <a:rPr lang="cs-CZ" dirty="0"/>
              <a:t>V jednotlivých zemích a regionech se liší </a:t>
            </a:r>
          </a:p>
          <a:p>
            <a:pPr>
              <a:lnSpc>
                <a:spcPct val="150000"/>
              </a:lnSpc>
            </a:pPr>
            <a:r>
              <a:rPr lang="cs-CZ" dirty="0"/>
              <a:t>Obecně vyšší u chlapců a mladších adolescentů</a:t>
            </a:r>
          </a:p>
          <a:p>
            <a:pPr>
              <a:lnSpc>
                <a:spcPct val="150000"/>
              </a:lnSpc>
            </a:pPr>
            <a:r>
              <a:rPr lang="cs-CZ" dirty="0"/>
              <a:t>V některých zemích a regionech se stabilizovala</a:t>
            </a:r>
          </a:p>
          <a:p>
            <a:pPr>
              <a:lnSpc>
                <a:spcPct val="150000"/>
              </a:lnSpc>
            </a:pPr>
            <a:r>
              <a:rPr lang="cs-CZ" dirty="0"/>
              <a:t>Ve více než polovině (16 z 27) se od r. 2002 zvýšila</a:t>
            </a:r>
            <a:br>
              <a:rPr lang="cs-CZ" dirty="0"/>
            </a:br>
            <a:r>
              <a:rPr lang="cs-CZ" dirty="0"/>
              <a:t>- nárůst je nekonzistentní co do věku a pohlaví</a:t>
            </a:r>
            <a:br>
              <a:rPr lang="cs-CZ" dirty="0"/>
            </a:br>
            <a:r>
              <a:rPr lang="cs-CZ" dirty="0"/>
              <a:t>- nejvýraznější ve východní Evropě</a:t>
            </a:r>
            <a:br>
              <a:rPr lang="cs-CZ" dirty="0"/>
            </a:br>
            <a:r>
              <a:rPr lang="cs-CZ" dirty="0"/>
              <a:t>  (v r. 2002 zde byla relativně nízká prevalence)</a:t>
            </a:r>
          </a:p>
          <a:p>
            <a:pPr>
              <a:lnSpc>
                <a:spcPct val="150000"/>
              </a:lnSpc>
            </a:pPr>
            <a:r>
              <a:rPr lang="cs-CZ" dirty="0"/>
              <a:t>Významný pokles</a:t>
            </a:r>
            <a:br>
              <a:rPr lang="cs-CZ" dirty="0"/>
            </a:br>
            <a:r>
              <a:rPr lang="cs-CZ" dirty="0"/>
              <a:t>- 13letý chlapci v Norsku</a:t>
            </a:r>
            <a:br>
              <a:rPr lang="cs-CZ" dirty="0"/>
            </a:br>
            <a:r>
              <a:rPr lang="cs-CZ" dirty="0"/>
              <a:t>- 11leté dívky ve Španělsku </a:t>
            </a:r>
            <a:br>
              <a:rPr lang="cs-CZ" dirty="0"/>
            </a:br>
            <a:r>
              <a:rPr lang="cs-CZ" dirty="0"/>
              <a:t>(u 13 a 15letých naopak nárůst)</a:t>
            </a:r>
          </a:p>
        </p:txBody>
      </p:sp>
      <p:pic>
        <p:nvPicPr>
          <p:cNvPr id="4" name="Obrázek 3">
            <a:extLst>
              <a:ext uri="{FF2B5EF4-FFF2-40B4-BE49-F238E27FC236}">
                <a16:creationId xmlns:a16="http://schemas.microsoft.com/office/drawing/2014/main" id="{04EA1F43-95C8-4446-BBFA-75CA9E1CE288}"/>
              </a:ext>
            </a:extLst>
          </p:cNvPr>
          <p:cNvPicPr>
            <a:picLocks noChangeAspect="1"/>
          </p:cNvPicPr>
          <p:nvPr/>
        </p:nvPicPr>
        <p:blipFill rotWithShape="1">
          <a:blip r:embed="rId3"/>
          <a:srcRect l="40740" t="55638" r="30278" b="22469"/>
          <a:stretch/>
        </p:blipFill>
        <p:spPr>
          <a:xfrm>
            <a:off x="272501" y="128017"/>
            <a:ext cx="4011966" cy="1588071"/>
          </a:xfrm>
          <a:prstGeom prst="rect">
            <a:avLst/>
          </a:prstGeom>
        </p:spPr>
      </p:pic>
      <p:pic>
        <p:nvPicPr>
          <p:cNvPr id="5" name="Obrázek 4">
            <a:extLst>
              <a:ext uri="{FF2B5EF4-FFF2-40B4-BE49-F238E27FC236}">
                <a16:creationId xmlns:a16="http://schemas.microsoft.com/office/drawing/2014/main" id="{6F2BEA06-EEAA-4349-A997-DD1ECBCE011C}"/>
              </a:ext>
            </a:extLst>
          </p:cNvPr>
          <p:cNvPicPr>
            <a:picLocks noChangeAspect="1"/>
          </p:cNvPicPr>
          <p:nvPr/>
        </p:nvPicPr>
        <p:blipFill rotWithShape="1">
          <a:blip r:embed="rId4"/>
          <a:srcRect l="27315" t="8610" r="27315" b="12429"/>
          <a:stretch/>
        </p:blipFill>
        <p:spPr>
          <a:xfrm>
            <a:off x="5340809" y="128017"/>
            <a:ext cx="6851191" cy="6707010"/>
          </a:xfrm>
          <a:prstGeom prst="rect">
            <a:avLst/>
          </a:prstGeom>
        </p:spPr>
      </p:pic>
      <p:sp>
        <p:nvSpPr>
          <p:cNvPr id="6" name="Obdélník 5">
            <a:extLst>
              <a:ext uri="{FF2B5EF4-FFF2-40B4-BE49-F238E27FC236}">
                <a16:creationId xmlns:a16="http://schemas.microsoft.com/office/drawing/2014/main" id="{324EAFAE-F4D8-4953-AFE4-E9251731996A}"/>
              </a:ext>
            </a:extLst>
          </p:cNvPr>
          <p:cNvSpPr/>
          <p:nvPr/>
        </p:nvSpPr>
        <p:spPr>
          <a:xfrm>
            <a:off x="5448070" y="2045788"/>
            <a:ext cx="6471429" cy="243958"/>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9317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3CECF10-A71D-4012-B014-F435FD4C3987}"/>
              </a:ext>
            </a:extLst>
          </p:cNvPr>
          <p:cNvSpPr>
            <a:spLocks noGrp="1"/>
          </p:cNvSpPr>
          <p:nvPr>
            <p:ph idx="4294967295"/>
          </p:nvPr>
        </p:nvSpPr>
        <p:spPr>
          <a:xfrm>
            <a:off x="416433" y="672465"/>
            <a:ext cx="11029950" cy="3678238"/>
          </a:xfrm>
        </p:spPr>
        <p:txBody>
          <a:bodyPr/>
          <a:lstStyle/>
          <a:p>
            <a:r>
              <a:rPr lang="cs-CZ" dirty="0"/>
              <a:t>Průměrná prevalence </a:t>
            </a:r>
          </a:p>
          <a:p>
            <a:pPr lvl="1"/>
            <a:r>
              <a:rPr lang="cs-CZ" dirty="0"/>
              <a:t>Nadváhy a obezity: 19 %</a:t>
            </a:r>
          </a:p>
          <a:p>
            <a:pPr lvl="1"/>
            <a:r>
              <a:rPr lang="cs-CZ" dirty="0"/>
              <a:t>Obezity: </a:t>
            </a:r>
            <a:r>
              <a:rPr lang="cs-CZ" dirty="0">
                <a:solidFill>
                  <a:srgbClr val="FF0000"/>
                </a:solidFill>
              </a:rPr>
              <a:t>4%</a:t>
            </a:r>
          </a:p>
        </p:txBody>
      </p:sp>
      <p:pic>
        <p:nvPicPr>
          <p:cNvPr id="4" name="Obrázek 3">
            <a:extLst>
              <a:ext uri="{FF2B5EF4-FFF2-40B4-BE49-F238E27FC236}">
                <a16:creationId xmlns:a16="http://schemas.microsoft.com/office/drawing/2014/main" id="{F28E7265-82BC-4B9A-93A9-4376CEE157BC}"/>
              </a:ext>
            </a:extLst>
          </p:cNvPr>
          <p:cNvPicPr>
            <a:picLocks noChangeAspect="1"/>
          </p:cNvPicPr>
          <p:nvPr/>
        </p:nvPicPr>
        <p:blipFill rotWithShape="1">
          <a:blip r:embed="rId2"/>
          <a:srcRect l="26666" t="10239" r="26204" b="3703"/>
          <a:stretch/>
        </p:blipFill>
        <p:spPr>
          <a:xfrm>
            <a:off x="5098608" y="0"/>
            <a:ext cx="6676959" cy="6858000"/>
          </a:xfrm>
          <a:prstGeom prst="rect">
            <a:avLst/>
          </a:prstGeom>
        </p:spPr>
      </p:pic>
      <p:sp>
        <p:nvSpPr>
          <p:cNvPr id="6" name="Obdélník 5">
            <a:extLst>
              <a:ext uri="{FF2B5EF4-FFF2-40B4-BE49-F238E27FC236}">
                <a16:creationId xmlns:a16="http://schemas.microsoft.com/office/drawing/2014/main" id="{F01586B7-2683-458F-850A-4CA47401AAF4}"/>
              </a:ext>
            </a:extLst>
          </p:cNvPr>
          <p:cNvSpPr/>
          <p:nvPr/>
        </p:nvSpPr>
        <p:spPr>
          <a:xfrm>
            <a:off x="5243114" y="6185535"/>
            <a:ext cx="2940766" cy="251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91EA175D-DC80-418E-859E-5939F0D8D129}"/>
              </a:ext>
            </a:extLst>
          </p:cNvPr>
          <p:cNvSpPr/>
          <p:nvPr/>
        </p:nvSpPr>
        <p:spPr>
          <a:xfrm>
            <a:off x="8251524" y="3359357"/>
            <a:ext cx="3194859" cy="279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33986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2F2B2-30F6-4958-9004-D0D6F705A0FE}"/>
              </a:ext>
            </a:extLst>
          </p:cNvPr>
          <p:cNvSpPr>
            <a:spLocks noGrp="1"/>
          </p:cNvSpPr>
          <p:nvPr>
            <p:ph type="title"/>
          </p:nvPr>
        </p:nvSpPr>
        <p:spPr>
          <a:xfrm>
            <a:off x="581192" y="2040300"/>
            <a:ext cx="11029615" cy="1497507"/>
          </a:xfrm>
        </p:spPr>
        <p:txBody>
          <a:bodyPr anchor="ctr">
            <a:normAutofit fontScale="90000"/>
          </a:bodyPr>
          <a:lstStyle/>
          <a:p>
            <a:pPr algn="ctr"/>
            <a:r>
              <a:rPr lang="cs-CZ" sz="4800" dirty="0"/>
              <a:t>Prevalence obezity </a:t>
            </a:r>
            <a:br>
              <a:rPr lang="cs-CZ" sz="4800" dirty="0"/>
            </a:br>
            <a:r>
              <a:rPr lang="cs-CZ" sz="4800" dirty="0"/>
              <a:t>-</a:t>
            </a:r>
            <a:br>
              <a:rPr lang="cs-CZ" sz="4800" dirty="0"/>
            </a:br>
            <a:r>
              <a:rPr lang="cs-CZ" sz="4800" dirty="0"/>
              <a:t>národní data </a:t>
            </a:r>
            <a:r>
              <a:rPr lang="cs-CZ" sz="4800" dirty="0" err="1"/>
              <a:t>čr</a:t>
            </a:r>
            <a:endParaRPr lang="cs-CZ" sz="4800" dirty="0"/>
          </a:p>
        </p:txBody>
      </p:sp>
      <p:sp>
        <p:nvSpPr>
          <p:cNvPr id="5" name="Zástupný text 4">
            <a:extLst>
              <a:ext uri="{FF2B5EF4-FFF2-40B4-BE49-F238E27FC236}">
                <a16:creationId xmlns:a16="http://schemas.microsoft.com/office/drawing/2014/main" id="{D99B5227-D6A3-4FFF-82DE-D29E043495A1}"/>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227794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F9CE57-39E3-4C61-BBD6-42F4CC982185}"/>
              </a:ext>
            </a:extLst>
          </p:cNvPr>
          <p:cNvSpPr>
            <a:spLocks noGrp="1"/>
          </p:cNvSpPr>
          <p:nvPr>
            <p:ph type="title"/>
          </p:nvPr>
        </p:nvSpPr>
        <p:spPr/>
        <p:txBody>
          <a:bodyPr/>
          <a:lstStyle/>
          <a:p>
            <a:r>
              <a:rPr lang="cs-CZ" dirty="0"/>
              <a:t>Celostátní antropologické výzkumy </a:t>
            </a:r>
            <a:br>
              <a:rPr lang="cs-CZ" dirty="0"/>
            </a:br>
            <a:r>
              <a:rPr lang="cs-CZ" dirty="0"/>
              <a:t>- </a:t>
            </a:r>
            <a:r>
              <a:rPr lang="cs-CZ" dirty="0" err="1"/>
              <a:t>cav</a:t>
            </a:r>
            <a:endParaRPr lang="cs-CZ" dirty="0"/>
          </a:p>
        </p:txBody>
      </p:sp>
      <p:sp>
        <p:nvSpPr>
          <p:cNvPr id="3" name="Zástupný obsah 2">
            <a:extLst>
              <a:ext uri="{FF2B5EF4-FFF2-40B4-BE49-F238E27FC236}">
                <a16:creationId xmlns:a16="http://schemas.microsoft.com/office/drawing/2014/main" id="{4244A96A-3D0D-445B-97C3-A369DDF3F114}"/>
              </a:ext>
            </a:extLst>
          </p:cNvPr>
          <p:cNvSpPr>
            <a:spLocks noGrp="1"/>
          </p:cNvSpPr>
          <p:nvPr>
            <p:ph idx="1"/>
          </p:nvPr>
        </p:nvSpPr>
        <p:spPr>
          <a:xfrm>
            <a:off x="581192" y="1836029"/>
            <a:ext cx="11029615" cy="5142044"/>
          </a:xfrm>
        </p:spPr>
        <p:txBody>
          <a:bodyPr>
            <a:normAutofit fontScale="92500" lnSpcReduction="10000"/>
          </a:bodyPr>
          <a:lstStyle/>
          <a:p>
            <a:r>
              <a:rPr lang="cs-CZ" dirty="0"/>
              <a:t>= rozsáhlý CAV dětí a mládeže</a:t>
            </a:r>
          </a:p>
          <a:p>
            <a:r>
              <a:rPr lang="cs-CZ" dirty="0"/>
              <a:t>Metodika </a:t>
            </a:r>
          </a:p>
          <a:p>
            <a:pPr lvl="1"/>
            <a:r>
              <a:rPr lang="cs-CZ" dirty="0"/>
              <a:t>V 10letých intervalech </a:t>
            </a:r>
            <a:br>
              <a:rPr lang="cs-CZ" dirty="0"/>
            </a:br>
            <a:r>
              <a:rPr lang="cs-CZ" dirty="0"/>
              <a:t>- první poválečný výzkum 1951, naposledy v roce 2001</a:t>
            </a:r>
            <a:br>
              <a:rPr lang="cs-CZ" dirty="0"/>
            </a:br>
            <a:r>
              <a:rPr lang="cs-CZ" dirty="0"/>
              <a:t>- v roce 2011 nezrealizován „ani po opakované žádosti o udělení finanční podpory“ </a:t>
            </a:r>
          </a:p>
          <a:p>
            <a:pPr lvl="1"/>
            <a:r>
              <a:rPr lang="cs-CZ" dirty="0"/>
              <a:t>Okolo 100 000 měřených dětí, v roce 2001 60 000 (nutnost souhlasu rodičů)</a:t>
            </a:r>
          </a:p>
          <a:p>
            <a:pPr lvl="1"/>
            <a:r>
              <a:rPr lang="cs-CZ" dirty="0"/>
              <a:t>Součástí i dotazník pro rodiče</a:t>
            </a:r>
          </a:p>
          <a:p>
            <a:r>
              <a:rPr lang="cs-CZ" dirty="0"/>
              <a:t>Výstupy</a:t>
            </a:r>
          </a:p>
          <a:p>
            <a:pPr lvl="1"/>
            <a:r>
              <a:rPr lang="cs-CZ" dirty="0"/>
              <a:t>Podklady pro růstové grafy (referenční data)</a:t>
            </a:r>
          </a:p>
          <a:p>
            <a:pPr lvl="1"/>
            <a:r>
              <a:rPr lang="cs-CZ" dirty="0"/>
              <a:t>Informace o </a:t>
            </a:r>
            <a:br>
              <a:rPr lang="cs-CZ" dirty="0"/>
            </a:br>
            <a:r>
              <a:rPr lang="cs-CZ" dirty="0"/>
              <a:t>- dlouhodobých změnách růstu dětské populace</a:t>
            </a:r>
            <a:br>
              <a:rPr lang="cs-CZ" dirty="0"/>
            </a:br>
            <a:r>
              <a:rPr lang="cs-CZ" dirty="0"/>
              <a:t>- o závislosti růstu dítěte na socio-ekonomických podmínkách</a:t>
            </a:r>
            <a:br>
              <a:rPr lang="cs-CZ" dirty="0"/>
            </a:br>
            <a:r>
              <a:rPr lang="cs-CZ" dirty="0"/>
              <a:t>- informaci o prevalenci nadváhy, obezity a nízké hmotnosti ve všech věkových skupinách do 18 let</a:t>
            </a:r>
          </a:p>
          <a:p>
            <a:r>
              <a:rPr lang="cs-CZ" dirty="0"/>
              <a:t>2001: 6. CAV</a:t>
            </a:r>
          </a:p>
          <a:p>
            <a:pPr lvl="1"/>
            <a:r>
              <a:rPr lang="cs-CZ" dirty="0"/>
              <a:t>zjišťována - tělesná výška (do 2 let měřená vleže a nazvaná tělesná délka), hmotnost, obvod hlavy, paže, břicha a boků</a:t>
            </a:r>
            <a:br>
              <a:rPr lang="cs-CZ" dirty="0"/>
            </a:br>
            <a:r>
              <a:rPr lang="cs-CZ" dirty="0"/>
              <a:t>                - socioekonomických podmínek, ve kterých dítě vyrůstá</a:t>
            </a:r>
            <a:br>
              <a:rPr lang="cs-CZ" dirty="0"/>
            </a:br>
            <a:r>
              <a:rPr lang="cs-CZ" dirty="0"/>
              <a:t>                - výživové a pohybové zvyklosti dětí</a:t>
            </a:r>
          </a:p>
          <a:p>
            <a:endParaRPr lang="cs-CZ" dirty="0"/>
          </a:p>
        </p:txBody>
      </p:sp>
    </p:spTree>
    <p:extLst>
      <p:ext uri="{BB962C8B-B14F-4D97-AF65-F5344CB8AC3E}">
        <p14:creationId xmlns:p14="http://schemas.microsoft.com/office/powerpoint/2010/main" val="3891110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no1.gif"/>
          <p:cNvPicPr>
            <a:picLocks noChangeAspect="1"/>
          </p:cNvPicPr>
          <p:nvPr/>
        </p:nvPicPr>
        <p:blipFill>
          <a:blip r:embed="rId2"/>
          <a:stretch>
            <a:fillRect/>
          </a:stretch>
        </p:blipFill>
        <p:spPr>
          <a:xfrm>
            <a:off x="2155054" y="1819275"/>
            <a:ext cx="4038600" cy="5038725"/>
          </a:xfrm>
          <a:prstGeom prst="rect">
            <a:avLst/>
          </a:prstGeom>
        </p:spPr>
      </p:pic>
      <p:sp>
        <p:nvSpPr>
          <p:cNvPr id="2" name="Nadpis 1"/>
          <p:cNvSpPr>
            <a:spLocks noGrp="1"/>
          </p:cNvSpPr>
          <p:nvPr>
            <p:ph type="title"/>
          </p:nvPr>
        </p:nvSpPr>
        <p:spPr/>
        <p:txBody>
          <a:bodyPr/>
          <a:lstStyle/>
          <a:p>
            <a:r>
              <a:rPr lang="cs-CZ" dirty="0"/>
              <a:t>Typy Obezity  dle distribuce tuku</a:t>
            </a:r>
          </a:p>
        </p:txBody>
      </p:sp>
      <p:sp>
        <p:nvSpPr>
          <p:cNvPr id="3" name="Zástupný symbol pro obsah 2"/>
          <p:cNvSpPr>
            <a:spLocks noGrp="1"/>
          </p:cNvSpPr>
          <p:nvPr>
            <p:ph idx="1"/>
          </p:nvPr>
        </p:nvSpPr>
        <p:spPr/>
        <p:txBody>
          <a:bodyPr/>
          <a:lstStyle/>
          <a:p>
            <a:r>
              <a:rPr lang="cs-CZ" dirty="0"/>
              <a:t>Difúzní</a:t>
            </a:r>
          </a:p>
          <a:p>
            <a:r>
              <a:rPr lang="cs-CZ" dirty="0"/>
              <a:t>Centrální</a:t>
            </a:r>
          </a:p>
          <a:p>
            <a:r>
              <a:rPr lang="cs-CZ" dirty="0" err="1"/>
              <a:t>Lipodystrofický</a:t>
            </a:r>
            <a:endParaRPr lang="cs-CZ" dirty="0"/>
          </a:p>
          <a:p>
            <a:r>
              <a:rPr lang="cs-CZ" dirty="0" err="1"/>
              <a:t>Gynoidní</a:t>
            </a:r>
            <a:endParaRPr lang="cs-CZ" dirty="0"/>
          </a:p>
          <a:p>
            <a:r>
              <a:rPr lang="cs-CZ" dirty="0"/>
              <a:t>Androidní</a:t>
            </a:r>
          </a:p>
        </p:txBody>
      </p:sp>
      <p:pic>
        <p:nvPicPr>
          <p:cNvPr id="8" name="Obrázek 7" descr="kX7Hyv8.jpg"/>
          <p:cNvPicPr>
            <a:picLocks noChangeAspect="1"/>
          </p:cNvPicPr>
          <p:nvPr/>
        </p:nvPicPr>
        <p:blipFill>
          <a:blip r:embed="rId3"/>
          <a:stretch>
            <a:fillRect/>
          </a:stretch>
        </p:blipFill>
        <p:spPr>
          <a:xfrm>
            <a:off x="5995015" y="2083633"/>
            <a:ext cx="5809385" cy="423472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02874B-2A5C-441F-8F3C-4DE6C8ECB757}"/>
              </a:ext>
            </a:extLst>
          </p:cNvPr>
          <p:cNvSpPr>
            <a:spLocks noGrp="1"/>
          </p:cNvSpPr>
          <p:nvPr>
            <p:ph type="title"/>
          </p:nvPr>
        </p:nvSpPr>
        <p:spPr/>
        <p:txBody>
          <a:bodyPr/>
          <a:lstStyle/>
          <a:p>
            <a:r>
              <a:rPr lang="cs-CZ" dirty="0" err="1"/>
              <a:t>Cav</a:t>
            </a:r>
            <a:r>
              <a:rPr lang="cs-CZ" dirty="0"/>
              <a:t> – výsledky - srovnání 1951 a 2001</a:t>
            </a:r>
          </a:p>
        </p:txBody>
      </p:sp>
      <p:sp>
        <p:nvSpPr>
          <p:cNvPr id="3" name="Zástupný obsah 2">
            <a:extLst>
              <a:ext uri="{FF2B5EF4-FFF2-40B4-BE49-F238E27FC236}">
                <a16:creationId xmlns:a16="http://schemas.microsoft.com/office/drawing/2014/main" id="{50D37B41-5EC2-4055-9353-5D940F6AE392}"/>
              </a:ext>
            </a:extLst>
          </p:cNvPr>
          <p:cNvSpPr>
            <a:spLocks noGrp="1"/>
          </p:cNvSpPr>
          <p:nvPr>
            <p:ph idx="1"/>
          </p:nvPr>
        </p:nvSpPr>
        <p:spPr>
          <a:xfrm>
            <a:off x="581192" y="2032000"/>
            <a:ext cx="11029615" cy="4826000"/>
          </a:xfrm>
        </p:spPr>
        <p:txBody>
          <a:bodyPr>
            <a:normAutofit fontScale="92500" lnSpcReduction="10000"/>
          </a:bodyPr>
          <a:lstStyle/>
          <a:p>
            <a:pPr>
              <a:lnSpc>
                <a:spcPct val="160000"/>
              </a:lnSpc>
            </a:pPr>
            <a:r>
              <a:rPr lang="cs-CZ" dirty="0"/>
              <a:t>Prevalence nadváhy (včetně obezity) - dvojnásobná</a:t>
            </a:r>
          </a:p>
          <a:p>
            <a:pPr lvl="1">
              <a:lnSpc>
                <a:spcPct val="160000"/>
              </a:lnSpc>
            </a:pPr>
            <a:r>
              <a:rPr lang="cs-CZ" dirty="0"/>
              <a:t>Chlapci 13 % → 26,8 %</a:t>
            </a:r>
          </a:p>
          <a:p>
            <a:pPr lvl="1">
              <a:lnSpc>
                <a:spcPct val="160000"/>
              </a:lnSpc>
            </a:pPr>
            <a:r>
              <a:rPr lang="cs-CZ" dirty="0"/>
              <a:t>Dívky 10,9 % → 20,9 %</a:t>
            </a:r>
          </a:p>
          <a:p>
            <a:pPr>
              <a:lnSpc>
                <a:spcPct val="160000"/>
              </a:lnSpc>
            </a:pPr>
            <a:r>
              <a:rPr lang="cs-CZ" dirty="0"/>
              <a:t>Prevalence obezity – čtyřnásobná</a:t>
            </a:r>
          </a:p>
          <a:p>
            <a:pPr lvl="1">
              <a:lnSpc>
                <a:spcPct val="160000"/>
              </a:lnSpc>
            </a:pPr>
            <a:r>
              <a:rPr lang="cs-CZ" dirty="0"/>
              <a:t> Chlapci 1,7 % → 8,3 %</a:t>
            </a:r>
          </a:p>
          <a:p>
            <a:pPr lvl="1">
              <a:lnSpc>
                <a:spcPct val="160000"/>
              </a:lnSpc>
            </a:pPr>
            <a:r>
              <a:rPr lang="cs-CZ" dirty="0"/>
              <a:t>Dívky 1,7 % → 6,9 %</a:t>
            </a:r>
          </a:p>
          <a:p>
            <a:pPr>
              <a:lnSpc>
                <a:spcPct val="160000"/>
              </a:lnSpc>
            </a:pPr>
            <a:r>
              <a:rPr lang="cs-CZ" dirty="0"/>
              <a:t>Prevalence nadváhy a obezity u rodičů</a:t>
            </a:r>
          </a:p>
          <a:p>
            <a:pPr lvl="1">
              <a:lnSpc>
                <a:spcPct val="160000"/>
              </a:lnSpc>
            </a:pPr>
            <a:r>
              <a:rPr lang="cs-CZ" dirty="0"/>
              <a:t>Otcové: zvýšení ze 42,5 % na 61,8 % </a:t>
            </a:r>
          </a:p>
          <a:p>
            <a:pPr lvl="1">
              <a:lnSpc>
                <a:spcPct val="160000"/>
              </a:lnSpc>
            </a:pPr>
            <a:r>
              <a:rPr lang="cs-CZ" dirty="0"/>
              <a:t>Matky: opačný trend – snížení ze 45,2 % na 27,6 % </a:t>
            </a:r>
            <a:br>
              <a:rPr lang="cs-CZ" dirty="0"/>
            </a:br>
            <a:r>
              <a:rPr lang="cs-CZ" dirty="0"/>
              <a:t>         : naopak vzrostl podíl matek s nízkou hmotností (BMI &lt; 20) </a:t>
            </a:r>
          </a:p>
          <a:p>
            <a:pPr>
              <a:lnSpc>
                <a:spcPct val="160000"/>
              </a:lnSpc>
            </a:pPr>
            <a:endParaRPr lang="cs-CZ" dirty="0"/>
          </a:p>
        </p:txBody>
      </p:sp>
    </p:spTree>
    <p:extLst>
      <p:ext uri="{BB962C8B-B14F-4D97-AF65-F5344CB8AC3E}">
        <p14:creationId xmlns:p14="http://schemas.microsoft.com/office/powerpoint/2010/main" val="2102571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B834D-1B0E-4852-841B-B9C5CDF252F9}"/>
              </a:ext>
            </a:extLst>
          </p:cNvPr>
          <p:cNvSpPr>
            <a:spLocks noGrp="1"/>
          </p:cNvSpPr>
          <p:nvPr>
            <p:ph type="title"/>
          </p:nvPr>
        </p:nvSpPr>
        <p:spPr/>
        <p:txBody>
          <a:bodyPr/>
          <a:lstStyle/>
          <a:p>
            <a:r>
              <a:rPr lang="cs-CZ" dirty="0"/>
              <a:t>CAV - výsledky </a:t>
            </a:r>
          </a:p>
        </p:txBody>
      </p:sp>
      <p:sp>
        <p:nvSpPr>
          <p:cNvPr id="3" name="Zástupný obsah 2">
            <a:extLst>
              <a:ext uri="{FF2B5EF4-FFF2-40B4-BE49-F238E27FC236}">
                <a16:creationId xmlns:a16="http://schemas.microsoft.com/office/drawing/2014/main" id="{92EF26DD-5408-4729-B66B-9DC4A2B2E590}"/>
              </a:ext>
            </a:extLst>
          </p:cNvPr>
          <p:cNvSpPr>
            <a:spLocks noGrp="1"/>
          </p:cNvSpPr>
          <p:nvPr>
            <p:ph idx="1"/>
          </p:nvPr>
        </p:nvSpPr>
        <p:spPr>
          <a:xfrm>
            <a:off x="414938" y="1209056"/>
            <a:ext cx="11029615" cy="3678303"/>
          </a:xfrm>
        </p:spPr>
        <p:txBody>
          <a:bodyPr/>
          <a:lstStyle/>
          <a:p>
            <a:r>
              <a:rPr lang="cs-CZ" dirty="0"/>
              <a:t>Závislost výskytu nadměrné hmotnosti a obezity dětí na sociálně-ekonomických faktorech (Děti 6 -11)</a:t>
            </a:r>
          </a:p>
          <a:p>
            <a:pPr lvl="1"/>
            <a:r>
              <a:rPr lang="cs-CZ" dirty="0"/>
              <a:t>Nebyl zjištěn rozdíl mezi pohlavími</a:t>
            </a:r>
          </a:p>
          <a:p>
            <a:pPr lvl="1"/>
            <a:r>
              <a:rPr lang="cs-CZ" dirty="0"/>
              <a:t>Nejvyšší závislost – BMI rodičů</a:t>
            </a:r>
          </a:p>
          <a:p>
            <a:pPr lvl="1"/>
            <a:r>
              <a:rPr lang="cs-CZ" dirty="0"/>
              <a:t>Dále – porodní hmotnost</a:t>
            </a:r>
          </a:p>
        </p:txBody>
      </p:sp>
    </p:spTree>
    <p:extLst>
      <p:ext uri="{BB962C8B-B14F-4D97-AF65-F5344CB8AC3E}">
        <p14:creationId xmlns:p14="http://schemas.microsoft.com/office/powerpoint/2010/main" val="2451799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7E54A0-D9B9-4752-B823-60FDF43E3D34}"/>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246EB2C8-2AAB-47D2-B3E3-803ADDE116D7}"/>
              </a:ext>
            </a:extLst>
          </p:cNvPr>
          <p:cNvSpPr>
            <a:spLocks noGrp="1"/>
          </p:cNvSpPr>
          <p:nvPr>
            <p:ph idx="1"/>
          </p:nvPr>
        </p:nvSpPr>
        <p:spPr>
          <a:xfrm>
            <a:off x="581192" y="2344882"/>
            <a:ext cx="11029615" cy="4579900"/>
          </a:xfrm>
        </p:spPr>
        <p:txBody>
          <a:bodyPr>
            <a:normAutofit/>
          </a:bodyPr>
          <a:lstStyle/>
          <a:p>
            <a:r>
              <a:rPr lang="cs-CZ" sz="1400" dirty="0"/>
              <a:t>ABARCA-GÓMEZ, Leandra, Ziad A ABDEEN, </a:t>
            </a:r>
            <a:r>
              <a:rPr lang="cs-CZ" sz="1400" dirty="0" err="1"/>
              <a:t>Zargar</a:t>
            </a:r>
            <a:r>
              <a:rPr lang="cs-CZ" sz="1400" dirty="0"/>
              <a:t> Abdul HAMID, et al. </a:t>
            </a:r>
            <a:r>
              <a:rPr lang="cs-CZ" sz="1400" dirty="0" err="1"/>
              <a:t>Worldwide</a:t>
            </a:r>
            <a:r>
              <a:rPr lang="cs-CZ" sz="1400" dirty="0"/>
              <a:t> </a:t>
            </a:r>
            <a:r>
              <a:rPr lang="cs-CZ" sz="1400" dirty="0" err="1"/>
              <a:t>trends</a:t>
            </a:r>
            <a:r>
              <a:rPr lang="cs-CZ" sz="1400" dirty="0"/>
              <a:t> in body-</a:t>
            </a:r>
            <a:r>
              <a:rPr lang="cs-CZ" sz="1400" dirty="0" err="1"/>
              <a:t>mass</a:t>
            </a:r>
            <a:r>
              <a:rPr lang="cs-CZ" sz="1400" dirty="0"/>
              <a:t> index, </a:t>
            </a:r>
            <a:r>
              <a:rPr lang="cs-CZ" sz="1400" dirty="0" err="1"/>
              <a:t>underweight</a:t>
            </a:r>
            <a:r>
              <a:rPr lang="cs-CZ" sz="1400" dirty="0"/>
              <a:t>, </a:t>
            </a:r>
            <a:r>
              <a:rPr lang="cs-CZ" sz="1400" dirty="0" err="1"/>
              <a:t>overweight</a:t>
            </a:r>
            <a:r>
              <a:rPr lang="cs-CZ" sz="1400" dirty="0"/>
              <a:t>, and obesity </a:t>
            </a:r>
            <a:r>
              <a:rPr lang="cs-CZ" sz="1400" dirty="0" err="1"/>
              <a:t>from</a:t>
            </a:r>
            <a:r>
              <a:rPr lang="cs-CZ" sz="1400" dirty="0"/>
              <a:t> 1975 to 2016: a </a:t>
            </a:r>
            <a:r>
              <a:rPr lang="cs-CZ" sz="1400" dirty="0" err="1"/>
              <a:t>pooled</a:t>
            </a:r>
            <a:r>
              <a:rPr lang="cs-CZ" sz="1400" dirty="0"/>
              <a:t> </a:t>
            </a:r>
            <a:r>
              <a:rPr lang="cs-CZ" sz="1400" dirty="0" err="1"/>
              <a:t>analysis</a:t>
            </a:r>
            <a:r>
              <a:rPr lang="cs-CZ" sz="1400" dirty="0"/>
              <a:t> </a:t>
            </a:r>
            <a:r>
              <a:rPr lang="cs-CZ" sz="1400" dirty="0" err="1"/>
              <a:t>of</a:t>
            </a:r>
            <a:r>
              <a:rPr lang="cs-CZ" sz="1400" dirty="0"/>
              <a:t> 2416 </a:t>
            </a:r>
            <a:r>
              <a:rPr lang="cs-CZ" sz="1400" dirty="0" err="1"/>
              <a:t>population-based</a:t>
            </a:r>
            <a:r>
              <a:rPr lang="cs-CZ" sz="1400" dirty="0"/>
              <a:t> </a:t>
            </a:r>
            <a:r>
              <a:rPr lang="cs-CZ" sz="1400" dirty="0" err="1"/>
              <a:t>measurement</a:t>
            </a:r>
            <a:r>
              <a:rPr lang="cs-CZ" sz="1400" dirty="0"/>
              <a:t> </a:t>
            </a:r>
            <a:r>
              <a:rPr lang="cs-CZ" sz="1400" dirty="0" err="1"/>
              <a:t>studies</a:t>
            </a:r>
            <a:r>
              <a:rPr lang="cs-CZ" sz="1400" dirty="0"/>
              <a:t> in 128·9 </a:t>
            </a:r>
            <a:r>
              <a:rPr lang="cs-CZ" sz="1400" dirty="0" err="1"/>
              <a:t>million</a:t>
            </a:r>
            <a:r>
              <a:rPr lang="cs-CZ" sz="1400" dirty="0"/>
              <a:t> </a:t>
            </a:r>
            <a:r>
              <a:rPr lang="cs-CZ" sz="1400" dirty="0" err="1"/>
              <a:t>children</a:t>
            </a:r>
            <a:r>
              <a:rPr lang="cs-CZ" sz="1400" dirty="0"/>
              <a:t>, </a:t>
            </a:r>
            <a:r>
              <a:rPr lang="cs-CZ" sz="1400" dirty="0" err="1"/>
              <a:t>adolescents</a:t>
            </a:r>
            <a:r>
              <a:rPr lang="cs-CZ" sz="1400" dirty="0"/>
              <a:t>, and </a:t>
            </a:r>
            <a:r>
              <a:rPr lang="cs-CZ" sz="1400" dirty="0" err="1"/>
              <a:t>adults</a:t>
            </a:r>
            <a:r>
              <a:rPr lang="cs-CZ" sz="1400" dirty="0"/>
              <a:t>. </a:t>
            </a:r>
            <a:r>
              <a:rPr lang="cs-CZ" sz="1400" i="1" dirty="0" err="1"/>
              <a:t>The</a:t>
            </a:r>
            <a:r>
              <a:rPr lang="cs-CZ" sz="1400" i="1" dirty="0"/>
              <a:t> Lancet</a:t>
            </a:r>
            <a:r>
              <a:rPr lang="cs-CZ" sz="1400" dirty="0"/>
              <a:t> [online]. 2017, </a:t>
            </a:r>
            <a:r>
              <a:rPr lang="cs-CZ" sz="1400" b="1" dirty="0"/>
              <a:t>390</a:t>
            </a:r>
            <a:r>
              <a:rPr lang="cs-CZ" sz="1400" dirty="0"/>
              <a:t>(10113), 2627-2642 [cit. 2019-05-13]. DOI: 10.1016/S0140-6736(17)32129-3. ISSN 01406736. Dostupné z: </a:t>
            </a:r>
            <a:r>
              <a:rPr lang="cs-CZ" sz="1400" dirty="0">
                <a:hlinkClick r:id="rId2"/>
              </a:rPr>
              <a:t>https://linkinghub.elsevier.com/retrieve/pii/S0140673617321293</a:t>
            </a:r>
            <a:endParaRPr lang="cs-CZ" sz="1400" dirty="0"/>
          </a:p>
          <a:p>
            <a:r>
              <a:rPr lang="en-US" sz="1400" dirty="0"/>
              <a:t>Obesity and overweight, 2019. </a:t>
            </a:r>
            <a:r>
              <a:rPr lang="en-US" sz="1400" i="1" dirty="0"/>
              <a:t>World Health Organization</a:t>
            </a:r>
            <a:r>
              <a:rPr lang="en-US" sz="1400" dirty="0"/>
              <a:t> [online]. WHO, 16.2.2018 [cit. 2019-05-13]. </a:t>
            </a:r>
            <a:r>
              <a:rPr lang="en-US" sz="1400" dirty="0" err="1"/>
              <a:t>Dostupné</a:t>
            </a:r>
            <a:r>
              <a:rPr lang="en-US" sz="1400" dirty="0"/>
              <a:t> z: </a:t>
            </a:r>
            <a:r>
              <a:rPr lang="en-US" sz="1400" dirty="0">
                <a:hlinkClick r:id="rId3"/>
              </a:rPr>
              <a:t>https://www.who.int/news-room/fact-sheets/detail/obesity-and-overweight</a:t>
            </a:r>
            <a:endParaRPr lang="cs-CZ" sz="1400" dirty="0"/>
          </a:p>
          <a:p>
            <a:r>
              <a:rPr lang="en-US" sz="1400" dirty="0"/>
              <a:t>Global Health Observatory (GHO) data: Overweight and obesity, 2019. </a:t>
            </a:r>
            <a:r>
              <a:rPr lang="en-US" sz="1400" i="1" dirty="0"/>
              <a:t>World Health Organization</a:t>
            </a:r>
            <a:r>
              <a:rPr lang="en-US" sz="1400" dirty="0"/>
              <a:t> [online]. WHO [cit. 2019-05-13]. </a:t>
            </a:r>
            <a:r>
              <a:rPr lang="en-US" sz="1400" dirty="0" err="1"/>
              <a:t>Dostupné</a:t>
            </a:r>
            <a:r>
              <a:rPr lang="en-US" sz="1400" dirty="0"/>
              <a:t> z: </a:t>
            </a:r>
            <a:r>
              <a:rPr lang="en-US" sz="1400" dirty="0">
                <a:hlinkClick r:id="rId4"/>
              </a:rPr>
              <a:t>https://www.who.int/gho/ncd/risk_factors/overweight_obesity/obesity_adults/en/</a:t>
            </a:r>
            <a:endParaRPr lang="cs-CZ" sz="1400" dirty="0"/>
          </a:p>
          <a:p>
            <a:r>
              <a:rPr lang="cs-CZ" sz="1400" dirty="0"/>
              <a:t>ČAPKOVÁ, Naďa, Michala LUSTIGOVÁ, Jana KRATĚNOVÁ a Kristýna ŽEJGLICOVÁ, 2016. </a:t>
            </a:r>
            <a:r>
              <a:rPr lang="cs-CZ" sz="1400" i="1" dirty="0"/>
              <a:t>Zdravotní stav české populace: výsledky studie EHES 2014</a:t>
            </a:r>
            <a:r>
              <a:rPr lang="cs-CZ" sz="1400" dirty="0"/>
              <a:t> [online]. Praha: Státní zdravotní ústav [cit. 2019-05-13]. ISBN 978-80-7071-356-3. Dostupné z: </a:t>
            </a:r>
            <a:r>
              <a:rPr lang="cs-CZ" sz="1400" dirty="0">
                <a:hlinkClick r:id="rId5"/>
              </a:rPr>
              <a:t>http://www.szu.cz/uploads/documents/chzp/ehes/EHES_2014.pdf</a:t>
            </a:r>
            <a:endParaRPr lang="cs-CZ" sz="1400" dirty="0"/>
          </a:p>
          <a:p>
            <a:r>
              <a:rPr lang="en-US" sz="1400" dirty="0"/>
              <a:t>OECD/European Observatory on Health Systems and Policies (2017), </a:t>
            </a:r>
            <a:r>
              <a:rPr lang="en-US" sz="1400" i="1" dirty="0"/>
              <a:t>Czech Republic: Country Health Profile 2017</a:t>
            </a:r>
            <a:r>
              <a:rPr lang="en-US" sz="1400" dirty="0"/>
              <a:t>, State of Health in the EU, OECD Publishing, Paris/European Observatory on Health Systems and Policies, Brussels, </a:t>
            </a:r>
            <a:r>
              <a:rPr lang="en-US" sz="1400" dirty="0">
                <a:hlinkClick r:id="rId6"/>
              </a:rPr>
              <a:t>https://doi.org/10.1787/9789264283336-en</a:t>
            </a:r>
            <a:r>
              <a:rPr lang="en-US" sz="1400" dirty="0"/>
              <a:t>.</a:t>
            </a:r>
            <a:endParaRPr lang="cs-CZ" sz="1400" dirty="0"/>
          </a:p>
          <a:p>
            <a:r>
              <a:rPr lang="en-US" sz="1400" dirty="0"/>
              <a:t>Adolescent obesity and related </a:t>
            </a:r>
            <a:r>
              <a:rPr lang="en-US" sz="1400" dirty="0" err="1"/>
              <a:t>behaviours</a:t>
            </a:r>
            <a:r>
              <a:rPr lang="en-US" sz="1400" dirty="0"/>
              <a:t>: trends and inequalities in the WHO European Region, 2002–2014 [online]. WHO, 2017, ISBN 978 92 890 5240 5. </a:t>
            </a:r>
            <a:r>
              <a:rPr lang="en-US" sz="1400" dirty="0" err="1"/>
              <a:t>Dostupné</a:t>
            </a:r>
            <a:r>
              <a:rPr lang="en-US" sz="1400" dirty="0"/>
              <a:t> z: http://www.euro.who.int/__data/assets/pdf_file/0019/339211/WHO_ObesityReport_2017_v3. </a:t>
            </a:r>
            <a:r>
              <a:rPr lang="en-US" sz="1400" dirty="0" err="1"/>
              <a:t>pdf?ua</a:t>
            </a:r>
            <a:r>
              <a:rPr lang="en-US" sz="1400" dirty="0"/>
              <a:t>=1</a:t>
            </a:r>
            <a:endParaRPr lang="cs-CZ" sz="1400" dirty="0"/>
          </a:p>
          <a:p>
            <a:pPr marL="0" indent="0">
              <a:buNone/>
            </a:pPr>
            <a:r>
              <a:rPr lang="en-US" sz="1400" dirty="0"/>
              <a:t> </a:t>
            </a:r>
            <a:endParaRPr lang="cs-CZ" sz="1400" dirty="0"/>
          </a:p>
          <a:p>
            <a:endParaRPr lang="cs-CZ" sz="1400" dirty="0"/>
          </a:p>
          <a:p>
            <a:endParaRPr lang="cs-CZ" sz="1400" dirty="0"/>
          </a:p>
          <a:p>
            <a:endParaRPr lang="cs-CZ" sz="1400" dirty="0"/>
          </a:p>
          <a:p>
            <a:endParaRPr lang="cs-CZ" sz="1400" dirty="0"/>
          </a:p>
        </p:txBody>
      </p:sp>
    </p:spTree>
    <p:extLst>
      <p:ext uri="{BB962C8B-B14F-4D97-AF65-F5344CB8AC3E}">
        <p14:creationId xmlns:p14="http://schemas.microsoft.com/office/powerpoint/2010/main" val="2740193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2918C7-AE02-40DB-A0C1-87FABFE4D9D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7E9AC8B-3CAB-461D-9037-BA0D12D2883E}"/>
              </a:ext>
            </a:extLst>
          </p:cNvPr>
          <p:cNvSpPr>
            <a:spLocks noGrp="1"/>
          </p:cNvSpPr>
          <p:nvPr>
            <p:ph idx="1"/>
          </p:nvPr>
        </p:nvSpPr>
        <p:spPr/>
        <p:txBody>
          <a:bodyPr/>
          <a:lstStyle/>
          <a:p>
            <a:r>
              <a:rPr lang="cs-CZ" dirty="0">
                <a:hlinkClick r:id="rId2"/>
              </a:rPr>
              <a:t>https://ec.europa.eu/health/sites/health/files/state/docs/chp_cs_english.pdf</a:t>
            </a:r>
            <a:endParaRPr lang="cs-CZ" dirty="0"/>
          </a:p>
          <a:p>
            <a:r>
              <a:rPr lang="cs-CZ" dirty="0">
                <a:hlinkClick r:id="rId3"/>
              </a:rPr>
              <a:t>https://ec.europa.eu/eurostat/documents/2995521/7700898/3-20102016-BP-EN.pdf/c26b037b-d5f3-4c05-89c1-00bf0b98d646</a:t>
            </a:r>
            <a:endParaRPr lang="cs-CZ" dirty="0"/>
          </a:p>
          <a:p>
            <a:endParaRPr lang="cs-CZ" dirty="0"/>
          </a:p>
        </p:txBody>
      </p:sp>
    </p:spTree>
    <p:extLst>
      <p:ext uri="{BB962C8B-B14F-4D97-AF65-F5344CB8AC3E}">
        <p14:creationId xmlns:p14="http://schemas.microsoft.com/office/powerpoint/2010/main" val="194172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Metody zjišťování obezity</a:t>
            </a:r>
          </a:p>
        </p:txBody>
      </p:sp>
      <p:sp>
        <p:nvSpPr>
          <p:cNvPr id="3" name="Zástupný symbol pro obsah 2"/>
          <p:cNvSpPr>
            <a:spLocks noGrp="1"/>
          </p:cNvSpPr>
          <p:nvPr>
            <p:ph idx="1"/>
          </p:nvPr>
        </p:nvSpPr>
        <p:spPr/>
        <p:txBody>
          <a:bodyPr/>
          <a:lstStyle/>
          <a:p>
            <a:r>
              <a:rPr lang="cs-CZ" dirty="0"/>
              <a:t>BMI</a:t>
            </a:r>
          </a:p>
          <a:p>
            <a:r>
              <a:rPr lang="cs-CZ" dirty="0"/>
              <a:t>Grantův index</a:t>
            </a:r>
          </a:p>
          <a:p>
            <a:r>
              <a:rPr lang="cs-CZ" dirty="0" err="1"/>
              <a:t>Kaliper</a:t>
            </a:r>
            <a:endParaRPr lang="cs-CZ" dirty="0"/>
          </a:p>
          <a:p>
            <a:r>
              <a:rPr lang="cs-CZ" dirty="0" err="1"/>
              <a:t>Bioimpedance</a:t>
            </a:r>
            <a:endParaRPr lang="cs-CZ" dirty="0"/>
          </a:p>
          <a:p>
            <a:r>
              <a:rPr lang="cs-CZ" dirty="0"/>
              <a:t>Obvodové míry</a:t>
            </a:r>
          </a:p>
          <a:p>
            <a:r>
              <a:rPr lang="cs-CZ" dirty="0"/>
              <a:t>WHR</a:t>
            </a:r>
          </a:p>
        </p:txBody>
      </p:sp>
      <p:pic>
        <p:nvPicPr>
          <p:cNvPr id="4" name="Obrázek 3" descr="bmi-categories_med.jpeg"/>
          <p:cNvPicPr>
            <a:picLocks noChangeAspect="1"/>
          </p:cNvPicPr>
          <p:nvPr/>
        </p:nvPicPr>
        <p:blipFill>
          <a:blip r:embed="rId2"/>
          <a:stretch>
            <a:fillRect/>
          </a:stretch>
        </p:blipFill>
        <p:spPr>
          <a:xfrm>
            <a:off x="2638816" y="1895083"/>
            <a:ext cx="6524625" cy="3457575"/>
          </a:xfrm>
          <a:prstGeom prst="rect">
            <a:avLst/>
          </a:prstGeom>
        </p:spPr>
      </p:pic>
      <p:pic>
        <p:nvPicPr>
          <p:cNvPr id="5" name="Obrázek 4" descr="obr11.png"/>
          <p:cNvPicPr>
            <a:picLocks noChangeAspect="1"/>
          </p:cNvPicPr>
          <p:nvPr/>
        </p:nvPicPr>
        <p:blipFill>
          <a:blip r:embed="rId3"/>
          <a:stretch>
            <a:fillRect/>
          </a:stretch>
        </p:blipFill>
        <p:spPr>
          <a:xfrm>
            <a:off x="9233941" y="2343597"/>
            <a:ext cx="2721105" cy="45144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Zdravotní rizika obezity</a:t>
            </a:r>
          </a:p>
        </p:txBody>
      </p:sp>
      <p:sp>
        <p:nvSpPr>
          <p:cNvPr id="3" name="Zástupný symbol pro obsah 2"/>
          <p:cNvSpPr>
            <a:spLocks noGrp="1"/>
          </p:cNvSpPr>
          <p:nvPr>
            <p:ph idx="1"/>
          </p:nvPr>
        </p:nvSpPr>
        <p:spPr/>
        <p:txBody>
          <a:bodyPr/>
          <a:lstStyle/>
          <a:p>
            <a:pPr>
              <a:buNone/>
            </a:pPr>
            <a:endParaRPr lang="cs-CZ" dirty="0"/>
          </a:p>
        </p:txBody>
      </p:sp>
      <p:pic>
        <p:nvPicPr>
          <p:cNvPr id="5" name="Obrázek 4" descr="graf.png"/>
          <p:cNvPicPr>
            <a:picLocks noChangeAspect="1"/>
          </p:cNvPicPr>
          <p:nvPr/>
        </p:nvPicPr>
        <p:blipFill>
          <a:blip r:embed="rId2"/>
          <a:stretch>
            <a:fillRect/>
          </a:stretch>
        </p:blipFill>
        <p:spPr>
          <a:xfrm>
            <a:off x="1851463" y="1963711"/>
            <a:ext cx="7672288" cy="44595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Prevence obezity a léčba obezity</a:t>
            </a:r>
          </a:p>
        </p:txBody>
      </p:sp>
      <p:sp>
        <p:nvSpPr>
          <p:cNvPr id="3" name="Zástupný symbol pro obsah 2"/>
          <p:cNvSpPr>
            <a:spLocks noGrp="1"/>
          </p:cNvSpPr>
          <p:nvPr>
            <p:ph idx="1"/>
          </p:nvPr>
        </p:nvSpPr>
        <p:spPr/>
        <p:txBody>
          <a:bodyPr/>
          <a:lstStyle/>
          <a:p>
            <a:r>
              <a:rPr lang="cs-CZ" dirty="0"/>
              <a:t>Změna životního stylu</a:t>
            </a:r>
          </a:p>
          <a:p>
            <a:pPr lvl="1"/>
            <a:r>
              <a:rPr lang="cs-CZ" dirty="0"/>
              <a:t>Správně zvolená PA </a:t>
            </a:r>
          </a:p>
          <a:p>
            <a:pPr lvl="2"/>
            <a:r>
              <a:rPr lang="cs-CZ" dirty="0"/>
              <a:t>F: 3-5x, I: 60-75% MTF, T: 40-60m, T: W+T, NW,  S, LIA  + ODP. TR!!! </a:t>
            </a:r>
            <a:r>
              <a:rPr lang="cs-CZ" dirty="0" err="1"/>
              <a:t>atd</a:t>
            </a:r>
            <a:endParaRPr lang="cs-CZ" dirty="0"/>
          </a:p>
          <a:p>
            <a:pPr lvl="1"/>
            <a:r>
              <a:rPr lang="cs-CZ" dirty="0"/>
              <a:t>Optimální energetický příjem</a:t>
            </a:r>
          </a:p>
          <a:p>
            <a:pPr lvl="1"/>
            <a:r>
              <a:rPr lang="cs-CZ" dirty="0"/>
              <a:t>Redukce stresu + eliminace zlozvyků</a:t>
            </a:r>
          </a:p>
          <a:p>
            <a:pPr lvl="1"/>
            <a:r>
              <a:rPr lang="cs-CZ" dirty="0"/>
              <a:t>Regenerace</a:t>
            </a:r>
          </a:p>
          <a:p>
            <a:r>
              <a:rPr lang="cs-CZ" dirty="0"/>
              <a:t>Kognitivně behaviorální terapie</a:t>
            </a:r>
          </a:p>
          <a:p>
            <a:r>
              <a:rPr lang="cs-CZ" dirty="0"/>
              <a:t>Farmakoterapie</a:t>
            </a:r>
          </a:p>
          <a:p>
            <a:r>
              <a:rPr lang="cs-CZ" dirty="0"/>
              <a:t>Chirurgický zákrok</a:t>
            </a:r>
          </a:p>
          <a:p>
            <a:endParaRPr lang="cs-CZ" dirty="0"/>
          </a:p>
        </p:txBody>
      </p:sp>
      <p:pic>
        <p:nvPicPr>
          <p:cNvPr id="4" name="Obrázek 3" descr="giphy (1).gif"/>
          <p:cNvPicPr>
            <a:picLocks noChangeAspect="1"/>
          </p:cNvPicPr>
          <p:nvPr/>
        </p:nvPicPr>
        <p:blipFill>
          <a:blip r:embed="rId2"/>
          <a:stretch>
            <a:fillRect/>
          </a:stretch>
        </p:blipFill>
        <p:spPr>
          <a:xfrm>
            <a:off x="3702570" y="3240791"/>
            <a:ext cx="2712907" cy="3617209"/>
          </a:xfrm>
          <a:prstGeom prst="rect">
            <a:avLst/>
          </a:prstGeom>
        </p:spPr>
      </p:pic>
      <p:pic>
        <p:nvPicPr>
          <p:cNvPr id="6" name="Obrázek 5" descr="overweight-teen.jpg"/>
          <p:cNvPicPr>
            <a:picLocks noChangeAspect="1"/>
          </p:cNvPicPr>
          <p:nvPr/>
        </p:nvPicPr>
        <p:blipFill>
          <a:blip r:embed="rId3"/>
          <a:stretch>
            <a:fillRect/>
          </a:stretch>
        </p:blipFill>
        <p:spPr>
          <a:xfrm>
            <a:off x="6348697" y="1933729"/>
            <a:ext cx="5290944" cy="3507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2F2B2-30F6-4958-9004-D0D6F705A0FE}"/>
              </a:ext>
            </a:extLst>
          </p:cNvPr>
          <p:cNvSpPr>
            <a:spLocks noGrp="1"/>
          </p:cNvSpPr>
          <p:nvPr>
            <p:ph type="title"/>
          </p:nvPr>
        </p:nvSpPr>
        <p:spPr>
          <a:xfrm>
            <a:off x="581192" y="2040300"/>
            <a:ext cx="11029615" cy="1497507"/>
          </a:xfrm>
        </p:spPr>
        <p:txBody>
          <a:bodyPr anchor="ctr">
            <a:normAutofit/>
          </a:bodyPr>
          <a:lstStyle/>
          <a:p>
            <a:pPr algn="ctr"/>
            <a:r>
              <a:rPr lang="cs-CZ" sz="4800" dirty="0"/>
              <a:t>Prevalence obezity </a:t>
            </a:r>
          </a:p>
        </p:txBody>
      </p:sp>
      <p:sp>
        <p:nvSpPr>
          <p:cNvPr id="5" name="Zástupný text 4">
            <a:extLst>
              <a:ext uri="{FF2B5EF4-FFF2-40B4-BE49-F238E27FC236}">
                <a16:creationId xmlns:a16="http://schemas.microsoft.com/office/drawing/2014/main" id="{D99B5227-D6A3-4FFF-82DE-D29E043495A1}"/>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223041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326BDE4-2866-457F-AAA4-1C017CF08A23}"/>
              </a:ext>
            </a:extLst>
          </p:cNvPr>
          <p:cNvPicPr>
            <a:picLocks noChangeAspect="1"/>
          </p:cNvPicPr>
          <p:nvPr/>
        </p:nvPicPr>
        <p:blipFill rotWithShape="1">
          <a:blip r:embed="rId3"/>
          <a:srcRect l="18539" t="31012" r="35533" b="26741"/>
          <a:stretch/>
        </p:blipFill>
        <p:spPr>
          <a:xfrm>
            <a:off x="2045359" y="1333072"/>
            <a:ext cx="8101281" cy="4191856"/>
          </a:xfrm>
          <a:prstGeom prst="rect">
            <a:avLst/>
          </a:prstGeom>
        </p:spPr>
      </p:pic>
    </p:spTree>
    <p:extLst>
      <p:ext uri="{BB962C8B-B14F-4D97-AF65-F5344CB8AC3E}">
        <p14:creationId xmlns:p14="http://schemas.microsoft.com/office/powerpoint/2010/main" val="3467795403"/>
      </p:ext>
    </p:extLst>
  </p:cSld>
  <p:clrMapOvr>
    <a:masterClrMapping/>
  </p:clrMapOvr>
</p:sld>
</file>

<file path=ppt/theme/theme1.xml><?xml version="1.0" encoding="utf-8"?>
<a:theme xmlns:a="http://schemas.openxmlformats.org/drawingml/2006/main" name="Dividenda">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2817</TotalTime>
  <Words>1698</Words>
  <Application>Microsoft Office PowerPoint</Application>
  <PresentationFormat>Širokoúhlá obrazovka</PresentationFormat>
  <Paragraphs>296</Paragraphs>
  <Slides>43</Slides>
  <Notes>20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43</vt:i4>
      </vt:variant>
    </vt:vector>
  </HeadingPairs>
  <TitlesOfParts>
    <vt:vector size="47" baseType="lpstr">
      <vt:lpstr>Calibri</vt:lpstr>
      <vt:lpstr>Gill Sans MT</vt:lpstr>
      <vt:lpstr>Wingdings 2</vt:lpstr>
      <vt:lpstr>Dividenda</vt:lpstr>
      <vt:lpstr>Obezita</vt:lpstr>
      <vt:lpstr>Patofyziologie</vt:lpstr>
      <vt:lpstr>Příčiny vzniku</vt:lpstr>
      <vt:lpstr>Typy Obezity  dle distribuce tuku</vt:lpstr>
      <vt:lpstr>Metody zjišťování obezity</vt:lpstr>
      <vt:lpstr>Zdravotní rizika obezity</vt:lpstr>
      <vt:lpstr>Prevence obezity a léčba obezity</vt:lpstr>
      <vt:lpstr>Prevalence obezity </vt:lpstr>
      <vt:lpstr>Prezentace aplikace PowerPoint</vt:lpstr>
      <vt:lpstr>Prezentace aplikace PowerPoint</vt:lpstr>
      <vt:lpstr>Who prevalence obezity celosvětově: 1975 - 2016</vt:lpstr>
      <vt:lpstr>Who  prevalence obezity celosvětově: 1975 - 2016</vt:lpstr>
      <vt:lpstr>prevalence obezity 2016 - dospělí (18+) </vt:lpstr>
      <vt:lpstr>WHO prevalence obezity - čr</vt:lpstr>
      <vt:lpstr>NCD Risk Factor Collaboration  - vizualizace dat</vt:lpstr>
      <vt:lpstr>trend Prevalence obezity celosvětově (1975 – 2016)  - dospělí</vt:lpstr>
      <vt:lpstr>Nárůst Prevalence celosvětově (1975 -2016)  – děti a dospívající (5 – 19 let)</vt:lpstr>
      <vt:lpstr>prevalence obezity dospělých, celosvětově - 2016 - rozdělení dle zemí, prevalence, celkového počtu obézních</vt:lpstr>
      <vt:lpstr>prevalence obezity dětí a dospívajících, celosvětově - 2016 - rozdělení dle zemí, prevalence, celkového počtu obézních</vt:lpstr>
      <vt:lpstr>Trend prevalence obezity - čr</vt:lpstr>
      <vt:lpstr>Trend Prevalence obezity čr (1975 – 2016)  – dospělí</vt:lpstr>
      <vt:lpstr>Prevalence obezity  - data na úrovni eu</vt:lpstr>
      <vt:lpstr>EHIS X  EHES</vt:lpstr>
      <vt:lpstr>Ehis - Evropské výběrového šetření o zdraví    x  Ehes - Evropský průzkum zdravotního stavu populace </vt:lpstr>
      <vt:lpstr>Prezentace aplikace PowerPoint</vt:lpstr>
      <vt:lpstr>Ehes 2014</vt:lpstr>
      <vt:lpstr>ZPRACOVÁNÍ VÝSLEDKŮ V RÁMCI EU</vt:lpstr>
      <vt:lpstr>Prezentace aplikace PowerPoint</vt:lpstr>
      <vt:lpstr>ROZLOŽENÍ BMI – EU  x ČR</vt:lpstr>
      <vt:lpstr>PREVALENCE OBEZITY U MUŽŮ A ŽEN - 2014</vt:lpstr>
      <vt:lpstr>PREVALENCE OBEZITY V ZÁVISLOSTI NA VĚKU  ČR X EU, 2004</vt:lpstr>
      <vt:lpstr>PREVALENCE OBEZITY V ZÁVISLOSTI NA STUPNI VZDĚLÁNÍ EU X ČR, 2004</vt:lpstr>
      <vt:lpstr>The country health profile - zdravotní profil země </vt:lpstr>
      <vt:lpstr>Nadváha - rizikový faktor ovlivňující zdraví</vt:lpstr>
      <vt:lpstr>Průřezová mezinárodní studie  who</vt:lpstr>
      <vt:lpstr>Who  - Prevalence obezity dětí</vt:lpstr>
      <vt:lpstr>Prezentace aplikace PowerPoint</vt:lpstr>
      <vt:lpstr>Prevalence obezity  - národní data čr</vt:lpstr>
      <vt:lpstr>Celostátní antropologické výzkumy  - cav</vt:lpstr>
      <vt:lpstr>Cav – výsledky - srovnání 1951 a 2001</vt:lpstr>
      <vt:lpstr>CAV - výsledky </vt:lpstr>
      <vt:lpstr>literatura</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Obezita</dc:title>
  <dc:creator>Veruse</dc:creator>
  <cp:lastModifiedBy>Veruse</cp:lastModifiedBy>
  <cp:revision>79</cp:revision>
  <dcterms:created xsi:type="dcterms:W3CDTF">2019-05-09T09:32:33Z</dcterms:created>
  <dcterms:modified xsi:type="dcterms:W3CDTF">2019-05-13T20:55:30Z</dcterms:modified>
</cp:coreProperties>
</file>