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5" r:id="rId7"/>
    <p:sldId id="272" r:id="rId8"/>
    <p:sldId id="273" r:id="rId9"/>
    <p:sldId id="260" r:id="rId10"/>
    <p:sldId id="274" r:id="rId11"/>
    <p:sldId id="261" r:id="rId12"/>
    <p:sldId id="262" r:id="rId13"/>
    <p:sldId id="263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E8E59-E3FF-440E-9BA0-21449AF88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5D179F-B7FF-4AE4-88A7-3D8C13E02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Kristýna Jelínková, Petra Hromádková</a:t>
            </a:r>
          </a:p>
        </p:txBody>
      </p:sp>
    </p:spTree>
    <p:extLst>
      <p:ext uri="{BB962C8B-B14F-4D97-AF65-F5344CB8AC3E}">
        <p14:creationId xmlns:p14="http://schemas.microsoft.com/office/powerpoint/2010/main" val="258571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2C148F5-1955-4BE5-8320-FA6491AF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Rok 2017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05CDD7C9-891D-4911-9706-C8EDB219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87" y="1447586"/>
            <a:ext cx="7013359" cy="497948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646B79-6D27-4FBA-BB3B-71C744227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7404" y="1499743"/>
            <a:ext cx="3644285" cy="1562469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Česká republika: 6,82 %</a:t>
            </a:r>
          </a:p>
          <a:p>
            <a:r>
              <a:rPr lang="cs-CZ" sz="1800" dirty="0"/>
              <a:t>Slovensko: 7,29 %</a:t>
            </a:r>
          </a:p>
          <a:p>
            <a:r>
              <a:rPr lang="cs-CZ" sz="1800" dirty="0"/>
              <a:t>…</a:t>
            </a:r>
          </a:p>
          <a:p>
            <a:r>
              <a:rPr lang="cs-CZ" sz="1800" dirty="0"/>
              <a:t>Marshallovy ostrovy: 30,5 %</a:t>
            </a:r>
            <a:endParaRPr lang="en-US" sz="1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D45A4CC-4CDF-4DD2-A842-4E83C5AE12C6}"/>
              </a:ext>
            </a:extLst>
          </p:cNvPr>
          <p:cNvSpPr txBox="1"/>
          <p:nvPr/>
        </p:nvSpPr>
        <p:spPr>
          <a:xfrm>
            <a:off x="1038687" y="6172200"/>
            <a:ext cx="1088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International Diabetes </a:t>
            </a:r>
            <a:r>
              <a:rPr lang="cs-CZ" sz="1400" dirty="0" err="1"/>
              <a:t>Federation</a:t>
            </a:r>
            <a:r>
              <a:rPr lang="cs-CZ" sz="1400" dirty="0"/>
              <a:t>: Diabetes Atlas (https://data.worldbank.org/indicator/sh.sta.diab.zs?end=2017&amp;start=2017&amp;type=shaded&amp;view=map)</a:t>
            </a:r>
          </a:p>
        </p:txBody>
      </p:sp>
    </p:spTree>
    <p:extLst>
      <p:ext uri="{BB962C8B-B14F-4D97-AF65-F5344CB8AC3E}">
        <p14:creationId xmlns:p14="http://schemas.microsoft.com/office/powerpoint/2010/main" val="12050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E42A6-C47F-4EA0-B724-92641088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Incidence a prevalence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59CF61-D3CC-4955-9386-03C6413C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5635"/>
            <a:ext cx="9601200" cy="490935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Incidence:</a:t>
            </a:r>
          </a:p>
          <a:p>
            <a:pPr lvl="1"/>
            <a:r>
              <a:rPr lang="cs-CZ" dirty="0"/>
              <a:t>2007: 69 260 nových případů</a:t>
            </a:r>
          </a:p>
          <a:p>
            <a:pPr lvl="1"/>
            <a:r>
              <a:rPr lang="cs-CZ" dirty="0"/>
              <a:t>2016: 115 777 nových případů (11 nových případů na 1000 osob)</a:t>
            </a:r>
          </a:p>
          <a:p>
            <a:pPr lvl="1"/>
            <a:r>
              <a:rPr lang="cs-CZ" dirty="0"/>
              <a:t>Meziročně se počet případů navyšuje cca o 5 169</a:t>
            </a:r>
          </a:p>
          <a:p>
            <a:r>
              <a:rPr lang="cs-CZ" dirty="0"/>
              <a:t>Prevalence:</a:t>
            </a:r>
          </a:p>
          <a:p>
            <a:pPr lvl="1"/>
            <a:r>
              <a:rPr lang="cs-CZ" dirty="0"/>
              <a:t>2007:  804 987 případů (78/1000 osob)</a:t>
            </a:r>
          </a:p>
          <a:p>
            <a:pPr lvl="1"/>
            <a:r>
              <a:rPr lang="cs-CZ" dirty="0"/>
              <a:t>2016: 929 945 případů (88/1000 osob)</a:t>
            </a:r>
          </a:p>
          <a:p>
            <a:pPr lvl="1"/>
            <a:r>
              <a:rPr lang="cs-CZ" dirty="0"/>
              <a:t>Meziročně se počet případů navyšuje cca o 14 000 </a:t>
            </a:r>
          </a:p>
          <a:p>
            <a:r>
              <a:rPr lang="cs-CZ" dirty="0"/>
              <a:t>Rok 2016: 85 % případů tvoří DMII, porucha glukózové tolerance 7,4 %, DMI 6,5 %</a:t>
            </a:r>
          </a:p>
          <a:p>
            <a:endParaRPr lang="cs-CZ" dirty="0"/>
          </a:p>
          <a:p>
            <a:r>
              <a:rPr lang="cs-CZ" dirty="0"/>
              <a:t>Mortalita: </a:t>
            </a:r>
          </a:p>
          <a:p>
            <a:pPr lvl="1"/>
            <a:r>
              <a:rPr lang="cs-CZ" dirty="0"/>
              <a:t>2007: 23 000 pacientů</a:t>
            </a:r>
          </a:p>
          <a:p>
            <a:pPr lvl="1"/>
            <a:r>
              <a:rPr lang="cs-CZ" dirty="0"/>
              <a:t>2015: cca 27 000 pacientů</a:t>
            </a:r>
          </a:p>
          <a:p>
            <a:pPr marL="530352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32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oogle Shape;83;p17">
            <a:extLst>
              <a:ext uri="{FF2B5EF4-FFF2-40B4-BE49-F238E27FC236}">
                <a16:creationId xmlns:a16="http://schemas.microsoft.com/office/drawing/2014/main" id="{1A672869-E10A-4152-871A-7872AF0FC52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206121" y="480515"/>
            <a:ext cx="9779756" cy="589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31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D26D0-9F25-4102-A17F-832FF34B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DM a pohybová aktivita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F3904-9983-4E86-915A-BD192C7B3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5600"/>
            <a:ext cx="9601200" cy="4241800"/>
          </a:xfrm>
        </p:spPr>
        <p:txBody>
          <a:bodyPr/>
          <a:lstStyle/>
          <a:p>
            <a:pPr marL="400050" indent="-28575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 dobře léčeného diabetika 1. typu (inzulínem a dietou) správně prováděné cvičení přispívá ke: </a:t>
            </a:r>
            <a:endParaRPr lang="cs-CZ" dirty="0">
              <a:sym typeface="Arial"/>
            </a:endParaRPr>
          </a:p>
          <a:p>
            <a:pPr marL="930402" lvl="1" indent="-28575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zlepšení kompenzace onemocnění </a:t>
            </a:r>
          </a:p>
          <a:p>
            <a:pPr lvl="2" indent="-317500">
              <a:lnSpc>
                <a:spcPct val="112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↑ počtu inzulínových receptorů a účinnosti inzulínu → lepší využití glukózy v buňkách → ↓ glykémie, </a:t>
            </a:r>
            <a:endParaRPr lang="cs-CZ" dirty="0"/>
          </a:p>
          <a:p>
            <a:pPr lvl="2" indent="-317500">
              <a:lnSpc>
                <a:spcPct val="112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(případně) ↓ dávek inzulínu </a:t>
            </a:r>
            <a:endParaRPr lang="cs-CZ" dirty="0">
              <a:sym typeface="Arial"/>
            </a:endParaRPr>
          </a:p>
          <a:p>
            <a:pPr marL="930402" lvl="1" indent="-28575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zpomalení progrese komplikací, zlepšení lipidového spektra</a:t>
            </a:r>
            <a:endParaRPr lang="cs-CZ" dirty="0"/>
          </a:p>
          <a:p>
            <a:pPr marL="882650" lvl="1" indent="-285750">
              <a:lnSpc>
                <a:spcPct val="112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cs-CZ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00050" indent="-285750">
              <a:lnSpc>
                <a:spcPct val="112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 mnohých diabetiků 2. typu vhodná aktivita </a:t>
            </a:r>
            <a:endParaRPr lang="cs-CZ" dirty="0">
              <a:sym typeface="Arial"/>
            </a:endParaRPr>
          </a:p>
          <a:p>
            <a:pPr marL="930402" lvl="1" indent="-285750">
              <a:lnSpc>
                <a:spcPct val="112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zlepšení kompenzace onemocnění </a:t>
            </a:r>
            <a:endParaRPr lang="cs-CZ" dirty="0">
              <a:sym typeface="Arial"/>
            </a:endParaRPr>
          </a:p>
          <a:p>
            <a:pPr marL="930402" lvl="1" indent="-285750">
              <a:lnSpc>
                <a:spcPct val="112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cs-CZ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odbourává přebytečné energetické zásoby (obezitu)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71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D9A93-A57E-45D3-9E7F-2100B605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PA při DM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36F90-87EC-478B-8499-7F015B7C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06858"/>
            <a:ext cx="10009573" cy="4260542"/>
          </a:xfrm>
        </p:spPr>
        <p:txBody>
          <a:bodyPr/>
          <a:lstStyle/>
          <a:p>
            <a:r>
              <a:rPr lang="pl-PL" dirty="0">
                <a:solidFill>
                  <a:schemeClr val="dk1"/>
                </a:solidFill>
              </a:rPr>
              <a:t>Na první pohled nic nemusíme poznat</a:t>
            </a:r>
            <a:endParaRPr lang="pl-PL" dirty="0"/>
          </a:p>
          <a:p>
            <a:r>
              <a:rPr lang="cs-CZ" dirty="0">
                <a:solidFill>
                  <a:schemeClr val="dk1"/>
                </a:solidFill>
              </a:rPr>
              <a:t>Diabetik s dobrou kompenzací – glykémie 5-14(17)</a:t>
            </a:r>
            <a:r>
              <a:rPr lang="cs-CZ" dirty="0" err="1">
                <a:solidFill>
                  <a:schemeClr val="dk1"/>
                </a:solidFill>
              </a:rPr>
              <a:t>mmol</a:t>
            </a:r>
            <a:r>
              <a:rPr lang="cs-CZ" dirty="0">
                <a:solidFill>
                  <a:schemeClr val="dk1"/>
                </a:solidFill>
              </a:rPr>
              <a:t>/l</a:t>
            </a:r>
            <a:endParaRPr lang="cs-CZ" dirty="0"/>
          </a:p>
          <a:p>
            <a:r>
              <a:rPr lang="cs-CZ" dirty="0">
                <a:solidFill>
                  <a:schemeClr val="dk1"/>
                </a:solidFill>
              </a:rPr>
              <a:t>Předešlá konzultace jak upravit dávky inzulinu před plánovaným zatížením</a:t>
            </a:r>
            <a:endParaRPr lang="cs-CZ" dirty="0"/>
          </a:p>
          <a:p>
            <a:r>
              <a:rPr lang="cs-CZ" dirty="0">
                <a:solidFill>
                  <a:schemeClr val="dk1"/>
                </a:solidFill>
              </a:rPr>
              <a:t>K tréninku přistupovat individuálně – zdravotní stav, motivace, záliby,…</a:t>
            </a:r>
            <a:endParaRPr lang="cs-CZ" dirty="0"/>
          </a:p>
          <a:p>
            <a:r>
              <a:rPr lang="cs-CZ" dirty="0">
                <a:solidFill>
                  <a:schemeClr val="dk1"/>
                </a:solidFill>
              </a:rPr>
              <a:t>Vhodná kombinace aerobního tréninku s odporovým + kompenzační cvičení</a:t>
            </a:r>
            <a:endParaRPr lang="cs-CZ" dirty="0"/>
          </a:p>
          <a:p>
            <a:r>
              <a:rPr lang="cs-CZ" dirty="0">
                <a:solidFill>
                  <a:schemeClr val="dk1"/>
                </a:solidFill>
              </a:rPr>
              <a:t>Dostupná pomoc</a:t>
            </a:r>
          </a:p>
          <a:p>
            <a:r>
              <a:rPr lang="cs-CZ" dirty="0">
                <a:solidFill>
                  <a:schemeClr val="dk1"/>
                </a:solidFill>
              </a:rPr>
              <a:t>Trénink každý den – pozitivní efekt trvá 12-20 hodin (u zdravého člověka až 48 hodin)</a:t>
            </a:r>
          </a:p>
          <a:p>
            <a:r>
              <a:rPr lang="cs-CZ" dirty="0">
                <a:solidFill>
                  <a:schemeClr val="dk1"/>
                </a:solidFill>
              </a:rPr>
              <a:t>Optimální intenzita 60-85 % MTR (maximální </a:t>
            </a:r>
            <a:r>
              <a:rPr lang="cs-CZ">
                <a:solidFill>
                  <a:schemeClr val="dk1"/>
                </a:solidFill>
              </a:rPr>
              <a:t>tepové rezervy)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43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7630-B4C9-402D-906A-C6DB4756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Glykémie při 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B487F4-76D0-4E12-92F6-646F37A4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62469"/>
            <a:ext cx="10329169" cy="519343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Před cvičením</a:t>
            </a:r>
          </a:p>
          <a:p>
            <a:pPr lvl="1"/>
            <a:r>
              <a:rPr lang="cs-CZ" dirty="0"/>
              <a:t>Souhlas doktora</a:t>
            </a:r>
          </a:p>
          <a:p>
            <a:pPr lvl="1"/>
            <a:r>
              <a:rPr lang="cs-CZ" dirty="0"/>
              <a:t>Při medikaci změřit hladinu</a:t>
            </a:r>
          </a:p>
          <a:p>
            <a:pPr lvl="2" indent="-317500">
              <a:lnSpc>
                <a:spcPct val="132000"/>
              </a:lnSpc>
              <a:spcBef>
                <a:spcPts val="400"/>
              </a:spcBef>
              <a:spcAft>
                <a:spcPts val="0"/>
              </a:spcAft>
              <a:buSzPts val="1400"/>
            </a:pPr>
            <a:r>
              <a:rPr lang="cs-CZ" dirty="0">
                <a:solidFill>
                  <a:schemeClr val="dk1"/>
                </a:solidFill>
                <a:cs typeface="Arial"/>
              </a:rPr>
              <a:t>Nižší než 100 mg/</a:t>
            </a:r>
            <a:r>
              <a:rPr lang="cs-CZ" dirty="0" err="1">
                <a:solidFill>
                  <a:schemeClr val="dk1"/>
                </a:solidFill>
                <a:cs typeface="Arial"/>
              </a:rPr>
              <a:t>dL</a:t>
            </a:r>
            <a:r>
              <a:rPr lang="cs-CZ" dirty="0">
                <a:solidFill>
                  <a:schemeClr val="dk1"/>
                </a:solidFill>
                <a:cs typeface="Arial"/>
              </a:rPr>
              <a:t> (5.6 </a:t>
            </a:r>
            <a:r>
              <a:rPr lang="cs-CZ" dirty="0" err="1">
                <a:solidFill>
                  <a:schemeClr val="dk1"/>
                </a:solidFill>
                <a:cs typeface="Arial"/>
              </a:rPr>
              <a:t>mmol</a:t>
            </a:r>
            <a:r>
              <a:rPr lang="cs-CZ" dirty="0">
                <a:solidFill>
                  <a:schemeClr val="dk1"/>
                </a:solidFill>
                <a:cs typeface="Arial"/>
              </a:rPr>
              <a:t>/L). - </a:t>
            </a:r>
            <a:r>
              <a:rPr lang="cs-CZ" dirty="0" err="1">
                <a:solidFill>
                  <a:schemeClr val="dk1"/>
                </a:solidFill>
                <a:cs typeface="Arial"/>
              </a:rPr>
              <a:t>příliž</a:t>
            </a:r>
            <a:r>
              <a:rPr lang="cs-CZ" dirty="0">
                <a:solidFill>
                  <a:schemeClr val="dk1"/>
                </a:solidFill>
                <a:cs typeface="Arial"/>
              </a:rPr>
              <a:t> nízká hladina na bezpečné cvičení.</a:t>
            </a:r>
            <a:br>
              <a:rPr lang="cs-CZ" dirty="0">
                <a:solidFill>
                  <a:schemeClr val="dk1"/>
                </a:solidFill>
                <a:cs typeface="Arial"/>
              </a:rPr>
            </a:br>
            <a:r>
              <a:rPr lang="cs-CZ" dirty="0">
                <a:solidFill>
                  <a:schemeClr val="dk1"/>
                </a:solidFill>
                <a:cs typeface="Arial"/>
              </a:rPr>
              <a:t>- malá svačina s 15 až 30 g sacharidů (ovocný </a:t>
            </a:r>
            <a:r>
              <a:rPr lang="cs-CZ" dirty="0" err="1">
                <a:solidFill>
                  <a:schemeClr val="dk1"/>
                </a:solidFill>
                <a:cs typeface="Arial"/>
              </a:rPr>
              <a:t>juice</a:t>
            </a:r>
            <a:r>
              <a:rPr lang="cs-CZ" dirty="0">
                <a:solidFill>
                  <a:schemeClr val="dk1"/>
                </a:solidFill>
                <a:cs typeface="Arial"/>
              </a:rPr>
              <a:t>, ovoce, …) </a:t>
            </a:r>
          </a:p>
          <a:p>
            <a:pPr lvl="2" indent="-317500">
              <a:lnSpc>
                <a:spcPct val="132000"/>
              </a:lnSpc>
              <a:spcBef>
                <a:spcPts val="400"/>
              </a:spcBef>
              <a:spcAft>
                <a:spcPts val="0"/>
              </a:spcAft>
              <a:buSzPts val="1400"/>
            </a:pPr>
            <a:r>
              <a:rPr lang="cs-CZ" dirty="0">
                <a:solidFill>
                  <a:schemeClr val="dk1"/>
                </a:solidFill>
                <a:cs typeface="Arial"/>
              </a:rPr>
              <a:t>100 až 250 mg/</a:t>
            </a:r>
            <a:r>
              <a:rPr lang="cs-CZ" dirty="0" err="1">
                <a:solidFill>
                  <a:schemeClr val="dk1"/>
                </a:solidFill>
                <a:cs typeface="Arial"/>
              </a:rPr>
              <a:t>dL</a:t>
            </a:r>
            <a:r>
              <a:rPr lang="cs-CZ" dirty="0">
                <a:solidFill>
                  <a:schemeClr val="dk1"/>
                </a:solidFill>
                <a:cs typeface="Arial"/>
              </a:rPr>
              <a:t> (5.6 to 13.9 </a:t>
            </a:r>
            <a:r>
              <a:rPr lang="cs-CZ" dirty="0" err="1">
                <a:solidFill>
                  <a:schemeClr val="dk1"/>
                </a:solidFill>
                <a:cs typeface="Arial"/>
              </a:rPr>
              <a:t>mmol</a:t>
            </a:r>
            <a:r>
              <a:rPr lang="cs-CZ" dirty="0">
                <a:solidFill>
                  <a:schemeClr val="dk1"/>
                </a:solidFill>
                <a:cs typeface="Arial"/>
              </a:rPr>
              <a:t>/L). - bezpečná zóna </a:t>
            </a:r>
          </a:p>
          <a:p>
            <a:pPr lvl="2" indent="-317500">
              <a:lnSpc>
                <a:spcPct val="132000"/>
              </a:lnSpc>
              <a:spcBef>
                <a:spcPts val="400"/>
              </a:spcBef>
              <a:spcAft>
                <a:spcPts val="0"/>
              </a:spcAft>
              <a:buSzPts val="1400"/>
            </a:pPr>
            <a:r>
              <a:rPr lang="cs-CZ" dirty="0">
                <a:solidFill>
                  <a:schemeClr val="dk1"/>
                </a:solidFill>
                <a:cs typeface="Arial"/>
              </a:rPr>
              <a:t>250 mg/</a:t>
            </a:r>
            <a:r>
              <a:rPr lang="cs-CZ" dirty="0" err="1">
                <a:solidFill>
                  <a:schemeClr val="dk1"/>
                </a:solidFill>
                <a:cs typeface="Arial"/>
              </a:rPr>
              <a:t>dL</a:t>
            </a:r>
            <a:r>
              <a:rPr lang="cs-CZ" dirty="0">
                <a:solidFill>
                  <a:schemeClr val="dk1"/>
                </a:solidFill>
                <a:cs typeface="Arial"/>
              </a:rPr>
              <a:t> (13.9 </a:t>
            </a:r>
            <a:r>
              <a:rPr lang="cs-CZ" dirty="0" err="1">
                <a:solidFill>
                  <a:schemeClr val="dk1"/>
                </a:solidFill>
                <a:cs typeface="Arial"/>
              </a:rPr>
              <a:t>mmol</a:t>
            </a:r>
            <a:r>
              <a:rPr lang="cs-CZ" dirty="0">
                <a:solidFill>
                  <a:schemeClr val="dk1"/>
                </a:solidFill>
                <a:cs typeface="Arial"/>
              </a:rPr>
              <a:t>/L) a vyšší. – moc vysoká hladina na bezpečné cvičení (tělo nemá dostatek insulinu na kontrolu cukru v krvi).</a:t>
            </a:r>
          </a:p>
          <a:p>
            <a:r>
              <a:rPr lang="cs-CZ" dirty="0"/>
              <a:t>Při cvičení</a:t>
            </a:r>
          </a:p>
          <a:p>
            <a:pPr lvl="1"/>
            <a:r>
              <a:rPr lang="cs-CZ" dirty="0">
                <a:solidFill>
                  <a:schemeClr val="dk1"/>
                </a:solidFill>
                <a:cs typeface="Arial"/>
              </a:rPr>
              <a:t>Při delší aktivitě (zejména nové) měřit hladinu cukru po 30 minutách</a:t>
            </a:r>
          </a:p>
          <a:p>
            <a:pPr lvl="1"/>
            <a:r>
              <a:rPr lang="cs-CZ" dirty="0">
                <a:solidFill>
                  <a:schemeClr val="dk1"/>
                </a:solidFill>
                <a:cs typeface="Arial"/>
              </a:rPr>
              <a:t>Přestat cvičit když je hladina moc nízká, nebo se cítí slabě, rozklepaně, zmateně</a:t>
            </a:r>
          </a:p>
          <a:p>
            <a:pPr lvl="2"/>
            <a:r>
              <a:rPr lang="cs-CZ" dirty="0">
                <a:solidFill>
                  <a:schemeClr val="dk1"/>
                </a:solidFill>
                <a:cs typeface="Arial"/>
              </a:rPr>
              <a:t>V tomto případě dodat rychlé sacharidy (cca 15 g)</a:t>
            </a:r>
          </a:p>
          <a:p>
            <a:r>
              <a:rPr lang="cs-CZ" dirty="0">
                <a:solidFill>
                  <a:schemeClr val="dk1"/>
                </a:solidFill>
                <a:cs typeface="Arial"/>
              </a:rPr>
              <a:t>Po cvičení</a:t>
            </a:r>
          </a:p>
          <a:p>
            <a:pPr lvl="1"/>
            <a:r>
              <a:rPr lang="cs-CZ" dirty="0">
                <a:solidFill>
                  <a:schemeClr val="dk1"/>
                </a:solidFill>
                <a:cs typeface="Arial"/>
              </a:rPr>
              <a:t>Měřit hladinu cukru v krvi hned po cvičení a pak ještě v průběhu dne</a:t>
            </a:r>
          </a:p>
          <a:p>
            <a:pPr lvl="1"/>
            <a:r>
              <a:rPr lang="cs-CZ" dirty="0">
                <a:solidFill>
                  <a:schemeClr val="dk1"/>
                </a:solidFill>
                <a:cs typeface="Arial"/>
              </a:rPr>
              <a:t>Při nízké glykémii hned po cvičení doplnit rychlými cukry</a:t>
            </a:r>
          </a:p>
          <a:p>
            <a:pPr lvl="1"/>
            <a:r>
              <a:rPr lang="cs-CZ" dirty="0">
                <a:solidFill>
                  <a:schemeClr val="dk1"/>
                </a:solidFill>
                <a:cs typeface="Arial"/>
              </a:rPr>
              <a:t>Pro předejití hypoglykémie je dobré dát si po cvičení něco s pomalými cukry</a:t>
            </a:r>
          </a:p>
          <a:p>
            <a:pPr lvl="1"/>
            <a:endParaRPr lang="cs-CZ" dirty="0">
              <a:solidFill>
                <a:schemeClr val="dk1"/>
              </a:solidFill>
              <a:cs typeface="Arial"/>
            </a:endParaRPr>
          </a:p>
          <a:p>
            <a:pPr lvl="1"/>
            <a:endParaRPr lang="cs-CZ" dirty="0">
              <a:solidFill>
                <a:schemeClr val="dk1"/>
              </a:solidFill>
              <a:cs typeface="Arial"/>
            </a:endParaRPr>
          </a:p>
          <a:p>
            <a:pPr lvl="1"/>
            <a:endParaRPr lang="cs-CZ" dirty="0">
              <a:solidFill>
                <a:schemeClr val="dk1"/>
              </a:solidFill>
              <a:cs typeface="Arial"/>
            </a:endParaRPr>
          </a:p>
          <a:p>
            <a:pPr lvl="1"/>
            <a:endParaRPr lang="cs-CZ" dirty="0">
              <a:solidFill>
                <a:schemeClr val="dk1"/>
              </a:solidFill>
              <a:cs typeface="Arial"/>
            </a:endParaRPr>
          </a:p>
          <a:p>
            <a:pPr lvl="2"/>
            <a:endParaRPr lang="cs-CZ" dirty="0">
              <a:solidFill>
                <a:schemeClr val="dk1"/>
              </a:solidFill>
              <a:cs typeface="Arial"/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06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6A0E0-3BF3-44C2-92FF-00195E70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Kontraindikace PA při DM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07BAAE-3165-465D-8EA0-76A0AE3B8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348"/>
            <a:ext cx="9601200" cy="429605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dk1"/>
                </a:solidFill>
              </a:rPr>
              <a:t>Pohybové aktivity, při nichž by hypoglykemie byla nebezpečná – box, létání, automobilové závody, rogalo aj.</a:t>
            </a:r>
            <a:endParaRPr lang="cs-CZ" dirty="0"/>
          </a:p>
          <a:p>
            <a:r>
              <a:rPr lang="cs-CZ" dirty="0" err="1">
                <a:solidFill>
                  <a:schemeClr val="dk1"/>
                </a:solidFill>
              </a:rPr>
              <a:t>Proliferativní</a:t>
            </a:r>
            <a:r>
              <a:rPr lang="cs-CZ" dirty="0">
                <a:solidFill>
                  <a:schemeClr val="dk1"/>
                </a:solidFill>
              </a:rPr>
              <a:t> retinopatie – intenzivní zátěž, otřesy hlavy,.. zvyšují riziko krvácení</a:t>
            </a:r>
            <a:endParaRPr lang="cs-CZ" dirty="0"/>
          </a:p>
          <a:p>
            <a:r>
              <a:rPr lang="cs-CZ" dirty="0">
                <a:solidFill>
                  <a:schemeClr val="dk1"/>
                </a:solidFill>
              </a:rPr>
              <a:t>Závažná kardiovaskulární onemocnění – stav po infarktu myokardu, těžká hypertenze</a:t>
            </a:r>
            <a:endParaRPr lang="cs-CZ" dirty="0"/>
          </a:p>
          <a:p>
            <a:r>
              <a:rPr lang="cs-CZ" dirty="0">
                <a:solidFill>
                  <a:schemeClr val="dk1"/>
                </a:solidFill>
              </a:rPr>
              <a:t>Autonomní neuropatie se symptomatickou posturální hypotenzí – nebezpečí arytmií a závratí</a:t>
            </a:r>
            <a:endParaRPr lang="cs-CZ" dirty="0"/>
          </a:p>
          <a:p>
            <a:r>
              <a:rPr lang="cs-CZ" dirty="0">
                <a:solidFill>
                  <a:schemeClr val="dk1"/>
                </a:solidFill>
              </a:rPr>
              <a:t>Periferní neuropatie s poruchou citlivosti v nohách – nebezpečí poranění nohou (cyklistika)</a:t>
            </a:r>
            <a:endParaRPr lang="cs-CZ" dirty="0"/>
          </a:p>
          <a:p>
            <a:r>
              <a:rPr lang="cs-CZ" dirty="0">
                <a:solidFill>
                  <a:schemeClr val="dk1"/>
                </a:solidFill>
              </a:rPr>
              <a:t>Těžká hypoglykémie – kontraindikace pohybové aktivity v následujících 24 hodinách</a:t>
            </a:r>
          </a:p>
          <a:p>
            <a:r>
              <a:rPr lang="cs-CZ" dirty="0">
                <a:solidFill>
                  <a:schemeClr val="dk1"/>
                </a:solidFill>
              </a:rPr>
              <a:t>Nestabilní hypoglykémie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150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9DECC-7EB2-41ED-BF86-9D43275C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4CBB9-638D-4001-B34E-BC51E7CD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0" y="1411550"/>
            <a:ext cx="10768614" cy="5211192"/>
          </a:xfrm>
        </p:spPr>
        <p:txBody>
          <a:bodyPr/>
          <a:lstStyle/>
          <a:p>
            <a:r>
              <a:rPr lang="cs-CZ" i="1" dirty="0"/>
              <a:t>Diabetická asociace České republiky</a:t>
            </a:r>
            <a:r>
              <a:rPr lang="cs-CZ" dirty="0"/>
              <a:t> [online]. ČR, 2014 [cit. 2019-05-11]. Dostupné z: http://diabetickaasociace.cz</a:t>
            </a:r>
          </a:p>
          <a:p>
            <a:r>
              <a:rPr lang="cs-CZ" dirty="0"/>
              <a:t>KAREN, Igor, Štěpán SVAČINA, Alena ŠMAHELOVÁ, Martin PRÁZNÝ, Tomáš KLIMOVIČ a Tomáš SOSNA. c2018. </a:t>
            </a:r>
            <a:r>
              <a:rPr lang="cs-CZ" i="1" dirty="0"/>
              <a:t>Diabetes </a:t>
            </a:r>
            <a:r>
              <a:rPr lang="cs-CZ" i="1" dirty="0" err="1"/>
              <a:t>mellitus</a:t>
            </a:r>
            <a:r>
              <a:rPr lang="cs-CZ" i="1" dirty="0"/>
              <a:t>: novelizace 2018</a:t>
            </a:r>
            <a:r>
              <a:rPr lang="cs-CZ" dirty="0"/>
              <a:t>. Praha: Centrum doporučených postupů pro praktické lékaře, Společnost všeobecného lékařství, 25 s. Doporučené diagnostické a terapeutické postupy pro všeobecné praktické lékaře, 2018.</a:t>
            </a:r>
          </a:p>
          <a:p>
            <a:r>
              <a:rPr lang="cs-CZ" dirty="0">
                <a:solidFill>
                  <a:schemeClr val="dk1"/>
                </a:solidFill>
              </a:rPr>
              <a:t>RYBKA, Jaroslav. </a:t>
            </a:r>
            <a:r>
              <a:rPr lang="cs-CZ" i="1" dirty="0">
                <a:solidFill>
                  <a:schemeClr val="dk1"/>
                </a:solidFill>
              </a:rPr>
              <a:t>Diabetes </a:t>
            </a:r>
            <a:r>
              <a:rPr lang="cs-CZ" i="1" dirty="0" err="1">
                <a:solidFill>
                  <a:schemeClr val="dk1"/>
                </a:solidFill>
              </a:rPr>
              <a:t>mellitus</a:t>
            </a:r>
            <a:r>
              <a:rPr lang="cs-CZ" i="1" dirty="0">
                <a:solidFill>
                  <a:schemeClr val="dk1"/>
                </a:solidFill>
              </a:rPr>
              <a:t> - Komplikace a přidružená onemocnění: Diagnostické a léčebné postupy</a:t>
            </a:r>
            <a:r>
              <a:rPr lang="cs-CZ" dirty="0">
                <a:solidFill>
                  <a:schemeClr val="dk1"/>
                </a:solidFill>
              </a:rPr>
              <a:t>. Praha: Grada, 2007. ISBN 8024767341.</a:t>
            </a:r>
          </a:p>
          <a:p>
            <a:r>
              <a:rPr lang="cs-CZ" dirty="0">
                <a:solidFill>
                  <a:schemeClr val="dk1"/>
                </a:solidFill>
              </a:rPr>
              <a:t>WORLD HEALTH ORGANIZATION. </a:t>
            </a:r>
            <a:r>
              <a:rPr lang="cs-CZ" i="1" dirty="0" err="1"/>
              <a:t>Global</a:t>
            </a:r>
            <a:r>
              <a:rPr lang="cs-CZ" i="1" dirty="0"/>
              <a:t> report on diabetes</a:t>
            </a:r>
            <a:r>
              <a:rPr lang="cs-CZ" dirty="0"/>
              <a:t> [online]. Ženeva: WHO, 2016 [cit. 2019-05-10]. ISBN 978 92 4 156525 7. Dostupné z: https://apps.who.int/iris/bitstream/handle/10665/204871/9789241565257_eng.pdf?sequence=1</a:t>
            </a:r>
          </a:p>
        </p:txBody>
      </p:sp>
    </p:spTree>
    <p:extLst>
      <p:ext uri="{BB962C8B-B14F-4D97-AF65-F5344CB8AC3E}">
        <p14:creationId xmlns:p14="http://schemas.microsoft.com/office/powerpoint/2010/main" val="341832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F3F29-C728-4AC9-9FD4-D8A578F9E0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8240" y="5384165"/>
            <a:ext cx="8310880" cy="1118235"/>
          </a:xfrm>
        </p:spPr>
        <p:txBody>
          <a:bodyPr>
            <a:normAutofit/>
          </a:bodyPr>
          <a:lstStyle/>
          <a:p>
            <a:r>
              <a:rPr lang="cs-CZ" sz="6000" dirty="0"/>
              <a:t>Děkujeme za pozornost!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7731ADD-4D6D-4661-8BA5-408757712C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73976" y="355600"/>
            <a:ext cx="5195887" cy="5197475"/>
          </a:xfrm>
        </p:spPr>
      </p:pic>
    </p:spTree>
    <p:extLst>
      <p:ext uri="{BB962C8B-B14F-4D97-AF65-F5344CB8AC3E}">
        <p14:creationId xmlns:p14="http://schemas.microsoft.com/office/powerpoint/2010/main" val="78072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6C5408-08B5-4993-B13C-CCA54D98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C6FF31-E4F0-4ECC-B0EC-937FC905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 fontScale="92500"/>
          </a:bodyPr>
          <a:lstStyle/>
          <a:p>
            <a:r>
              <a:rPr lang="cs-CZ" dirty="0"/>
              <a:t>Jedná se o několik onemocnění, která se projevují poruchou metabolismu sacharidů na podkladě absolutního nebo relativního nedostatku inzulinu produkovaného pankreatem.</a:t>
            </a:r>
          </a:p>
          <a:p>
            <a:r>
              <a:rPr lang="cs-CZ" dirty="0"/>
              <a:t>DMI</a:t>
            </a:r>
          </a:p>
          <a:p>
            <a:r>
              <a:rPr lang="cs-CZ" dirty="0"/>
              <a:t>DMII</a:t>
            </a:r>
          </a:p>
          <a:p>
            <a:r>
              <a:rPr lang="cs-CZ" dirty="0"/>
              <a:t>GDM</a:t>
            </a:r>
          </a:p>
          <a:p>
            <a:r>
              <a:rPr lang="cs-CZ" dirty="0"/>
              <a:t>Sekundární diabetes</a:t>
            </a:r>
          </a:p>
          <a:p>
            <a:r>
              <a:rPr lang="cs-CZ" dirty="0"/>
              <a:t>Hraniční: porušená glykémie nalačno, porušená glukózová tolerance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BA2A0C-7995-418B-A9E9-C978B0EFC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2" r="16978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2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D7DA8-DB81-4C96-B1EC-04761A53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1.typu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95FBA-1917-478F-AE7F-6E35275F5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69001"/>
            <a:ext cx="10160493" cy="4971495"/>
          </a:xfrm>
        </p:spPr>
        <p:txBody>
          <a:bodyPr/>
          <a:lstStyle/>
          <a:p>
            <a:r>
              <a:rPr lang="cs-CZ" dirty="0"/>
              <a:t>Absolutní nedostatek inzulinu na podkladě destrukce </a:t>
            </a:r>
            <a:r>
              <a:rPr lang="el-GR" dirty="0"/>
              <a:t>β</a:t>
            </a:r>
            <a:r>
              <a:rPr lang="cs-CZ" dirty="0"/>
              <a:t>-buněk Langerhansových ostrůvků pankreatu – autoimunitní nebo idiopatická</a:t>
            </a:r>
          </a:p>
          <a:p>
            <a:r>
              <a:rPr lang="cs-CZ" dirty="0"/>
              <a:t>Projevy již v dětství, nejpozději do 40.roku věku</a:t>
            </a:r>
          </a:p>
          <a:p>
            <a:r>
              <a:rPr lang="cs-CZ" dirty="0"/>
              <a:t>Polydipsie, polyurie (dehydratace, hypotenze), úbytek hmotnosti, únava</a:t>
            </a:r>
          </a:p>
          <a:p>
            <a:r>
              <a:rPr lang="cs-CZ" dirty="0"/>
              <a:t>Lačná glykémie &gt; 5,6 </a:t>
            </a:r>
            <a:r>
              <a:rPr lang="cs-CZ" dirty="0" err="1"/>
              <a:t>mmol</a:t>
            </a:r>
            <a:r>
              <a:rPr lang="cs-CZ" dirty="0"/>
              <a:t>/l (hyperglykémie), zvýšená hladina ketolátek &gt; 0,6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Komplikace: hyperglykémie, diabetická </a:t>
            </a:r>
            <a:r>
              <a:rPr lang="cs-CZ" dirty="0" err="1"/>
              <a:t>ketoacidóza</a:t>
            </a:r>
            <a:r>
              <a:rPr lang="cs-CZ" dirty="0"/>
              <a:t>, hypoglykemické kóma</a:t>
            </a:r>
          </a:p>
        </p:txBody>
      </p:sp>
    </p:spTree>
    <p:extLst>
      <p:ext uri="{BB962C8B-B14F-4D97-AF65-F5344CB8AC3E}">
        <p14:creationId xmlns:p14="http://schemas.microsoft.com/office/powerpoint/2010/main" val="6306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4A98D-979B-41BB-9EE3-DA922368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cs-CZ"/>
              <a:t>Diabetes mellitus 2.typu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4DEE00-0198-4DF3-B554-CB8EEBC51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7880"/>
            <a:ext cx="9601200" cy="4189520"/>
          </a:xfrm>
        </p:spPr>
        <p:txBody>
          <a:bodyPr/>
          <a:lstStyle/>
          <a:p>
            <a:r>
              <a:rPr lang="cs-CZ" dirty="0"/>
              <a:t>Civilizační onemocnění, součást metabolického syndromu</a:t>
            </a:r>
          </a:p>
          <a:p>
            <a:r>
              <a:rPr lang="cs-CZ" dirty="0"/>
              <a:t>Relativní nedostatek inzulinu (později absolutní nedostatek), periferní inzulinová rezistence</a:t>
            </a:r>
          </a:p>
          <a:p>
            <a:r>
              <a:rPr lang="cs-CZ" dirty="0"/>
              <a:t>Nenápadná progrese, diagnostika často po 40. roce věku, v posledních letech se tato věková hranice snižuje</a:t>
            </a:r>
          </a:p>
          <a:p>
            <a:r>
              <a:rPr lang="cs-CZ" dirty="0"/>
              <a:t>Rizikové faktory: nadváha a obezita, pohybová inaktivita, nevhodná strava</a:t>
            </a:r>
          </a:p>
          <a:p>
            <a:r>
              <a:rPr lang="cs-CZ" dirty="0"/>
              <a:t>Léčba: úprava životního stylu, medikace – perorální </a:t>
            </a:r>
            <a:r>
              <a:rPr lang="cs-CZ" dirty="0" err="1"/>
              <a:t>antidiabetika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50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oogle Shape;71;p15">
            <a:extLst>
              <a:ext uri="{FF2B5EF4-FFF2-40B4-BE49-F238E27FC236}">
                <a16:creationId xmlns:a16="http://schemas.microsoft.com/office/drawing/2014/main" id="{EA276C23-6C91-4708-947F-48106037527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2143760" y="447040"/>
            <a:ext cx="9032240" cy="5334000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41D2F9E-7253-43FB-9394-085E82EE5399}"/>
              </a:ext>
            </a:extLst>
          </p:cNvPr>
          <p:cNvSpPr txBox="1"/>
          <p:nvPr/>
        </p:nvSpPr>
        <p:spPr>
          <a:xfrm>
            <a:off x="2133600" y="5781040"/>
            <a:ext cx="904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Rybka, 2007</a:t>
            </a:r>
          </a:p>
        </p:txBody>
      </p:sp>
    </p:spTree>
    <p:extLst>
      <p:ext uri="{BB962C8B-B14F-4D97-AF65-F5344CB8AC3E}">
        <p14:creationId xmlns:p14="http://schemas.microsoft.com/office/powerpoint/2010/main" val="221497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0D1CB-B668-4FA8-B611-B3A14EF8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diabetu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D235F-4674-419C-BBDB-281DC832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2369"/>
            <a:ext cx="9601200" cy="422503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Chronické</a:t>
            </a:r>
          </a:p>
          <a:p>
            <a:pPr lvl="1"/>
            <a:r>
              <a:rPr lang="cs-CZ" dirty="0" err="1"/>
              <a:t>Makroangiopatie</a:t>
            </a:r>
            <a:r>
              <a:rPr lang="cs-CZ" dirty="0"/>
              <a:t> (ICHS, ICHDK,..) </a:t>
            </a:r>
          </a:p>
          <a:p>
            <a:pPr lvl="1"/>
            <a:r>
              <a:rPr lang="cs-CZ" dirty="0"/>
              <a:t>Polyneuropatie</a:t>
            </a:r>
          </a:p>
          <a:p>
            <a:pPr lvl="1"/>
            <a:r>
              <a:rPr lang="cs-CZ" dirty="0"/>
              <a:t>Retinopatie</a:t>
            </a:r>
          </a:p>
          <a:p>
            <a:pPr lvl="1"/>
            <a:r>
              <a:rPr lang="cs-CZ" dirty="0"/>
              <a:t>Nefropatie</a:t>
            </a:r>
          </a:p>
          <a:p>
            <a:pPr lvl="1"/>
            <a:r>
              <a:rPr lang="cs-CZ" dirty="0"/>
              <a:t>Diabetická noha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Akutní:</a:t>
            </a:r>
          </a:p>
          <a:p>
            <a:pPr lvl="1"/>
            <a:r>
              <a:rPr lang="cs-CZ" dirty="0"/>
              <a:t>Hypoglykémie</a:t>
            </a:r>
          </a:p>
          <a:p>
            <a:pPr lvl="1"/>
            <a:r>
              <a:rPr lang="cs-CZ" dirty="0"/>
              <a:t>Hyperglykémie</a:t>
            </a:r>
          </a:p>
          <a:p>
            <a:pPr lvl="1"/>
            <a:r>
              <a:rPr lang="cs-CZ" dirty="0" err="1"/>
              <a:t>Ketoacidóza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A80AE1-AA1E-4D01-A4D2-95E86AD61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277" y="2829429"/>
            <a:ext cx="6209380" cy="37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9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7839D-393F-4BB1-AFC6-E0326ECC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cs-CZ" dirty="0"/>
              <a:t>Hyperglykémie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C3AFA-323D-41ED-A097-9E335DA71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1717040"/>
            <a:ext cx="6612873" cy="4150360"/>
          </a:xfrm>
        </p:spPr>
        <p:txBody>
          <a:bodyPr>
            <a:noAutofit/>
          </a:bodyPr>
          <a:lstStyle/>
          <a:p>
            <a:r>
              <a:rPr lang="cs-CZ" dirty="0"/>
              <a:t>Glykémie &gt; 11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Příčiny: nedostatečná dávka inzulinu, zvýšená potřeba (při nadměrné konzumaci jídla, při nemoci, stresu apod.)</a:t>
            </a:r>
          </a:p>
          <a:p>
            <a:r>
              <a:rPr lang="cs-CZ" dirty="0"/>
              <a:t>Příznaky: žízeň, nauzea, zvracení, bolesti břicha, polyurie, zrychlené dýchání (tzv. </a:t>
            </a:r>
            <a:r>
              <a:rPr lang="cs-CZ" dirty="0" err="1"/>
              <a:t>Kussmaulovo</a:t>
            </a:r>
            <a:r>
              <a:rPr lang="cs-CZ" dirty="0"/>
              <a:t> dýchání – respirační kompenzace acidózy), acetonový zápach z úst, hypotenze, rozostřené vidění, podrážděnost, spavost, poruchy orientace a vědomí. </a:t>
            </a:r>
          </a:p>
          <a:p>
            <a:r>
              <a:rPr lang="cs-CZ" dirty="0"/>
              <a:t>Glykémie &gt; 17 </a:t>
            </a:r>
            <a:r>
              <a:rPr lang="cs-CZ" dirty="0" err="1"/>
              <a:t>mmol</a:t>
            </a:r>
            <a:r>
              <a:rPr lang="cs-CZ" dirty="0"/>
              <a:t>/l – riziko vzniku </a:t>
            </a:r>
            <a:r>
              <a:rPr lang="cs-CZ" b="1" dirty="0"/>
              <a:t>diabetické </a:t>
            </a:r>
            <a:r>
              <a:rPr lang="cs-CZ" b="1" dirty="0" err="1"/>
              <a:t>ketoacidózy</a:t>
            </a:r>
            <a:r>
              <a:rPr lang="cs-CZ" b="1" dirty="0"/>
              <a:t> </a:t>
            </a:r>
            <a:r>
              <a:rPr lang="cs-CZ" dirty="0"/>
              <a:t>– vyvíjí se obvykle 24 hodin nebo několik dní (rozdíl hypoglykémie – vývoj rychlý), může končit smrtí</a:t>
            </a:r>
          </a:p>
          <a:p>
            <a:r>
              <a:rPr lang="cs-CZ" dirty="0"/>
              <a:t>Řešení: zavolat RZP; podávání neslazených tekutin; podání dávky inzulinu, pokud je pacient při vědomí a orientovaný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57AC2961-F24D-405C-A63F-456D39EC0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555" y="4081502"/>
            <a:ext cx="4266731" cy="209069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B7F6444-8649-48A4-A787-26066AA22016}"/>
              </a:ext>
            </a:extLst>
          </p:cNvPr>
          <p:cNvSpPr txBox="1"/>
          <p:nvPr/>
        </p:nvSpPr>
        <p:spPr>
          <a:xfrm>
            <a:off x="7707554" y="6248400"/>
            <a:ext cx="4149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https://www.abbottdiabetescare.cz/dokumenty/edukace/Diabetes_a_ketolatky.pdf</a:t>
            </a:r>
          </a:p>
        </p:txBody>
      </p:sp>
    </p:spTree>
    <p:extLst>
      <p:ext uri="{BB962C8B-B14F-4D97-AF65-F5344CB8AC3E}">
        <p14:creationId xmlns:p14="http://schemas.microsoft.com/office/powerpoint/2010/main" val="121892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EBDF3-3B4E-459D-BC63-144DC1A1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Hypoglykémie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2DA5C7-910D-45C4-A9E0-07363E02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4614"/>
            <a:ext cx="9601200" cy="4242786"/>
          </a:xfrm>
        </p:spPr>
        <p:txBody>
          <a:bodyPr/>
          <a:lstStyle/>
          <a:p>
            <a:r>
              <a:rPr lang="cs-CZ" dirty="0"/>
              <a:t>Glykémie &lt;3,5 (3,3)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Častěji u DMI, méně u DMII</a:t>
            </a:r>
          </a:p>
          <a:p>
            <a:r>
              <a:rPr lang="cs-CZ" dirty="0"/>
              <a:t>Příčiny: nadměrná dávka inzulinu nebo </a:t>
            </a:r>
            <a:r>
              <a:rPr lang="cs-CZ" dirty="0" err="1"/>
              <a:t>antidiabetik</a:t>
            </a:r>
            <a:r>
              <a:rPr lang="cs-CZ" dirty="0"/>
              <a:t>, snížený příjem potravy, nepřiměřená (nadměrná) fyzická aktivita</a:t>
            </a:r>
          </a:p>
          <a:p>
            <a:r>
              <a:rPr lang="cs-CZ" dirty="0"/>
              <a:t>Příznaky: pocení, třes, mravenčení nebo snížená citlivost končetin, nauzea, zvracení, tachykardie, mělký dech bez zápachu, úzkost, zmatenost, závratě, ztráta vědomí až kóma. </a:t>
            </a:r>
          </a:p>
          <a:p>
            <a:r>
              <a:rPr lang="cs-CZ" dirty="0"/>
              <a:t>Řešení: při vědomí – podat glukózu (kostka cukru, džus, …), ztráta vědomí – aplikovat injekčně glukagon a volat RZP</a:t>
            </a:r>
          </a:p>
        </p:txBody>
      </p:sp>
    </p:spTree>
    <p:extLst>
      <p:ext uri="{BB962C8B-B14F-4D97-AF65-F5344CB8AC3E}">
        <p14:creationId xmlns:p14="http://schemas.microsoft.com/office/powerpoint/2010/main" val="55103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17DC0-CD25-4443-8019-670B622C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cs-CZ" dirty="0"/>
              <a:t>Prevalence ve světě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CEFB994-858A-4899-82B1-5ED120565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71" y="5264459"/>
            <a:ext cx="11027195" cy="3003242"/>
          </a:xfrm>
        </p:spPr>
        <p:txBody>
          <a:bodyPr>
            <a:normAutofit/>
          </a:bodyPr>
          <a:lstStyle/>
          <a:p>
            <a:r>
              <a:rPr lang="cs-CZ" sz="1800" dirty="0"/>
              <a:t>Od roku 1980 se prevalence celosvětově zdvojnásobila.</a:t>
            </a:r>
          </a:p>
          <a:p>
            <a:r>
              <a:rPr lang="cs-CZ" sz="1800" dirty="0"/>
              <a:t>V roce 2014 mělo diabetes 8,5 % světové populace starší 18 let.</a:t>
            </a:r>
          </a:p>
          <a:p>
            <a:r>
              <a:rPr lang="cs-CZ" sz="1800" dirty="0"/>
              <a:t>V roce 2016 byl diabetes přímou příčinou 1,6 milionu úmrtí na celém světě, zhruba polovina mladší 60 let.</a:t>
            </a:r>
          </a:p>
          <a:p>
            <a:r>
              <a:rPr lang="cs-CZ" sz="1800" dirty="0"/>
              <a:t>V roce 2017 jeden diabetik ze dvou (tedy cca 212 milionů lidí) o své nemoci nevěděl.  </a:t>
            </a:r>
          </a:p>
          <a:p>
            <a:endParaRPr lang="en-US" sz="1800" dirty="0"/>
          </a:p>
        </p:txBody>
      </p:sp>
      <p:pic>
        <p:nvPicPr>
          <p:cNvPr id="14" name="Zástupný obsah 4">
            <a:extLst>
              <a:ext uri="{FF2B5EF4-FFF2-40B4-BE49-F238E27FC236}">
                <a16:creationId xmlns:a16="http://schemas.microsoft.com/office/drawing/2014/main" id="{FDB580A3-7DB8-453D-B0A7-052A315AC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958" y="1428750"/>
            <a:ext cx="7403996" cy="36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484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894</Words>
  <Application>Microsoft Office PowerPoint</Application>
  <PresentationFormat>Širokoúhlá obrazovka</PresentationFormat>
  <Paragraphs>128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Franklin Gothic Book</vt:lpstr>
      <vt:lpstr>Noto Sans Symbols</vt:lpstr>
      <vt:lpstr>Oříznutí</vt:lpstr>
      <vt:lpstr>Diabetes mellitus</vt:lpstr>
      <vt:lpstr>Diabetes mellitus</vt:lpstr>
      <vt:lpstr>Diabetes mellitus 1.typu</vt:lpstr>
      <vt:lpstr>Diabetes mellitus 2.typu</vt:lpstr>
      <vt:lpstr>Prezentace aplikace PowerPoint</vt:lpstr>
      <vt:lpstr>Komplikace diabetu</vt:lpstr>
      <vt:lpstr>Hyperglykémie</vt:lpstr>
      <vt:lpstr>Hypoglykémie</vt:lpstr>
      <vt:lpstr>Prevalence ve světě</vt:lpstr>
      <vt:lpstr>Rok 2017</vt:lpstr>
      <vt:lpstr>Incidence a prevalence v ČR</vt:lpstr>
      <vt:lpstr>Prezentace aplikace PowerPoint</vt:lpstr>
      <vt:lpstr>DM a pohybová aktivita</vt:lpstr>
      <vt:lpstr>Zásady PA při DM</vt:lpstr>
      <vt:lpstr>Glykémie při PA</vt:lpstr>
      <vt:lpstr>Kontraindikace PA při DM</vt:lpstr>
      <vt:lpstr>Zdroje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Petra Hromádková</dc:creator>
  <cp:lastModifiedBy>Petra Hromádková</cp:lastModifiedBy>
  <cp:revision>3</cp:revision>
  <dcterms:created xsi:type="dcterms:W3CDTF">2019-05-13T07:33:21Z</dcterms:created>
  <dcterms:modified xsi:type="dcterms:W3CDTF">2019-05-14T03:50:02Z</dcterms:modified>
</cp:coreProperties>
</file>