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68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74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5132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75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002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524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621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34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95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6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62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23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28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1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6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79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10EBD-3338-4EA5-B14D-3D1372044BD8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66D8F8-19DF-4440-B5B8-45D769C31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750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E8C5D-E74E-441A-904A-13779C0117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Public Relations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1C593D-E837-40D7-A725-92D91EADE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cs-CZ" dirty="0" smtClean="0"/>
              <a:t>JUDr. Petr Skryja</a:t>
            </a:r>
            <a:r>
              <a:rPr lang="cs-CZ" smtClean="0"/>
              <a:t>, Ph.D., LL.M.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540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B35FC-3AC7-4909-ADC8-969A143E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 jako součást marketingu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311D60-F58C-475A-8AD8-9E87F1E58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Marketingové nástroje – dělení:</a:t>
            </a:r>
          </a:p>
          <a:p>
            <a:r>
              <a:rPr lang="cs-CZ" dirty="0"/>
              <a:t>Klasické formy: reklama (placená služba sloužící k propagaci) – </a:t>
            </a:r>
            <a:r>
              <a:rPr lang="cs-CZ" i="1" dirty="0"/>
              <a:t>nadlinkové aktivity</a:t>
            </a:r>
            <a:r>
              <a:rPr lang="cs-CZ" dirty="0"/>
              <a:t>.</a:t>
            </a:r>
          </a:p>
          <a:p>
            <a:r>
              <a:rPr lang="cs-CZ" i="1" dirty="0"/>
              <a:t>Podlinkové aktivity:</a:t>
            </a:r>
          </a:p>
          <a:p>
            <a:r>
              <a:rPr lang="cs-CZ" dirty="0"/>
              <a:t>Osobní prodej</a:t>
            </a:r>
          </a:p>
          <a:p>
            <a:r>
              <a:rPr lang="cs-CZ" dirty="0"/>
              <a:t>Podpora prodeje</a:t>
            </a:r>
          </a:p>
          <a:p>
            <a:r>
              <a:rPr lang="cs-CZ" dirty="0"/>
              <a:t>Přímý marketing</a:t>
            </a:r>
          </a:p>
          <a:p>
            <a:r>
              <a:rPr lang="cs-CZ" dirty="0"/>
              <a:t>Public relations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51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BCA4D-2B27-4C55-93F1-95A55C9F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1063" cy="1070643"/>
          </a:xfrm>
        </p:spPr>
        <p:txBody>
          <a:bodyPr>
            <a:normAutofit fontScale="90000"/>
          </a:bodyPr>
          <a:lstStyle/>
          <a:p>
            <a:r>
              <a:rPr lang="cs-CZ" dirty="0"/>
              <a:t>Rozdíly mezi klasickou reklamou a PR (řízenými vztahy s veřejností)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D8740C8-596D-4BE3-BA27-8F5B56528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337647"/>
              </p:ext>
            </p:extLst>
          </p:nvPr>
        </p:nvGraphicFramePr>
        <p:xfrm>
          <a:off x="248653" y="1496762"/>
          <a:ext cx="10968789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6263">
                  <a:extLst>
                    <a:ext uri="{9D8B030D-6E8A-4147-A177-3AD203B41FA5}">
                      <a16:colId xmlns:a16="http://schemas.microsoft.com/office/drawing/2014/main" val="45753133"/>
                    </a:ext>
                  </a:extLst>
                </a:gridCol>
                <a:gridCol w="3656263">
                  <a:extLst>
                    <a:ext uri="{9D8B030D-6E8A-4147-A177-3AD203B41FA5}">
                      <a16:colId xmlns:a16="http://schemas.microsoft.com/office/drawing/2014/main" val="1633728973"/>
                    </a:ext>
                  </a:extLst>
                </a:gridCol>
                <a:gridCol w="3656263">
                  <a:extLst>
                    <a:ext uri="{9D8B030D-6E8A-4147-A177-3AD203B41FA5}">
                      <a16:colId xmlns:a16="http://schemas.microsoft.com/office/drawing/2014/main" val="713493330"/>
                    </a:ext>
                  </a:extLst>
                </a:gridCol>
              </a:tblGrid>
              <a:tr h="302269">
                <a:tc>
                  <a:txBody>
                    <a:bodyPr/>
                    <a:lstStyle/>
                    <a:p>
                      <a:r>
                        <a:rPr lang="cs-CZ" dirty="0"/>
                        <a:t>Rozdíly z hlediska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Public 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Reklama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672200"/>
                  </a:ext>
                </a:extLst>
              </a:tr>
              <a:tr h="745320">
                <a:tc>
                  <a:txBody>
                    <a:bodyPr/>
                    <a:lstStyle/>
                    <a:p>
                      <a:r>
                        <a:rPr lang="cs-CZ" dirty="0"/>
                        <a:t>Cílové skupiny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Není definovaná</a:t>
                      </a:r>
                      <a:r>
                        <a:rPr lang="cs-CZ" b="0" dirty="0"/>
                        <a:t>, PR působí na širokou veřejnosti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Působí na přesně definovaný zákaznický segment, cílovou skupinu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538127"/>
                  </a:ext>
                </a:extLst>
              </a:tr>
              <a:tr h="302269">
                <a:tc>
                  <a:txBody>
                    <a:bodyPr/>
                    <a:lstStyle/>
                    <a:p>
                      <a:r>
                        <a:rPr lang="cs-CZ" dirty="0"/>
                        <a:t>Délky působení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Působí </a:t>
                      </a:r>
                      <a:r>
                        <a:rPr lang="cs-CZ" b="1" dirty="0"/>
                        <a:t>dlouhodobě.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Působí </a:t>
                      </a:r>
                      <a:r>
                        <a:rPr lang="cs-CZ" b="1" dirty="0"/>
                        <a:t>střednědobě </a:t>
                      </a:r>
                      <a:r>
                        <a:rPr lang="cs-CZ" b="0" dirty="0"/>
                        <a:t>(krátkodobě).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89081"/>
                  </a:ext>
                </a:extLst>
              </a:tr>
              <a:tr h="521724">
                <a:tc>
                  <a:txBody>
                    <a:bodyPr/>
                    <a:lstStyle/>
                    <a:p>
                      <a:r>
                        <a:rPr lang="cs-CZ" dirty="0"/>
                        <a:t>Požadovaného účinku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Usiluje o naklonění veřejnosti, tedy s </a:t>
                      </a:r>
                      <a:r>
                        <a:rPr lang="cs-CZ" b="1" dirty="0"/>
                        <a:t>neměřitelným účinkem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Působí s </a:t>
                      </a:r>
                      <a:r>
                        <a:rPr lang="cs-CZ" b="1" dirty="0"/>
                        <a:t>rychle měřitelným </a:t>
                      </a:r>
                      <a:r>
                        <a:rPr lang="cs-CZ" b="0" dirty="0"/>
                        <a:t>účinkem (obrat, počet kusů)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85767"/>
                  </a:ext>
                </a:extLst>
              </a:tr>
              <a:tr h="521724">
                <a:tc>
                  <a:txBody>
                    <a:bodyPr/>
                    <a:lstStyle/>
                    <a:p>
                      <a:r>
                        <a:rPr lang="cs-CZ" dirty="0"/>
                        <a:t>Stanoveného cíle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Tvorba image </a:t>
                      </a:r>
                      <a:r>
                        <a:rPr lang="cs-CZ" b="0" dirty="0"/>
                        <a:t>(obrazu pro veřejnosti)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Vybízí ke koupi, chválí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63673"/>
                  </a:ext>
                </a:extLst>
              </a:tr>
              <a:tr h="302269">
                <a:tc>
                  <a:txBody>
                    <a:bodyPr/>
                    <a:lstStyle/>
                    <a:p>
                      <a:r>
                        <a:rPr lang="cs-CZ" dirty="0"/>
                        <a:t>Finanční nákladovosti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Složitě vyčíslitelná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Snadněji vyčíslitelná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04112"/>
                  </a:ext>
                </a:extLst>
              </a:tr>
              <a:tr h="521724">
                <a:tc>
                  <a:txBody>
                    <a:bodyPr/>
                    <a:lstStyle/>
                    <a:p>
                      <a:r>
                        <a:rPr lang="cs-CZ" dirty="0"/>
                        <a:t>Použitých zdrojů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Tiskové, přímé, osobní kontakt, sociální sítě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Masmédia, sociální sítě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808893"/>
                  </a:ext>
                </a:extLst>
              </a:tr>
              <a:tr h="745320">
                <a:tc>
                  <a:txBody>
                    <a:bodyPr/>
                    <a:lstStyle/>
                    <a:p>
                      <a:r>
                        <a:rPr lang="cs-CZ" dirty="0"/>
                        <a:t>Finančního v médiích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Prostor získán poskytnutím zajímavých informací (ale i to se mění v souvislosti s řízeným PR)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Prostor je zaplacený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412887"/>
                  </a:ext>
                </a:extLst>
              </a:tr>
              <a:tr h="302269">
                <a:tc>
                  <a:txBody>
                    <a:bodyPr/>
                    <a:lstStyle/>
                    <a:p>
                      <a:r>
                        <a:rPr lang="cs-CZ" dirty="0"/>
                        <a:t>důvěryhodnosti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vysoká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Většinou nízká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621324"/>
                  </a:ext>
                </a:extLst>
              </a:tr>
              <a:tr h="302269">
                <a:tc>
                  <a:txBody>
                    <a:bodyPr/>
                    <a:lstStyle/>
                    <a:p>
                      <a:r>
                        <a:rPr lang="cs-CZ" dirty="0"/>
                        <a:t>Autorství textů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Pracovník PR, lze řešit i externě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Reklamní oddělení/externí agentura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134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751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7C63E-942A-4366-B7FC-856462AB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uvnitř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5ED78C-1644-4E25-AC3B-20BA51367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Komunikační toky – rozlišení podle pohybu informací:</a:t>
            </a:r>
          </a:p>
          <a:p>
            <a:r>
              <a:rPr lang="cs-CZ" dirty="0"/>
              <a:t>1. komunikace shora dolů</a:t>
            </a:r>
          </a:p>
          <a:p>
            <a:r>
              <a:rPr lang="cs-CZ" dirty="0"/>
              <a:t>(zaměstnavatele vůči zaměstnancům, vedení klubu vůči sportovcům atd.)</a:t>
            </a:r>
          </a:p>
          <a:p>
            <a:r>
              <a:rPr lang="cs-CZ" dirty="0"/>
              <a:t>2. komunikace zdola nahoru</a:t>
            </a:r>
          </a:p>
          <a:p>
            <a:r>
              <a:rPr lang="cs-CZ" dirty="0"/>
              <a:t>(opačným směrem)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75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09842-346B-462C-9E15-9C93365F2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 mělo být při komunikaci zdola nahoru „vedením“ zohledněno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141C35-32D2-4EE7-9738-4858DBAAB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Důležití informace o tom, co si zaměstnanci/sportovci myslí</a:t>
            </a:r>
          </a:p>
          <a:p>
            <a:r>
              <a:rPr lang="cs-CZ" dirty="0"/>
              <a:t>Co by se mělo zlepšit</a:t>
            </a:r>
          </a:p>
          <a:p>
            <a:r>
              <a:rPr lang="cs-CZ" dirty="0"/>
              <a:t>Jaké jsou problémy či připomínky zákazníků/fanoušků</a:t>
            </a:r>
          </a:p>
          <a:p>
            <a:r>
              <a:rPr lang="cs-CZ" dirty="0"/>
              <a:t>Co cítí všichni zúčastnění.</a:t>
            </a:r>
          </a:p>
          <a:p>
            <a:r>
              <a:rPr lang="cs-CZ" dirty="0"/>
              <a:t>Důležitá je zpětná vazba (</a:t>
            </a:r>
            <a:r>
              <a:rPr lang="cs-CZ" i="1" dirty="0"/>
              <a:t>feedback) </a:t>
            </a:r>
            <a:r>
              <a:rPr lang="cs-CZ" dirty="0"/>
              <a:t>a porozumění. Při komunikaci shora dolů si se zaměstnanci/sportovci (například na poradě ujasnit:</a:t>
            </a:r>
          </a:p>
          <a:p>
            <a:r>
              <a:rPr lang="cs-CZ" dirty="0"/>
              <a:t>Kdo jsme a nejsme.</a:t>
            </a:r>
          </a:p>
          <a:p>
            <a:r>
              <a:rPr lang="cs-CZ" dirty="0"/>
              <a:t>Co umíme dělat a co ne.</a:t>
            </a:r>
          </a:p>
          <a:p>
            <a:r>
              <a:rPr lang="cs-CZ" dirty="0"/>
              <a:t>Co bychom dělat měli a neměli.</a:t>
            </a:r>
          </a:p>
          <a:p>
            <a:r>
              <a:rPr lang="cs-CZ" dirty="0"/>
              <a:t>Dát si cíle, co zlepšit do příště. Důležité je umět pochválit, i když se příliš nedaří. Nevyčítat.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890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2912C-BA81-49C9-993A-36F30942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vně organizace (externí komunikace)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D84AE7-B20F-4493-9014-967A828B3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Rozdělujeme na:</a:t>
            </a:r>
          </a:p>
          <a:p>
            <a:r>
              <a:rPr lang="cs-CZ" dirty="0"/>
              <a:t>Explicitní komunikaci:</a:t>
            </a:r>
          </a:p>
          <a:p>
            <a:r>
              <a:rPr lang="cs-CZ" dirty="0"/>
              <a:t>Představuje finální zprávy, sdělované verbálně či písemně</a:t>
            </a:r>
          </a:p>
          <a:p>
            <a:r>
              <a:rPr lang="cs-CZ" dirty="0"/>
              <a:t>Implicitní komunikaci:</a:t>
            </a:r>
          </a:p>
          <a:p>
            <a:r>
              <a:rPr lang="cs-CZ" dirty="0"/>
              <a:t>To, co organizace činí, jedná se o nonverbální komunikaci vůči fanouškům.</a:t>
            </a:r>
          </a:p>
        </p:txBody>
      </p:sp>
    </p:spTree>
    <p:extLst>
      <p:ext uri="{BB962C8B-B14F-4D97-AF65-F5344CB8AC3E}">
        <p14:creationId xmlns:p14="http://schemas.microsoft.com/office/powerpoint/2010/main" val="3114269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82F69-83AC-4F13-81EB-E843797A0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815E7E-F0FC-4EC4-9DF1-7EBCBD49D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Dělení:</a:t>
            </a:r>
          </a:p>
          <a:p>
            <a:r>
              <a:rPr lang="cs-CZ" dirty="0"/>
              <a:t>Písemná</a:t>
            </a:r>
          </a:p>
          <a:p>
            <a:r>
              <a:rPr lang="cs-CZ" dirty="0"/>
              <a:t>Ústní</a:t>
            </a:r>
          </a:p>
          <a:p>
            <a:r>
              <a:rPr lang="cs-CZ" dirty="0"/>
              <a:t>Neverbální</a:t>
            </a:r>
          </a:p>
        </p:txBody>
      </p:sp>
    </p:spTree>
    <p:extLst>
      <p:ext uri="{BB962C8B-B14F-4D97-AF65-F5344CB8AC3E}">
        <p14:creationId xmlns:p14="http://schemas.microsoft.com/office/powerpoint/2010/main" val="972872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C8B16-53E4-4382-A9FB-E42251F97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Písemná  internetová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35679E-5C55-4DA5-B2E8-962D95AD5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Pracovně sem řadím i sociální sítě.</a:t>
            </a:r>
          </a:p>
          <a:p>
            <a:r>
              <a:rPr lang="cs-CZ" dirty="0"/>
              <a:t>Výhody:</a:t>
            </a:r>
          </a:p>
          <a:p>
            <a:r>
              <a:rPr lang="cs-CZ" dirty="0"/>
              <a:t>Sdělení může být pečlivě připraveno a sděleno velkému množství příjemců</a:t>
            </a:r>
          </a:p>
          <a:p>
            <a:r>
              <a:rPr lang="cs-CZ" dirty="0"/>
              <a:t>Lze s její pomocí vést jednotnou taktiku, sjednotit postupy (například grafiku sdělení)</a:t>
            </a:r>
          </a:p>
          <a:p>
            <a:r>
              <a:rPr lang="cs-CZ" dirty="0"/>
              <a:t>S hlediska „průkaznosti“ má větší váhu než mluvené slovo.</a:t>
            </a:r>
          </a:p>
          <a:p>
            <a:r>
              <a:rPr lang="cs-CZ" dirty="0"/>
              <a:t>Nevýhody:</a:t>
            </a:r>
          </a:p>
          <a:p>
            <a:r>
              <a:rPr lang="cs-CZ" dirty="0"/>
              <a:t>Někdy je problém rychle reagovat a s nevhodným dosahem (například nevhodně adresovaná reklama na </a:t>
            </a:r>
            <a:r>
              <a:rPr lang="cs-CZ" dirty="0" err="1"/>
              <a:t>facebooku</a:t>
            </a:r>
            <a:r>
              <a:rPr lang="cs-CZ" dirty="0"/>
              <a:t> osloví Indy a ne české fanoušky).</a:t>
            </a:r>
          </a:p>
          <a:p>
            <a:r>
              <a:rPr lang="cs-CZ" dirty="0"/>
              <a:t>Zanechává po sobě někdy nežádoucí stopy. Jednou zveřejněné nelze snadno vzít zpět.</a:t>
            </a:r>
          </a:p>
        </p:txBody>
      </p:sp>
    </p:spTree>
    <p:extLst>
      <p:ext uri="{BB962C8B-B14F-4D97-AF65-F5344CB8AC3E}">
        <p14:creationId xmlns:p14="http://schemas.microsoft.com/office/powerpoint/2010/main" val="471870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FCA44-1A61-4755-8B02-0417540E2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Ústní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C8A53D-D98E-46A1-9DDA-4518837A6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Velká výhoda:</a:t>
            </a:r>
          </a:p>
          <a:p>
            <a:r>
              <a:rPr lang="cs-CZ" dirty="0"/>
              <a:t>Okamžitá zpětná vazba.</a:t>
            </a:r>
          </a:p>
          <a:p>
            <a:r>
              <a:rPr lang="cs-CZ" dirty="0"/>
              <a:t>Další výhoda:</a:t>
            </a:r>
          </a:p>
          <a:p>
            <a:r>
              <a:rPr lang="cs-CZ" dirty="0"/>
              <a:t>Při komunikaci s člověkem lze vnímat, jak sdělení druhý vnímá a v případě potřeby ihned vyjasnit.</a:t>
            </a:r>
          </a:p>
          <a:p>
            <a:r>
              <a:rPr lang="cs-CZ" dirty="0"/>
              <a:t>Nevýhody:</a:t>
            </a:r>
          </a:p>
          <a:p>
            <a:r>
              <a:rPr lang="cs-CZ" dirty="0"/>
              <a:t>Někdy neefektivita a ztráta času.</a:t>
            </a:r>
          </a:p>
          <a:p>
            <a:r>
              <a:rPr lang="cs-CZ" dirty="0"/>
              <a:t>Nutnost, aby všichni zúčastnění komunikovali ve stejný čas. Dne již ne nutně na stejném místě, avšak může se vyskytnout problém například s rychlostí internetového připojení při online konferencích.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819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C6B26-B7D4-40AB-B2D2-E94152977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Neverbální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FE21F3-3CB2-46F0-BB1D-FF37BE5C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Komunikujeme komplexně, neřečovou komunikaci nelze od </a:t>
            </a:r>
            <a:r>
              <a:rPr lang="cs-CZ" dirty="0" smtClean="0"/>
              <a:t>řečové </a:t>
            </a:r>
            <a:r>
              <a:rPr lang="cs-CZ" dirty="0"/>
              <a:t>(verbální) zcela oddělit. Používáme gesta, mimiku atd.</a:t>
            </a:r>
          </a:p>
          <a:p>
            <a:r>
              <a:rPr lang="cs-CZ" dirty="0"/>
              <a:t>Nejznámější typy nonverbální komunikace:</a:t>
            </a:r>
          </a:p>
          <a:p>
            <a:r>
              <a:rPr lang="cs-CZ" dirty="0"/>
              <a:t>1. řeč těla: mimika, výraz tváře, řeč očí, pohyb a držení těla.</a:t>
            </a:r>
          </a:p>
          <a:p>
            <a:r>
              <a:rPr lang="cs-CZ" dirty="0"/>
              <a:t>2. Intonace hlasu a tempo řeči – důraz, který osoba vkládá do slov nebo frází.</a:t>
            </a:r>
          </a:p>
        </p:txBody>
      </p:sp>
    </p:spTree>
    <p:extLst>
      <p:ext uri="{BB962C8B-B14F-4D97-AF65-F5344CB8AC3E}">
        <p14:creationId xmlns:p14="http://schemas.microsoft.com/office/powerpoint/2010/main" val="541182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F87A2-26B6-4A32-BD52-F2E1ADBD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plynulé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42CCEC-2E7D-49EB-9FA9-10BCE476E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Figurují tu dvě strany:</a:t>
            </a:r>
          </a:p>
          <a:p>
            <a:r>
              <a:rPr lang="cs-CZ" dirty="0"/>
              <a:t>Odesílatel</a:t>
            </a:r>
          </a:p>
          <a:p>
            <a:r>
              <a:rPr lang="cs-CZ" dirty="0"/>
              <a:t>Příjemce sdělení</a:t>
            </a:r>
          </a:p>
          <a:p>
            <a:r>
              <a:rPr lang="cs-CZ" dirty="0"/>
              <a:t>Odesílatel by měl:</a:t>
            </a:r>
          </a:p>
          <a:p>
            <a:r>
              <a:rPr lang="cs-CZ" dirty="0"/>
              <a:t>Dopředu si ujasnit, co chce sdělit, jakou formou.</a:t>
            </a:r>
          </a:p>
          <a:p>
            <a:r>
              <a:rPr lang="cs-CZ" dirty="0"/>
              <a:t>Ideálně s tématem které příjemce zajímá.</a:t>
            </a:r>
          </a:p>
          <a:p>
            <a:r>
              <a:rPr lang="cs-CZ" dirty="0"/>
              <a:t>Vyvarovat se sáhodlouhého žvanění, snažit se o jednoduchost a výstižnost.</a:t>
            </a:r>
          </a:p>
          <a:p>
            <a:r>
              <a:rPr lang="cs-CZ" dirty="0"/>
              <a:t>Vyvarovat se formulování příkazů. Zní nepříjemně a panovačně. Nepoužívat zbytečně překombinované podmiňovací způsoby a dotazy v záporu. Může zní směšně, jako podlézání. </a:t>
            </a:r>
            <a:r>
              <a:rPr lang="cs-CZ" i="1" dirty="0"/>
              <a:t>Ahoj, rád bych se tě zeptal, zda bys nemohl zítra přijít. – Nemohl.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23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98AAF-3463-4ECB-9121-23E74B9FC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našim dnešním cílem?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42C48E-8274-4DCF-88B7-AADFE8143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Představit základní metody a formy komunikace v rámci PR.</a:t>
            </a:r>
          </a:p>
          <a:p>
            <a:r>
              <a:rPr lang="cs-CZ" dirty="0"/>
              <a:t>Naznačit, jak je uplatnit ve vztahu k médiím a metodám krizové komunikace.</a:t>
            </a:r>
          </a:p>
          <a:p>
            <a:r>
              <a:rPr lang="cs-CZ" dirty="0"/>
              <a:t>Letmo se dotkneme i řízení vztahů ve věcech veřejných.</a:t>
            </a:r>
          </a:p>
        </p:txBody>
      </p:sp>
    </p:spTree>
    <p:extLst>
      <p:ext uri="{BB962C8B-B14F-4D97-AF65-F5344CB8AC3E}">
        <p14:creationId xmlns:p14="http://schemas.microsoft.com/office/powerpoint/2010/main" val="758285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86B98-554B-4942-87A3-7FA70221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plynulé komunikace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29B135-517B-44FE-B65D-657CB14D9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Příjemce:</a:t>
            </a:r>
          </a:p>
          <a:p>
            <a:r>
              <a:rPr lang="cs-CZ" dirty="0"/>
              <a:t>Měl by naslouchat.</a:t>
            </a:r>
          </a:p>
          <a:p>
            <a:r>
              <a:rPr lang="cs-CZ" dirty="0"/>
              <a:t>Pokud máme vztáhnout na PR, snažte se pochopit fanoušky a širší veřejnost, proč vám říkají určitá sdělení. Nereagujte vulgárně, ani agresivně, nesnižujte se k tomu. Snažte se uklidnit náladu a zjistit, proč vám například vlastní fanoušci po nepovedeném zápase nadávají na </a:t>
            </a:r>
            <a:r>
              <a:rPr lang="cs-CZ" dirty="0" err="1"/>
              <a:t>facebooku</a:t>
            </a:r>
            <a:r>
              <a:rPr lang="cs-CZ" dirty="0"/>
              <a:t>.</a:t>
            </a:r>
          </a:p>
          <a:p>
            <a:r>
              <a:rPr lang="cs-CZ" dirty="0"/>
              <a:t>Snažte se nalákat na výhody. Například pokud někdo bude mít problém s rezervací určitého místa na zápase, i pokud by neměl pravdu, zbytečně to nezdůrazňujte. Uchlácholte, napravte situaci a nalákejte například na soutěž o šály.</a:t>
            </a:r>
          </a:p>
        </p:txBody>
      </p:sp>
    </p:spTree>
    <p:extLst>
      <p:ext uri="{BB962C8B-B14F-4D97-AF65-F5344CB8AC3E}">
        <p14:creationId xmlns:p14="http://schemas.microsoft.com/office/powerpoint/2010/main" val="2570252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43E7C-8F27-425E-ABC8-535A75009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plynulé komunikace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B77E91-89B3-4CF5-BE69-FD5DFC3EB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Sada doporučení pro verbální komunikaci</a:t>
            </a:r>
          </a:p>
          <a:p>
            <a:r>
              <a:rPr lang="cs-CZ" dirty="0"/>
              <a:t>Nemluvte více, než je nutné.</a:t>
            </a:r>
          </a:p>
          <a:p>
            <a:r>
              <a:rPr lang="cs-CZ" dirty="0"/>
              <a:t>Buďte empatičtí.</a:t>
            </a:r>
          </a:p>
          <a:p>
            <a:r>
              <a:rPr lang="cs-CZ" dirty="0"/>
              <a:t>Přitakávejte a mějte vhodný výraz  obličeje.</a:t>
            </a:r>
          </a:p>
          <a:p>
            <a:r>
              <a:rPr lang="cs-CZ" dirty="0"/>
              <a:t>Buďte soustředění.</a:t>
            </a:r>
          </a:p>
          <a:p>
            <a:r>
              <a:rPr lang="cs-CZ" dirty="0"/>
              <a:t>Klaďte otázky.</a:t>
            </a:r>
          </a:p>
          <a:p>
            <a:r>
              <a:rPr lang="cs-CZ" dirty="0"/>
              <a:t>Vyvarujte se rušivých gest.</a:t>
            </a:r>
          </a:p>
          <a:p>
            <a:r>
              <a:rPr lang="cs-CZ" dirty="0"/>
              <a:t>Buďte trpěliví.</a:t>
            </a:r>
          </a:p>
          <a:p>
            <a:r>
              <a:rPr lang="cs-CZ" dirty="0"/>
              <a:t>Dodržujte vhodnou osobní vzdálenost.</a:t>
            </a:r>
          </a:p>
        </p:txBody>
      </p:sp>
    </p:spTree>
    <p:extLst>
      <p:ext uri="{BB962C8B-B14F-4D97-AF65-F5344CB8AC3E}">
        <p14:creationId xmlns:p14="http://schemas.microsoft.com/office/powerpoint/2010/main" val="1382229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F384D-F93D-4FE4-9B95-FEA536034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fungování PR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1628F0-6343-46D4-81A7-9B880DDE0D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Přesvědčování (X nikoli manipulace)</a:t>
            </a:r>
          </a:p>
          <a:p>
            <a:r>
              <a:rPr lang="cs-CZ" dirty="0"/>
              <a:t>Ovlivňování postojů veřejnosti</a:t>
            </a:r>
          </a:p>
          <a:p>
            <a:r>
              <a:rPr lang="cs-CZ" dirty="0"/>
              <a:t>Vytváření kladných postojů (k tomu důležité mít dlouhodobou strategii)</a:t>
            </a:r>
          </a:p>
          <a:p>
            <a:r>
              <a:rPr lang="cs-CZ" dirty="0"/>
              <a:t>Udržování kladných postojů</a:t>
            </a:r>
          </a:p>
          <a:p>
            <a:r>
              <a:rPr lang="cs-CZ" dirty="0"/>
              <a:t>Získání veřejné podpory</a:t>
            </a:r>
          </a:p>
          <a:p>
            <a:r>
              <a:rPr lang="cs-CZ" dirty="0"/>
              <a:t>Působení na širokou veřejnost</a:t>
            </a:r>
          </a:p>
          <a:p>
            <a:r>
              <a:rPr lang="cs-CZ" dirty="0"/>
              <a:t>Přizpůsobení</a:t>
            </a:r>
          </a:p>
          <a:p>
            <a:r>
              <a:rPr lang="cs-CZ" dirty="0"/>
              <a:t>Porozumění</a:t>
            </a:r>
          </a:p>
          <a:p>
            <a:r>
              <a:rPr lang="cs-CZ" dirty="0"/>
              <a:t>Obousměrnost</a:t>
            </a:r>
          </a:p>
          <a:p>
            <a:r>
              <a:rPr lang="cs-CZ" dirty="0"/>
              <a:t>Důvěra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7E1FE4-7EAE-4616-BC9C-B13DC971F5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Stabilita</a:t>
            </a:r>
          </a:p>
          <a:p>
            <a:r>
              <a:rPr lang="cs-CZ" dirty="0"/>
              <a:t>Pravdivost poskytovaných informací</a:t>
            </a:r>
          </a:p>
          <a:p>
            <a:r>
              <a:rPr lang="cs-CZ" dirty="0"/>
              <a:t>Úplnost informací</a:t>
            </a:r>
          </a:p>
          <a:p>
            <a:r>
              <a:rPr lang="cs-CZ" dirty="0"/>
              <a:t>Transparentnost</a:t>
            </a:r>
          </a:p>
          <a:p>
            <a:r>
              <a:rPr lang="cs-CZ" dirty="0"/>
              <a:t>Přiměřenost informací</a:t>
            </a:r>
          </a:p>
          <a:p>
            <a:r>
              <a:rPr lang="cs-CZ" dirty="0"/>
              <a:t>Množství informací (nepřehltit)</a:t>
            </a:r>
          </a:p>
          <a:p>
            <a:r>
              <a:rPr lang="cs-CZ" dirty="0"/>
              <a:t>Forma a formulace (co je vhodné pro SK Lhota nemusí být vhodné pro AC Milan)</a:t>
            </a:r>
          </a:p>
          <a:p>
            <a:r>
              <a:rPr lang="cs-CZ" dirty="0"/>
              <a:t>Profesionalita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631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C973F-35A7-48C8-8F94-2F7D5E580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hledat poradentství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CB194E-F684-4130-B6DA-A2C480088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budete hledat externí PR poradce (vyplatí se spíše větším sportovním organizacím) je vhodné dívat se na členství v APRA (Asociace PR agentur).</a:t>
            </a:r>
          </a:p>
          <a:p>
            <a:r>
              <a:rPr lang="cs-CZ" dirty="0"/>
              <a:t>APRA sdružuje ¾ českého trhu s PR poradenstvím a svým členům uděluje certifikaci na základě mezinárodních standardů Mezinárodní organizace PR – IPRA.</a:t>
            </a:r>
          </a:p>
          <a:p>
            <a:r>
              <a:rPr lang="cs-CZ" dirty="0"/>
              <a:t>Je dobré se dívat, jak se agentura či jednotlivý poradce prezentuje na sociálních sítích, na </a:t>
            </a:r>
            <a:r>
              <a:rPr lang="cs-CZ" dirty="0" err="1"/>
              <a:t>LinkedIn</a:t>
            </a:r>
            <a:r>
              <a:rPr lang="cs-CZ" dirty="0"/>
              <a:t>. Jestli má spokojené klienty.</a:t>
            </a:r>
          </a:p>
        </p:txBody>
      </p:sp>
    </p:spTree>
    <p:extLst>
      <p:ext uri="{BB962C8B-B14F-4D97-AF65-F5344CB8AC3E}">
        <p14:creationId xmlns:p14="http://schemas.microsoft.com/office/powerpoint/2010/main" val="1058219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D9DD2-9920-458E-A94F-BACBB85B4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nástroje PR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F8ACF-7EFE-447D-9C79-EA2ED4FC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75758" cy="4727575"/>
          </a:xfrm>
        </p:spPr>
        <p:txBody>
          <a:bodyPr>
            <a:normAutofit lnSpcReduction="10000"/>
          </a:bodyPr>
          <a:lstStyle/>
          <a:p>
            <a:r>
              <a:rPr lang="cs-CZ" i="1" dirty="0" err="1"/>
              <a:t>Human</a:t>
            </a:r>
            <a:r>
              <a:rPr lang="cs-CZ" i="1" dirty="0"/>
              <a:t> relations</a:t>
            </a:r>
            <a:r>
              <a:rPr lang="cs-CZ" dirty="0"/>
              <a:t> (tedy zaměřit se na zaměstnance/sportovce a jejich spokojenost). Pokud například uspořádáme sportovní akci, kde budou hrát přátelský zápas rodiny sportovců a fanoušků, kteří vyhrají </a:t>
            </a:r>
            <a:r>
              <a:rPr lang="cs-CZ" dirty="0" err="1"/>
              <a:t>facebookovou</a:t>
            </a:r>
            <a:r>
              <a:rPr lang="cs-CZ" dirty="0"/>
              <a:t> soutěž, potěšíme tím sportovce i zpropagujeme klub.</a:t>
            </a:r>
          </a:p>
          <a:p>
            <a:r>
              <a:rPr lang="cs-CZ" dirty="0"/>
              <a:t>Sponzoring</a:t>
            </a:r>
          </a:p>
          <a:p>
            <a:pPr lvl="1"/>
            <a:r>
              <a:rPr lang="cs-CZ" dirty="0"/>
              <a:t>Je důležité zdůraznit, že podpora sportu je považována za prestižní záležitost a příležitost se zviditelnit pro mnoho regionálních podnikatelů. Je třeba toho využít.</a:t>
            </a:r>
          </a:p>
          <a:p>
            <a:pPr lvl="1"/>
            <a:r>
              <a:rPr lang="cs-CZ" dirty="0"/>
              <a:t>Možné příležitosti:</a:t>
            </a:r>
          </a:p>
          <a:p>
            <a:pPr lvl="1"/>
            <a:r>
              <a:rPr lang="cs-CZ" dirty="0"/>
              <a:t>Sponzorování sportovních areálů</a:t>
            </a:r>
          </a:p>
          <a:p>
            <a:pPr lvl="1"/>
            <a:r>
              <a:rPr lang="cs-CZ" dirty="0"/>
              <a:t>Sponzorování celých klubů</a:t>
            </a:r>
          </a:p>
          <a:p>
            <a:pPr lvl="1"/>
            <a:r>
              <a:rPr lang="cs-CZ" dirty="0"/>
              <a:t>Jednotlivých akcí</a:t>
            </a:r>
          </a:p>
          <a:p>
            <a:pPr lvl="1"/>
            <a:r>
              <a:rPr lang="cs-CZ" dirty="0"/>
              <a:t>Sponzorování pomocí práv duševního vlastnictví – je možné, aby naše logo bylo v reklamní kampani či naopak logo sponzora bylo na našem stadionu.</a:t>
            </a:r>
          </a:p>
          <a:p>
            <a:pPr lvl="1"/>
            <a:r>
              <a:rPr lang="cs-CZ" dirty="0"/>
              <a:t>Propagace produktů (šály, trička…)</a:t>
            </a:r>
          </a:p>
          <a:p>
            <a:pPr lvl="1"/>
            <a:r>
              <a:rPr lang="cs-CZ" dirty="0"/>
              <a:t>Volné vstupenky (soutěž o volné vstupenky, VIP program)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11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EB3CA-E096-4D17-A80D-15A2ECEE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od dneška nečekat?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20E13A-1317-41D3-9461-EFFDBAF41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Rozsáhlé teorie.</a:t>
            </a:r>
          </a:p>
          <a:p>
            <a:r>
              <a:rPr lang="cs-CZ" dirty="0"/>
              <a:t>Složitá dělení. Pokud nějaké pojmy uvádím, není mým cílem, abyste se vše učili slepě nazpaměť. Snažte se problematiku pochopit.</a:t>
            </a:r>
          </a:p>
        </p:txBody>
      </p:sp>
    </p:spTree>
    <p:extLst>
      <p:ext uri="{BB962C8B-B14F-4D97-AF65-F5344CB8AC3E}">
        <p14:creationId xmlns:p14="http://schemas.microsoft.com/office/powerpoint/2010/main" val="342080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D0946-69F0-4DFC-AA2F-A9991A27E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co se jedná? Pojem </a:t>
            </a:r>
            <a:r>
              <a:rPr lang="cs-CZ" i="1" dirty="0"/>
              <a:t>public relations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92853-4C78-474F-AC1B-BB3420F05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Definic je celá řada. Několik příkladů:</a:t>
            </a:r>
          </a:p>
          <a:p>
            <a:r>
              <a:rPr lang="cs-CZ" dirty="0"/>
              <a:t>PR  je komunikační vztah (akt) společenských a podnikatelských subjektů mezi sebou navzájem a jejich vztahy k jednotlivcům.</a:t>
            </a:r>
          </a:p>
          <a:p>
            <a:r>
              <a:rPr lang="cs-CZ" dirty="0"/>
              <a:t>Specifické formy komunikace managementu, které podnikům a organizacím pomáhají přizpůsobovat se okolí, měnit je nebo je udržet, a to se zřetelem k dosažení cílů podniku/organizace.</a:t>
            </a:r>
          </a:p>
          <a:p>
            <a:r>
              <a:rPr lang="cs-CZ" dirty="0"/>
              <a:t>PR je sepětí podniků s masovými médii, jedno z odvětví </a:t>
            </a:r>
            <a:r>
              <a:rPr lang="cs-CZ" i="1" dirty="0"/>
              <a:t>media relations.</a:t>
            </a:r>
            <a:endParaRPr lang="cs-CZ" dirty="0"/>
          </a:p>
          <a:p>
            <a:r>
              <a:rPr lang="cs-CZ" dirty="0"/>
              <a:t>PR jsou aktivity podniků ve vztahu k veřejnosti (k médiím, v rámci tiskových konferencí, se zákazníky), které jsou důležité pro marketingovou komunikaci a řízení podniku.</a:t>
            </a:r>
          </a:p>
        </p:txBody>
      </p:sp>
    </p:spTree>
    <p:extLst>
      <p:ext uri="{BB962C8B-B14F-4D97-AF65-F5344CB8AC3E}">
        <p14:creationId xmlns:p14="http://schemas.microsoft.com/office/powerpoint/2010/main" val="1843036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9A5D7-941F-429D-B559-AAF321B6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kořeny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FAE681-D7C8-4A64-8007-1E2561E5F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souvislosti s propagandou. Poprvé v souvislosti s užitím propagandy </a:t>
            </a:r>
            <a:r>
              <a:rPr lang="cs-CZ" i="1" dirty="0"/>
              <a:t>(</a:t>
            </a:r>
            <a:r>
              <a:rPr lang="cs-CZ" dirty="0"/>
              <a:t> z lat. </a:t>
            </a:r>
            <a:r>
              <a:rPr lang="cs-CZ" i="1" dirty="0" err="1"/>
              <a:t>propagare</a:t>
            </a:r>
            <a:r>
              <a:rPr lang="cs-CZ" i="1" dirty="0"/>
              <a:t> = </a:t>
            </a:r>
            <a:r>
              <a:rPr lang="cs-CZ" dirty="0"/>
              <a:t>rozmnožovat, rozšiřovat, prodlužovat) k šíření náboženských </a:t>
            </a:r>
            <a:r>
              <a:rPr lang="cs-CZ" dirty="0" err="1"/>
              <a:t>ideí</a:t>
            </a:r>
            <a:r>
              <a:rPr lang="cs-CZ" dirty="0"/>
              <a:t>. Poprvé v této souvislosti pojem </a:t>
            </a:r>
            <a:r>
              <a:rPr lang="cs-CZ" i="1" dirty="0" err="1"/>
              <a:t>propagare</a:t>
            </a:r>
            <a:r>
              <a:rPr lang="cs-CZ" dirty="0"/>
              <a:t> použil papež Řehoř XV. V roce 1622 v ustavující listině Kongregace pro rozšiřování víry (</a:t>
            </a:r>
            <a:r>
              <a:rPr lang="cs-CZ" i="1" dirty="0" err="1"/>
              <a:t>Congregatio</a:t>
            </a:r>
            <a:r>
              <a:rPr lang="cs-CZ" i="1" dirty="0"/>
              <a:t> de propaganda fide).</a:t>
            </a:r>
          </a:p>
          <a:p>
            <a:r>
              <a:rPr lang="cs-CZ" dirty="0"/>
              <a:t>Nutnost dobře prodat své myšlenky a produkty se projevovala v politice i později. Poprvé byl pojem </a:t>
            </a:r>
            <a:r>
              <a:rPr lang="cs-CZ" i="1" dirty="0"/>
              <a:t>public relations </a:t>
            </a:r>
            <a:r>
              <a:rPr lang="cs-CZ" dirty="0"/>
              <a:t>v sedmém dopisu Kongresu. Cílem v </a:t>
            </a:r>
            <a:r>
              <a:rPr lang="cs-CZ" dirty="0" err="1"/>
              <a:t>Jeffersonově</a:t>
            </a:r>
            <a:r>
              <a:rPr lang="cs-CZ" dirty="0"/>
              <a:t> případě bylo přesvědčit široké vrstvy obyvatel pro myšlenku nezávislosti. </a:t>
            </a:r>
            <a:r>
              <a:rPr lang="cs-CZ" dirty="0" err="1"/>
              <a:t>Jefferson</a:t>
            </a:r>
            <a:r>
              <a:rPr lang="cs-CZ" dirty="0"/>
              <a:t> později v prezidentské kampani použil moderní metody práce s veřejností prostřednictvím tisku, měl i vlastní volební tým.</a:t>
            </a:r>
          </a:p>
        </p:txBody>
      </p:sp>
    </p:spTree>
    <p:extLst>
      <p:ext uri="{BB962C8B-B14F-4D97-AF65-F5344CB8AC3E}">
        <p14:creationId xmlns:p14="http://schemas.microsoft.com/office/powerpoint/2010/main" val="387222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FB0DE-BD02-4E60-A2AA-D4A35007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Moderní doba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ADE1BC-F7D9-49AE-8E28-E2B4EBE3E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19. století se začal masově prodávat tisk, přibyla reklama a inzerce v novinách. Důležitý z tohoto hlediska bulvár. Velká čtenost, vychází velkým nákladem, velký dosah.</a:t>
            </a:r>
          </a:p>
          <a:p>
            <a:r>
              <a:rPr lang="cs-CZ" dirty="0"/>
              <a:t>První moderní PR (1877-1944) – Ivy L. </a:t>
            </a:r>
            <a:r>
              <a:rPr lang="cs-CZ" dirty="0" err="1"/>
              <a:t>Lee</a:t>
            </a:r>
            <a:r>
              <a:rPr lang="cs-CZ" dirty="0"/>
              <a:t>: například v hospodářských rubrikách </a:t>
            </a:r>
            <a:r>
              <a:rPr lang="cs-CZ" dirty="0" err="1"/>
              <a:t>The</a:t>
            </a:r>
            <a:r>
              <a:rPr lang="cs-CZ" dirty="0"/>
              <a:t> New York </a:t>
            </a:r>
            <a:r>
              <a:rPr lang="cs-CZ" dirty="0" err="1"/>
              <a:t>Times</a:t>
            </a:r>
            <a:r>
              <a:rPr lang="cs-CZ" dirty="0"/>
              <a:t>. Nabízel služby velkým koncernům a veřejné správě, měl vlastní agenturu.</a:t>
            </a:r>
          </a:p>
          <a:p>
            <a:r>
              <a:rPr lang="cs-CZ" dirty="0" err="1"/>
              <a:t>Philneas</a:t>
            </a:r>
            <a:r>
              <a:rPr lang="cs-CZ" dirty="0"/>
              <a:t> T. </a:t>
            </a:r>
            <a:r>
              <a:rPr lang="cs-CZ" dirty="0" err="1"/>
              <a:t>Barnum</a:t>
            </a:r>
            <a:r>
              <a:rPr lang="cs-CZ" dirty="0"/>
              <a:t> (1810-1891) – ředitel zábavního parku. Zval na svá představení celebrity. Jeho heslo „špatná publicita neexistuje“, vznikl pojem barnumská reklama.</a:t>
            </a:r>
          </a:p>
        </p:txBody>
      </p:sp>
    </p:spTree>
    <p:extLst>
      <p:ext uri="{BB962C8B-B14F-4D97-AF65-F5344CB8AC3E}">
        <p14:creationId xmlns:p14="http://schemas.microsoft.com/office/powerpoint/2010/main" val="88079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3A4E9-975F-4C2D-9A81-B2C256E40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public relations při komunikaci s médii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0AF05-EB19-4C59-A4CA-5C9AD24AD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Uvádí se, že až 80 procent PR činnosti tvoří kontakt s masmédii – </a:t>
            </a:r>
            <a:r>
              <a:rPr lang="cs-CZ" i="1" dirty="0"/>
              <a:t>media relations.</a:t>
            </a:r>
            <a:endParaRPr lang="cs-CZ" dirty="0"/>
          </a:p>
          <a:p>
            <a:r>
              <a:rPr lang="cs-CZ" dirty="0"/>
              <a:t>Tento údaj postupně </a:t>
            </a:r>
            <a:r>
              <a:rPr lang="cs-CZ" b="1" dirty="0"/>
              <a:t>zastarává</a:t>
            </a:r>
            <a:r>
              <a:rPr lang="cs-CZ" dirty="0"/>
              <a:t>, protože nyní se do centra dění dostávají sociální sítě a komunikace jejich prostřednictvím.</a:t>
            </a:r>
          </a:p>
          <a:p>
            <a:r>
              <a:rPr lang="cs-CZ" dirty="0"/>
              <a:t>Z tradičních nástrojů i nyní zůstávají tzv. tiskové zprávy (</a:t>
            </a:r>
            <a:r>
              <a:rPr lang="cs-CZ" i="1" dirty="0" err="1"/>
              <a:t>press</a:t>
            </a:r>
            <a:r>
              <a:rPr lang="cs-CZ" i="1" dirty="0"/>
              <a:t> </a:t>
            </a:r>
            <a:r>
              <a:rPr lang="cs-CZ" i="1" dirty="0" err="1"/>
              <a:t>releases</a:t>
            </a:r>
            <a:r>
              <a:rPr lang="cs-CZ" i="1" dirty="0"/>
              <a:t>).</a:t>
            </a:r>
          </a:p>
          <a:p>
            <a:r>
              <a:rPr lang="cs-CZ" dirty="0"/>
              <a:t>Dále je jednou z možností uspořádat tzv. </a:t>
            </a:r>
            <a:r>
              <a:rPr lang="cs-CZ" i="1" dirty="0" err="1"/>
              <a:t>press</a:t>
            </a:r>
            <a:r>
              <a:rPr lang="cs-CZ" i="1" dirty="0"/>
              <a:t> tour</a:t>
            </a:r>
            <a:r>
              <a:rPr lang="cs-CZ" dirty="0"/>
              <a:t> (organizovaný „zájezd“ pro média, kde se jim ukáže například jak funguje sportoviště a jak se trénuje).</a:t>
            </a:r>
          </a:p>
          <a:p>
            <a:r>
              <a:rPr lang="cs-CZ" dirty="0"/>
              <a:t>Rozhovory se sportovci, pozvánky tisku na různé i neformální akce.</a:t>
            </a:r>
          </a:p>
        </p:txBody>
      </p:sp>
    </p:spTree>
    <p:extLst>
      <p:ext uri="{BB962C8B-B14F-4D97-AF65-F5344CB8AC3E}">
        <p14:creationId xmlns:p14="http://schemas.microsoft.com/office/powerpoint/2010/main" val="426796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2E9E4-D266-4EDF-9723-478692B2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možnosti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C1385A-B27D-4CBD-9626-2C10ACBF9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Semináře, konference.</a:t>
            </a:r>
          </a:p>
          <a:p>
            <a:r>
              <a:rPr lang="cs-CZ" dirty="0"/>
              <a:t>Důležitý sponzoring a inzerce.</a:t>
            </a:r>
          </a:p>
          <a:p>
            <a:r>
              <a:rPr lang="cs-CZ" dirty="0"/>
              <a:t>Vhodné pořádat soutěže pro fanoušky a odpovídat na jejich příspěvky.</a:t>
            </a:r>
          </a:p>
          <a:p>
            <a:r>
              <a:rPr lang="cs-CZ" dirty="0"/>
              <a:t>Dát si pozor, aby oficiální </a:t>
            </a:r>
            <a:r>
              <a:rPr lang="cs-CZ" dirty="0" err="1"/>
              <a:t>facebooková</a:t>
            </a:r>
            <a:r>
              <a:rPr lang="cs-CZ" dirty="0"/>
              <a:t> stránka klubu nebyla zahlcena nenávistnými nebo rasistickými komentáři. Občas se to stane, ale mazat, v případě nutnosti i blokovat. Raději nejdříve smazat a napsat, že si takové chování na stránkách nepřejeme. Vysvětlovat.</a:t>
            </a:r>
          </a:p>
          <a:p>
            <a:r>
              <a:rPr lang="cs-CZ" dirty="0"/>
              <a:t>Zároveň nezanedbávat svoji soukromou prezentaci na sociálních sítích a uvědomit si, jaký dosah mohou mé příspěvky mít. Nezkazit si pověst kvůli hloupostem. Nastavit si vhodný filtr pro nastavení soukromí.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934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52C09-ED98-4218-BC5B-ABAD24C2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jednat s médii (například při interview)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73BC0D-A1DB-45C7-ADCA-A3F8D8B83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Odpovídat na všechny otázky slušně, stručně, věcně.</a:t>
            </a:r>
          </a:p>
          <a:p>
            <a:r>
              <a:rPr lang="cs-CZ" dirty="0"/>
              <a:t>Raději říct méně a „na úrovni“.</a:t>
            </a:r>
          </a:p>
          <a:p>
            <a:r>
              <a:rPr lang="cs-CZ" dirty="0"/>
              <a:t>Pokud jde o otázky hned po sportovním výkonu, aspoň trochu se vydýchat.</a:t>
            </a:r>
          </a:p>
          <a:p>
            <a:r>
              <a:rPr lang="cs-CZ" dirty="0"/>
              <a:t>Pokud jde o interview v jazyce, který příliš neovládám, naučit se aspoň pár milých frází, které se dají téměř vždycky říct, aby člověk nevypadal hloupě.</a:t>
            </a:r>
          </a:p>
          <a:p>
            <a:r>
              <a:rPr lang="cs-CZ" dirty="0"/>
              <a:t>Nepřehánět, nepodplácet, nepomlouvat novináře.</a:t>
            </a:r>
          </a:p>
        </p:txBody>
      </p:sp>
    </p:spTree>
    <p:extLst>
      <p:ext uri="{BB962C8B-B14F-4D97-AF65-F5344CB8AC3E}">
        <p14:creationId xmlns:p14="http://schemas.microsoft.com/office/powerpoint/2010/main" val="284213789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1495</TotalTime>
  <Words>1770</Words>
  <Application>Microsoft Office PowerPoint</Application>
  <PresentationFormat>Širokoúhlá obrazovka</PresentationFormat>
  <Paragraphs>186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Trebuchet MS</vt:lpstr>
      <vt:lpstr>Wingdings</vt:lpstr>
      <vt:lpstr>Wingdings 3</vt:lpstr>
      <vt:lpstr>Faseta</vt:lpstr>
      <vt:lpstr>Public Relations</vt:lpstr>
      <vt:lpstr>Co je našim dnešním cílem?</vt:lpstr>
      <vt:lpstr>Co od dneška nečekat?</vt:lpstr>
      <vt:lpstr>O co se jedná? Pojem public relations</vt:lpstr>
      <vt:lpstr>Historické kořeny</vt:lpstr>
      <vt:lpstr>Moderní doba</vt:lpstr>
      <vt:lpstr>Význam public relations při komunikaci s médii</vt:lpstr>
      <vt:lpstr>Další možnosti</vt:lpstr>
      <vt:lpstr>Jak jednat s médii (například při interview)</vt:lpstr>
      <vt:lpstr>PR jako součást marketingu</vt:lpstr>
      <vt:lpstr>Rozdíly mezi klasickou reklamou a PR (řízenými vztahy s veřejností)</vt:lpstr>
      <vt:lpstr>Komunikace uvnitř organizace</vt:lpstr>
      <vt:lpstr>Co by mělo být při komunikaci zdola nahoru „vedením“ zohledněno</vt:lpstr>
      <vt:lpstr>Komunikace vně organizace (externí komunikace)</vt:lpstr>
      <vt:lpstr>Druhy komunikace</vt:lpstr>
      <vt:lpstr>Písemná  internetová komunikace</vt:lpstr>
      <vt:lpstr>Ústní komunikace</vt:lpstr>
      <vt:lpstr>Neverbální komunikace</vt:lpstr>
      <vt:lpstr>Zásady plynulé komunikace</vt:lpstr>
      <vt:lpstr>Zásady plynulé komunikace 2</vt:lpstr>
      <vt:lpstr>Zásady plynulé komunikace 3</vt:lpstr>
      <vt:lpstr>Zásady fungování PR</vt:lpstr>
      <vt:lpstr>Kde hledat poradentství</vt:lpstr>
      <vt:lpstr>Další nástroje PR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Whistlerer</dc:creator>
  <cp:lastModifiedBy>Michal Charvát</cp:lastModifiedBy>
  <cp:revision>26</cp:revision>
  <dcterms:created xsi:type="dcterms:W3CDTF">2019-01-23T12:33:23Z</dcterms:created>
  <dcterms:modified xsi:type="dcterms:W3CDTF">2019-02-22T11:27:56Z</dcterms:modified>
</cp:coreProperties>
</file>