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9" r:id="rId9"/>
    <p:sldId id="271" r:id="rId10"/>
    <p:sldId id="267" r:id="rId11"/>
    <p:sldId id="319" r:id="rId12"/>
    <p:sldId id="31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kaloricketabulky.cz/user/diar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9925AEF-FF50-4111-A8A2-425D9A217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D5C5CF-8C26-46B0-A485-6A60B7179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Základy výživy ve sportu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E5A09D-81E9-4EF1-9DE1-F80F741AF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  <a:p>
            <a:r>
              <a:rPr lang="cs-CZ">
                <a:solidFill>
                  <a:srgbClr val="FFFFFF"/>
                </a:solidFill>
              </a:rPr>
              <a:t>Mgr. Martincová andrea</a:t>
            </a:r>
          </a:p>
          <a:p>
            <a:endParaRPr lang="cs-CZ">
              <a:solidFill>
                <a:srgbClr val="FFFFFF"/>
              </a:solidFill>
            </a:endParaRPr>
          </a:p>
        </p:txBody>
      </p:sp>
      <p:cxnSp>
        <p:nvCxnSpPr>
          <p:cNvPr id="38" name="Straight Connector 31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3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5975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792238-3109-4AC5-819A-448B57BE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  <a:latin typeface="+mn-lt"/>
              </a:rPr>
              <a:t>Fyzická</a:t>
            </a:r>
            <a:r>
              <a:rPr lang="en-US" sz="4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+mn-lt"/>
              </a:rPr>
              <a:t>aktivita</a:t>
            </a:r>
            <a:endParaRPr lang="en-US" sz="4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126D16-2556-4EAF-B8C9-6DA794516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6829" y="2124775"/>
            <a:ext cx="6413663" cy="2995380"/>
          </a:xfrm>
        </p:spPr>
        <p:txBody>
          <a:bodyPr vert="horz" lIns="0" tIns="45720" rIns="0" bIns="45720" rtlCol="0" anchor="ctr">
            <a:normAutofit fontScale="92500"/>
          </a:bodyPr>
          <a:lstStyle/>
          <a:p>
            <a:pPr lvl="1"/>
            <a:r>
              <a:rPr lang="en-US" sz="2400" dirty="0" err="1"/>
              <a:t>energie</a:t>
            </a:r>
            <a:r>
              <a:rPr lang="en-US" sz="2400" dirty="0"/>
              <a:t> </a:t>
            </a:r>
            <a:r>
              <a:rPr lang="en-US" sz="2400" dirty="0" err="1"/>
              <a:t>potřebná</a:t>
            </a:r>
            <a:r>
              <a:rPr lang="en-US" sz="2400" dirty="0"/>
              <a:t> pro </a:t>
            </a:r>
            <a:r>
              <a:rPr lang="en-US" sz="2400" dirty="0" err="1"/>
              <a:t>zapojení</a:t>
            </a:r>
            <a:r>
              <a:rPr lang="en-US" sz="2400" dirty="0"/>
              <a:t> </a:t>
            </a:r>
            <a:r>
              <a:rPr lang="en-US" sz="2400" dirty="0" err="1"/>
              <a:t>lidské</a:t>
            </a:r>
            <a:r>
              <a:rPr lang="en-US" sz="2400" dirty="0"/>
              <a:t> </a:t>
            </a:r>
            <a:r>
              <a:rPr lang="en-US" sz="2400" dirty="0" err="1"/>
              <a:t>motoriky</a:t>
            </a:r>
            <a:r>
              <a:rPr lang="en-US" sz="2400" dirty="0"/>
              <a:t> do </a:t>
            </a:r>
            <a:r>
              <a:rPr lang="en-US" sz="2400" dirty="0" err="1"/>
              <a:t>činnosti</a:t>
            </a:r>
            <a:r>
              <a:rPr lang="en-US" sz="2400" dirty="0"/>
              <a:t> </a:t>
            </a:r>
            <a:endParaRPr lang="cs-CZ" sz="2400" dirty="0"/>
          </a:p>
          <a:p>
            <a:pPr lvl="1"/>
            <a:r>
              <a:rPr lang="cs-CZ" sz="2400" dirty="0"/>
              <a:t>tvoří cca 30% z CEV</a:t>
            </a:r>
            <a:endParaRPr lang="en-US" sz="2400" dirty="0"/>
          </a:p>
          <a:p>
            <a:pPr lvl="1"/>
            <a:r>
              <a:rPr lang="en-US" sz="2400" dirty="0"/>
              <a:t>u </a:t>
            </a:r>
            <a:r>
              <a:rPr lang="en-US" sz="2400" dirty="0" err="1"/>
              <a:t>sportovců</a:t>
            </a:r>
            <a:r>
              <a:rPr lang="en-US" sz="2400" dirty="0"/>
              <a:t> a </a:t>
            </a:r>
            <a:r>
              <a:rPr lang="en-US" sz="2400" dirty="0" err="1"/>
              <a:t>velmi</a:t>
            </a:r>
            <a:r>
              <a:rPr lang="en-US" sz="2400" dirty="0"/>
              <a:t> </a:t>
            </a:r>
            <a:r>
              <a:rPr lang="en-US" sz="2400" dirty="0" err="1"/>
              <a:t>aktivních</a:t>
            </a:r>
            <a:r>
              <a:rPr lang="en-US" sz="2400" dirty="0"/>
              <a:t> </a:t>
            </a:r>
            <a:r>
              <a:rPr lang="en-US" sz="2400" dirty="0" err="1"/>
              <a:t>lidí</a:t>
            </a:r>
            <a:r>
              <a:rPr lang="en-US" sz="2400" dirty="0"/>
              <a:t> </a:t>
            </a:r>
            <a:r>
              <a:rPr lang="en-US" sz="2400" dirty="0" err="1"/>
              <a:t>tvoří</a:t>
            </a:r>
            <a:r>
              <a:rPr lang="en-US" sz="2400" dirty="0"/>
              <a:t> </a:t>
            </a:r>
            <a:r>
              <a:rPr lang="en-US" sz="2400" dirty="0" err="1"/>
              <a:t>největší</a:t>
            </a:r>
            <a:r>
              <a:rPr lang="en-US" sz="2400" dirty="0"/>
              <a:t> </a:t>
            </a:r>
            <a:r>
              <a:rPr lang="en-US" sz="2400" dirty="0" err="1"/>
              <a:t>podíl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EP</a:t>
            </a:r>
          </a:p>
          <a:p>
            <a:pPr lvl="1"/>
            <a:r>
              <a:rPr lang="en-US" sz="2400" dirty="0" err="1"/>
              <a:t>ovlivněna</a:t>
            </a:r>
            <a:r>
              <a:rPr lang="en-US" sz="2400" dirty="0"/>
              <a:t> </a:t>
            </a:r>
            <a:r>
              <a:rPr lang="en-US" sz="2400" dirty="0" err="1"/>
              <a:t>mnoha</a:t>
            </a:r>
            <a:r>
              <a:rPr lang="en-US" sz="2400" dirty="0"/>
              <a:t> </a:t>
            </a:r>
            <a:r>
              <a:rPr lang="en-US" sz="2400" dirty="0" err="1"/>
              <a:t>faktory</a:t>
            </a:r>
            <a:r>
              <a:rPr lang="en-US" sz="2400" dirty="0"/>
              <a:t>: </a:t>
            </a:r>
            <a:r>
              <a:rPr lang="en-US" sz="2400" dirty="0" err="1"/>
              <a:t>druh</a:t>
            </a:r>
            <a:r>
              <a:rPr lang="en-US" sz="2400" dirty="0"/>
              <a:t> </a:t>
            </a:r>
            <a:r>
              <a:rPr lang="en-US" sz="2400" dirty="0" err="1"/>
              <a:t>sval</a:t>
            </a:r>
            <a:r>
              <a:rPr lang="en-US" sz="2400" dirty="0"/>
              <a:t>. </a:t>
            </a:r>
            <a:r>
              <a:rPr lang="en-US" sz="2400" dirty="0" err="1"/>
              <a:t>práce</a:t>
            </a:r>
            <a:r>
              <a:rPr lang="en-US" sz="2400" dirty="0"/>
              <a:t>, </a:t>
            </a:r>
            <a:r>
              <a:rPr lang="en-US" sz="2400" dirty="0" err="1"/>
              <a:t>hmotnost</a:t>
            </a:r>
            <a:r>
              <a:rPr lang="en-US" sz="2400" dirty="0"/>
              <a:t> </a:t>
            </a:r>
            <a:r>
              <a:rPr lang="en-US" sz="2400" dirty="0" err="1"/>
              <a:t>jedince</a:t>
            </a:r>
            <a:r>
              <a:rPr lang="en-US" sz="2400" dirty="0"/>
              <a:t>, </a:t>
            </a:r>
            <a:r>
              <a:rPr lang="en-US" sz="2400" dirty="0" err="1"/>
              <a:t>počet</a:t>
            </a:r>
            <a:r>
              <a:rPr lang="en-US" sz="2400" dirty="0"/>
              <a:t> </a:t>
            </a:r>
            <a:r>
              <a:rPr lang="en-US" sz="2400" dirty="0" err="1"/>
              <a:t>zapojených</a:t>
            </a:r>
            <a:r>
              <a:rPr lang="en-US" sz="2400" dirty="0"/>
              <a:t> </a:t>
            </a:r>
            <a:r>
              <a:rPr lang="en-US" sz="2400" dirty="0" err="1"/>
              <a:t>svalových</a:t>
            </a:r>
            <a:r>
              <a:rPr lang="en-US" sz="2400" dirty="0"/>
              <a:t> </a:t>
            </a:r>
            <a:r>
              <a:rPr lang="en-US" sz="2400" dirty="0" err="1"/>
              <a:t>skupin</a:t>
            </a:r>
            <a:r>
              <a:rPr lang="en-US" sz="2400" dirty="0"/>
              <a:t>, </a:t>
            </a:r>
            <a:r>
              <a:rPr lang="en-US" sz="2400" dirty="0" err="1"/>
              <a:t>intenzita</a:t>
            </a:r>
            <a:r>
              <a:rPr lang="en-US" sz="2400" dirty="0"/>
              <a:t> a </a:t>
            </a:r>
            <a:r>
              <a:rPr lang="en-US" sz="2400" dirty="0" err="1"/>
              <a:t>trvání</a:t>
            </a:r>
            <a:r>
              <a:rPr lang="en-US" sz="2400" dirty="0"/>
              <a:t> </a:t>
            </a:r>
            <a:r>
              <a:rPr lang="en-US" sz="2400" dirty="0" err="1"/>
              <a:t>práce</a:t>
            </a:r>
            <a:r>
              <a:rPr lang="en-US" sz="2400" dirty="0"/>
              <a:t>, </a:t>
            </a:r>
            <a:r>
              <a:rPr lang="en-US" sz="2400" dirty="0" err="1"/>
              <a:t>věk</a:t>
            </a:r>
            <a:r>
              <a:rPr lang="en-US" sz="2400" dirty="0"/>
              <a:t>, </a:t>
            </a:r>
            <a:r>
              <a:rPr lang="en-US" sz="2400" dirty="0" err="1"/>
              <a:t>spotřeba</a:t>
            </a:r>
            <a:r>
              <a:rPr lang="en-US" sz="2400" dirty="0"/>
              <a:t> </a:t>
            </a:r>
            <a:r>
              <a:rPr lang="en-US" sz="2400" dirty="0" err="1"/>
              <a:t>kyslíku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8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703564-6DDA-4A5A-821D-F37B0875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  <a:latin typeface="+mn-lt"/>
              </a:rPr>
              <a:t>Celkový</a:t>
            </a:r>
            <a:r>
              <a:rPr lang="en-US" sz="4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+mn-lt"/>
              </a:rPr>
              <a:t>denní</a:t>
            </a:r>
            <a:r>
              <a:rPr lang="en-US" sz="4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+mn-lt"/>
              </a:rPr>
              <a:t>energetický</a:t>
            </a:r>
            <a:r>
              <a:rPr lang="en-US" sz="4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+mn-lt"/>
              </a:rPr>
              <a:t>výdej</a:t>
            </a:r>
            <a:endParaRPr lang="en-US" sz="4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FE5463-A002-45F5-B6EA-993DF3B87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2016" y="605896"/>
            <a:ext cx="6413663" cy="2373609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 - </a:t>
            </a:r>
            <a:r>
              <a:rPr lang="en-US" dirty="0" err="1"/>
              <a:t>násobek</a:t>
            </a:r>
            <a:r>
              <a:rPr lang="en-US" dirty="0"/>
              <a:t> </a:t>
            </a:r>
            <a:r>
              <a:rPr lang="en-US" dirty="0" err="1"/>
              <a:t>klidového</a:t>
            </a:r>
            <a:r>
              <a:rPr lang="en-US" dirty="0"/>
              <a:t> </a:t>
            </a:r>
            <a:r>
              <a:rPr lang="en-US" dirty="0" err="1"/>
              <a:t>energetického</a:t>
            </a:r>
            <a:r>
              <a:rPr lang="en-US" dirty="0"/>
              <a:t> </a:t>
            </a:r>
            <a:r>
              <a:rPr lang="en-US" dirty="0" err="1"/>
              <a:t>výdeje</a:t>
            </a:r>
            <a:r>
              <a:rPr lang="en-US" dirty="0"/>
              <a:t> – PAL (</a:t>
            </a:r>
            <a:r>
              <a:rPr lang="en-US" i="1" dirty="0" err="1"/>
              <a:t>phycical</a:t>
            </a:r>
            <a:r>
              <a:rPr lang="en-US" i="1" dirty="0"/>
              <a:t> </a:t>
            </a:r>
            <a:r>
              <a:rPr lang="en-US" i="1" dirty="0" err="1"/>
              <a:t>aktivity</a:t>
            </a:r>
            <a:r>
              <a:rPr lang="en-US" i="1" dirty="0"/>
              <a:t> level</a:t>
            </a:r>
            <a:r>
              <a:rPr lang="en-US" dirty="0"/>
              <a:t>)</a:t>
            </a:r>
          </a:p>
          <a:p>
            <a:r>
              <a:rPr lang="en-US" dirty="0"/>
              <a:t>- PAL </a:t>
            </a:r>
            <a:r>
              <a:rPr lang="en-US" dirty="0" err="1"/>
              <a:t>volíme</a:t>
            </a:r>
            <a:r>
              <a:rPr lang="en-US" dirty="0"/>
              <a:t>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celkových</a:t>
            </a:r>
            <a:r>
              <a:rPr lang="en-US" dirty="0"/>
              <a:t> </a:t>
            </a:r>
            <a:r>
              <a:rPr lang="en-US" dirty="0" err="1"/>
              <a:t>denních</a:t>
            </a:r>
            <a:r>
              <a:rPr lang="en-US" dirty="0"/>
              <a:t> </a:t>
            </a:r>
            <a:r>
              <a:rPr lang="en-US" dirty="0" err="1"/>
              <a:t>aktivit</a:t>
            </a:r>
            <a:endParaRPr lang="en-US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EE5E1E8-9338-4485-B533-08E17EF76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150667"/>
              </p:ext>
            </p:extLst>
          </p:nvPr>
        </p:nvGraphicFramePr>
        <p:xfrm>
          <a:off x="4565899" y="2979505"/>
          <a:ext cx="7156469" cy="30108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91597">
                  <a:extLst>
                    <a:ext uri="{9D8B030D-6E8A-4147-A177-3AD203B41FA5}">
                      <a16:colId xmlns:a16="http://schemas.microsoft.com/office/drawing/2014/main" val="1607962892"/>
                    </a:ext>
                  </a:extLst>
                </a:gridCol>
                <a:gridCol w="6264872">
                  <a:extLst>
                    <a:ext uri="{9D8B030D-6E8A-4147-A177-3AD203B41FA5}">
                      <a16:colId xmlns:a16="http://schemas.microsoft.com/office/drawing/2014/main" val="3763603218"/>
                    </a:ext>
                  </a:extLst>
                </a:gridCol>
              </a:tblGrid>
              <a:tr h="497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PAL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Charakteristika a příklad činnosti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981338"/>
                  </a:ext>
                </a:extLst>
              </a:tr>
              <a:tr h="497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1,2 - 1,3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Sedavý styl života, žádná volnočasová aktivita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3756088"/>
                  </a:ext>
                </a:extLst>
              </a:tr>
              <a:tr h="497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1,4 – 1,5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Sedavá práce s nepravidelnou volnočasovou PA (převážná část populace)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6175089"/>
                  </a:ext>
                </a:extLst>
              </a:tr>
              <a:tr h="497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1,6 – 1,7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Středně náročné zaměstnání + pravidelná PA nízké intenzity 3 - 4x týdně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2119404"/>
                  </a:ext>
                </a:extLst>
              </a:tr>
              <a:tr h="497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1,6 – 1,9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Fyzicky náročné zaměstnání (ve stoje, s chůzí), rekreační/ výkonnostní sportovci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9100092"/>
                  </a:ext>
                </a:extLst>
              </a:tr>
              <a:tr h="497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1,9 – 2,5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Fyzicky náročné zaměstnání + rekreační sport nebo pravidelný sportovní trénink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2436136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0D7F508F-4C1B-4FB3-B912-E01F3FB37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214438"/>
              </p:ext>
            </p:extLst>
          </p:nvPr>
        </p:nvGraphicFramePr>
        <p:xfrm>
          <a:off x="2560320" y="2794016"/>
          <a:ext cx="7630160" cy="232614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630160">
                  <a:extLst>
                    <a:ext uri="{9D8B030D-6E8A-4147-A177-3AD203B41FA5}">
                      <a16:colId xmlns:a16="http://schemas.microsoft.com/office/drawing/2014/main" val="2063210263"/>
                    </a:ext>
                  </a:extLst>
                </a:gridCol>
              </a:tblGrid>
              <a:tr h="775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Predikce Celkového denního energetického výdeje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737669"/>
                  </a:ext>
                </a:extLst>
              </a:tr>
              <a:tr h="775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CEV = BM x PAL (kcal/den)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0037984"/>
                  </a:ext>
                </a:extLst>
              </a:tr>
              <a:tr h="775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CEV = (BM X PAL) + </a:t>
                      </a:r>
                      <a:r>
                        <a:rPr lang="cs-CZ" sz="2400" dirty="0" err="1">
                          <a:effectLst/>
                        </a:rPr>
                        <a:t>EVpa</a:t>
                      </a:r>
                      <a:r>
                        <a:rPr lang="cs-CZ" sz="2400" dirty="0">
                          <a:effectLst/>
                        </a:rPr>
                        <a:t> (kcal/den)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600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2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5F273-F50D-474E-9E26-DAF91716C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06917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Celková denní spotřeba 8000 kcal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2D4764A-D650-4DBA-A5DE-0D394E9E06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720889"/>
              </p:ext>
            </p:extLst>
          </p:nvPr>
        </p:nvGraphicFramePr>
        <p:xfrm>
          <a:off x="5750561" y="2073216"/>
          <a:ext cx="5831840" cy="395523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49119">
                  <a:extLst>
                    <a:ext uri="{9D8B030D-6E8A-4147-A177-3AD203B41FA5}">
                      <a16:colId xmlns:a16="http://schemas.microsoft.com/office/drawing/2014/main" val="1765586918"/>
                    </a:ext>
                  </a:extLst>
                </a:gridCol>
                <a:gridCol w="3982721">
                  <a:extLst>
                    <a:ext uri="{9D8B030D-6E8A-4147-A177-3AD203B41FA5}">
                      <a16:colId xmlns:a16="http://schemas.microsoft.com/office/drawing/2014/main" val="2033578470"/>
                    </a:ext>
                  </a:extLst>
                </a:gridCol>
              </a:tblGrid>
              <a:tr h="7106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snídaně 9:00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miska ovesných vloček, ořechy, vaječná omeleta, tři sendviče se sýrem a šunkou, 100g těstovin, jogurt, půl litru ovocného smoothie, káva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0369775"/>
                  </a:ext>
                </a:extLst>
              </a:tr>
              <a:tr h="4355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svačina 10:30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ovoce, energetické tyčinky, voda, káva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9217344"/>
                  </a:ext>
                </a:extLst>
              </a:tr>
              <a:tr h="8809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během etapy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 energetických tyčinek, 2 izotonické gely, 750 ml kolového nápoje, 6 lahví iontového nápoje, croissant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8216735"/>
                  </a:ext>
                </a:extLst>
              </a:tr>
              <a:tr h="4355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 etapě cca 17:00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recovery</a:t>
                      </a:r>
                      <a:r>
                        <a:rPr lang="cs-CZ" sz="1600" dirty="0">
                          <a:effectLst/>
                        </a:rPr>
                        <a:t> drink, 0,5l smoothie, rýžový koláč, kuřecí sendvič, káva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3546872"/>
                  </a:ext>
                </a:extLst>
              </a:tr>
              <a:tr h="550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večeře 20:00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velký hovězí steak, 150 g těstovin, jogurt, salát, džus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8442360"/>
                  </a:ext>
                </a:extLst>
              </a:tr>
              <a:tr h="5462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druhá večeře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cereálie s jogurtem, ořechy, ovoce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9979612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2AACC552-04DA-4D4B-962B-0D49C4ED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032000" y="35560"/>
            <a:ext cx="8525874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B8FD431-1CB9-4CEB-82F7-AEE64EE30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578374"/>
            <a:ext cx="4450081" cy="445008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45876D7-ED13-42B2-BF6F-0AD938D167E8}"/>
              </a:ext>
            </a:extLst>
          </p:cNvPr>
          <p:cNvSpPr txBox="1"/>
          <p:nvPr/>
        </p:nvSpPr>
        <p:spPr>
          <a:xfrm>
            <a:off x="746760" y="6217920"/>
            <a:ext cx="397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Zdroj: https://www.welovecycling.com/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BF52D5-1AB7-4232-A6A4-953FE8B621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629" b="6963"/>
          <a:stretch/>
        </p:blipFill>
        <p:spPr>
          <a:xfrm>
            <a:off x="2274570" y="482236"/>
            <a:ext cx="7815580" cy="58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6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9D5A68-AC78-4FAE-B93F-410D8B79D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4400" b="1" dirty="0">
                <a:solidFill>
                  <a:srgbClr val="FFFFFF"/>
                </a:solidFill>
              </a:rPr>
              <a:t>Co je to výživa a k čemu slouží?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A1A9CF-7FD4-483B-9B01-7AD5ED319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955040"/>
            <a:ext cx="6413663" cy="5588000"/>
          </a:xfrm>
        </p:spPr>
        <p:txBody>
          <a:bodyPr anchor="ctr">
            <a:normAutofit lnSpcReduction="10000"/>
          </a:bodyPr>
          <a:lstStyle/>
          <a:p>
            <a:pPr lvl="1"/>
            <a:r>
              <a:rPr lang="cs-CZ" sz="2400" dirty="0"/>
              <a:t>je vše, co je spojeno se živením jedince nebo populace</a:t>
            </a:r>
          </a:p>
          <a:p>
            <a:pPr lvl="1"/>
            <a:r>
              <a:rPr lang="cs-CZ" sz="2400" dirty="0"/>
              <a:t>rozumíme zajišťování veškerých materiálních a funkčních nároků organismu k udržení růstu, zdraví a výkonnosti a zároveň proces, který vede k požadovanému výsledku</a:t>
            </a:r>
          </a:p>
          <a:p>
            <a:pPr lvl="1"/>
            <a:r>
              <a:rPr lang="cs-CZ" sz="2400" dirty="0"/>
              <a:t>slouží k zisku dostatečného množství energie, stavebních látek, vitaminů, minerálních látek a tekutin pro udržení života</a:t>
            </a:r>
          </a:p>
          <a:p>
            <a:pPr lvl="1"/>
            <a:r>
              <a:rPr lang="cs-CZ" sz="2400" dirty="0"/>
              <a:t>správně načasovaný příjem živin v určitých fázích tréninku může ovlivnit proces adaptace na prováděnou zátěž</a:t>
            </a:r>
            <a:endParaRPr lang="cs-CZ" sz="3200" dirty="0"/>
          </a:p>
          <a:p>
            <a:pPr marL="201168" lvl="1" indent="0">
              <a:buNone/>
            </a:pPr>
            <a:endParaRPr lang="cs-CZ" sz="2400" dirty="0"/>
          </a:p>
          <a:p>
            <a:pPr lvl="1"/>
            <a:r>
              <a:rPr lang="cs-CZ" sz="2400" b="1" dirty="0"/>
              <a:t>Homeostáza – </a:t>
            </a:r>
            <a:r>
              <a:rPr lang="cs-CZ" sz="2400" i="1" dirty="0"/>
              <a:t>Soubor fyziologických mechanismů zajišťujících </a:t>
            </a:r>
            <a:r>
              <a:rPr lang="cs-CZ" sz="2400" b="1" i="1" dirty="0"/>
              <a:t>stálost vnitřních podmínek</a:t>
            </a:r>
            <a:endParaRPr lang="cs-CZ" sz="2400" i="1" dirty="0"/>
          </a:p>
          <a:p>
            <a:pPr marL="201168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1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1F24C-CF47-4D49-8FCF-633E283CE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15" y="1304818"/>
            <a:ext cx="3353154" cy="4592548"/>
          </a:xfrm>
        </p:spPr>
        <p:txBody>
          <a:bodyPr>
            <a:normAutofit lnSpcReduction="10000"/>
          </a:bodyPr>
          <a:lstStyle/>
          <a:p>
            <a:endParaRPr lang="cs-CZ" sz="1300" dirty="0">
              <a:solidFill>
                <a:srgbClr val="FFFFFF"/>
              </a:solidFill>
            </a:endParaRPr>
          </a:p>
          <a:p>
            <a:endParaRPr lang="cs-CZ" sz="1300" dirty="0">
              <a:solidFill>
                <a:srgbClr val="FFFFFF"/>
              </a:solidFill>
            </a:endParaRPr>
          </a:p>
          <a:p>
            <a:endParaRPr lang="cs-CZ" sz="13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13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sz="4400" dirty="0">
                <a:solidFill>
                  <a:srgbClr val="FFFFFF"/>
                </a:solidFill>
              </a:rPr>
              <a:t>Energetická bilance</a:t>
            </a:r>
          </a:p>
          <a:p>
            <a:r>
              <a:rPr lang="cs-CZ" dirty="0">
                <a:solidFill>
                  <a:srgbClr val="FFFFFF"/>
                </a:solidFill>
              </a:rPr>
              <a:t>poměr mezi energetickým příjmem a výdejem</a:t>
            </a:r>
          </a:p>
          <a:p>
            <a:r>
              <a:rPr lang="cs-CZ" dirty="0">
                <a:solidFill>
                  <a:srgbClr val="FFFFFF"/>
                </a:solidFill>
              </a:rPr>
              <a:t>energie – kcal/</a:t>
            </a:r>
            <a:r>
              <a:rPr lang="cs-CZ" dirty="0" err="1">
                <a:solidFill>
                  <a:srgbClr val="FFFFFF"/>
                </a:solidFill>
              </a:rPr>
              <a:t>kJ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1 kcal = 4,2 </a:t>
            </a:r>
            <a:r>
              <a:rPr lang="cs-CZ" dirty="0" err="1">
                <a:solidFill>
                  <a:srgbClr val="FFFFFF"/>
                </a:solidFill>
              </a:rPr>
              <a:t>kJ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1 </a:t>
            </a:r>
            <a:r>
              <a:rPr lang="cs-CZ" dirty="0" err="1">
                <a:solidFill>
                  <a:srgbClr val="FFFFFF"/>
                </a:solidFill>
              </a:rPr>
              <a:t>kJ</a:t>
            </a:r>
            <a:r>
              <a:rPr lang="cs-CZ" dirty="0">
                <a:solidFill>
                  <a:srgbClr val="FFFFFF"/>
                </a:solidFill>
              </a:rPr>
              <a:t> = 0,24 kcal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Obrázek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F3C35049-4AD9-49F9-A405-57F86B86E6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r="6846" b="2"/>
          <a:stretch/>
        </p:blipFill>
        <p:spPr>
          <a:xfrm>
            <a:off x="4029660" y="50192"/>
            <a:ext cx="8233077" cy="675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2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BDE5D7-B0FA-40CA-91D0-093294B4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4400" dirty="0">
                <a:solidFill>
                  <a:srgbClr val="FFFFFF"/>
                </a:solidFill>
                <a:latin typeface="+mn-lt"/>
              </a:rPr>
              <a:t>Energetický příjem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C10D7-6BF0-4EA1-BB82-87B2C6095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339047"/>
            <a:ext cx="6413663" cy="3657600"/>
          </a:xfrm>
        </p:spPr>
        <p:txBody>
          <a:bodyPr anchor="ctr">
            <a:normAutofit/>
          </a:bodyPr>
          <a:lstStyle/>
          <a:p>
            <a:pPr lvl="1"/>
            <a:r>
              <a:rPr lang="cs-CZ" sz="2400" dirty="0"/>
              <a:t>množství energie přijaté stravou</a:t>
            </a:r>
          </a:p>
          <a:p>
            <a:pPr lvl="1"/>
            <a:r>
              <a:rPr lang="cs-CZ" sz="2400" dirty="0"/>
              <a:t>výživa – makronutrienty</a:t>
            </a:r>
          </a:p>
          <a:p>
            <a:pPr lvl="1"/>
            <a:r>
              <a:rPr lang="cs-CZ" sz="2400" dirty="0"/>
              <a:t>nutriční software – informace o energetickém příjmu, např. </a:t>
            </a:r>
            <a:r>
              <a:rPr lang="cs-CZ" sz="2400" dirty="0">
                <a:hlinkClick r:id="rId2"/>
              </a:rPr>
              <a:t>https://www.kaloricketabulky.cz/user/diary</a:t>
            </a:r>
            <a:endParaRPr lang="cs-CZ" sz="2400" dirty="0"/>
          </a:p>
          <a:p>
            <a:pPr marL="201168" lvl="1" indent="0">
              <a:buNone/>
            </a:pPr>
            <a:endParaRPr lang="cs-CZ" dirty="0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C46389DD-3CB7-4633-A6F0-16E6CDA85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206259"/>
              </p:ext>
            </p:extLst>
          </p:nvPr>
        </p:nvGraphicFramePr>
        <p:xfrm>
          <a:off x="4262363" y="3637050"/>
          <a:ext cx="7651119" cy="240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373">
                  <a:extLst>
                    <a:ext uri="{9D8B030D-6E8A-4147-A177-3AD203B41FA5}">
                      <a16:colId xmlns:a16="http://schemas.microsoft.com/office/drawing/2014/main" val="134118835"/>
                    </a:ext>
                  </a:extLst>
                </a:gridCol>
                <a:gridCol w="2550373">
                  <a:extLst>
                    <a:ext uri="{9D8B030D-6E8A-4147-A177-3AD203B41FA5}">
                      <a16:colId xmlns:a16="http://schemas.microsoft.com/office/drawing/2014/main" val="1795793388"/>
                    </a:ext>
                  </a:extLst>
                </a:gridCol>
                <a:gridCol w="2550373">
                  <a:extLst>
                    <a:ext uri="{9D8B030D-6E8A-4147-A177-3AD203B41FA5}">
                      <a16:colId xmlns:a16="http://schemas.microsoft.com/office/drawing/2014/main" val="2273216271"/>
                    </a:ext>
                  </a:extLst>
                </a:gridCol>
              </a:tblGrid>
              <a:tr h="480264">
                <a:tc>
                  <a:txBody>
                    <a:bodyPr/>
                    <a:lstStyle/>
                    <a:p>
                      <a:r>
                        <a:rPr lang="cs-CZ" sz="2400" dirty="0"/>
                        <a:t>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kJ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240655"/>
                  </a:ext>
                </a:extLst>
              </a:tr>
              <a:tr h="480264">
                <a:tc>
                  <a:txBody>
                    <a:bodyPr/>
                    <a:lstStyle/>
                    <a:p>
                      <a:r>
                        <a:rPr lang="cs-CZ" sz="2400" dirty="0"/>
                        <a:t>sacharidy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892743"/>
                  </a:ext>
                </a:extLst>
              </a:tr>
              <a:tr h="480264">
                <a:tc>
                  <a:txBody>
                    <a:bodyPr/>
                    <a:lstStyle/>
                    <a:p>
                      <a:r>
                        <a:rPr lang="cs-CZ" sz="2400" dirty="0"/>
                        <a:t>lipidy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307381"/>
                  </a:ext>
                </a:extLst>
              </a:tr>
              <a:tr h="480264">
                <a:tc>
                  <a:txBody>
                    <a:bodyPr/>
                    <a:lstStyle/>
                    <a:p>
                      <a:r>
                        <a:rPr lang="cs-CZ" sz="2400" dirty="0"/>
                        <a:t>proteiny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234444"/>
                  </a:ext>
                </a:extLst>
              </a:tr>
              <a:tr h="480264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alkohol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555499"/>
                  </a:ext>
                </a:extLst>
              </a:tr>
            </a:tbl>
          </a:graphicData>
        </a:graphic>
      </p:graphicFrame>
      <p:pic>
        <p:nvPicPr>
          <p:cNvPr id="11" name="Picture 2" descr="Výsledek obrázku pro porovnání energetické hodnoty u alkoholu">
            <a:extLst>
              <a:ext uri="{FF2B5EF4-FFF2-40B4-BE49-F238E27FC236}">
                <a16:creationId xmlns:a16="http://schemas.microsoft.com/office/drawing/2014/main" id="{EA3A3957-070F-4307-8D70-033E0A9F3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80" y="547688"/>
            <a:ext cx="7945119" cy="59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3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684B91-761D-43EF-AA68-3EB020E3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4400" dirty="0">
                <a:solidFill>
                  <a:srgbClr val="FFFFFF"/>
                </a:solidFill>
                <a:latin typeface="+mn-lt"/>
              </a:rPr>
              <a:t>Nutrienty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15BF21-93FC-488F-8ADA-03FBAB1E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201168" lvl="1" indent="0">
              <a:buNone/>
            </a:pPr>
            <a:r>
              <a:rPr lang="cs-CZ" sz="2400" dirty="0"/>
              <a:t>MAKRONUTRIENTY</a:t>
            </a:r>
          </a:p>
          <a:p>
            <a:pPr lvl="1"/>
            <a:r>
              <a:rPr lang="cs-CZ" sz="2400" dirty="0"/>
              <a:t>sacharidy</a:t>
            </a:r>
          </a:p>
          <a:p>
            <a:pPr lvl="1"/>
            <a:r>
              <a:rPr lang="cs-CZ" sz="2400" dirty="0"/>
              <a:t>tuky </a:t>
            </a:r>
          </a:p>
          <a:p>
            <a:pPr lvl="1"/>
            <a:r>
              <a:rPr lang="cs-CZ" sz="2400" dirty="0"/>
              <a:t>bílkoviny</a:t>
            </a:r>
          </a:p>
          <a:p>
            <a:pPr lvl="1"/>
            <a:r>
              <a:rPr lang="cs-CZ" sz="2400" dirty="0"/>
              <a:t>(alkohol)</a:t>
            </a:r>
          </a:p>
          <a:p>
            <a:pPr lvl="1"/>
            <a:endParaRPr lang="cs-CZ" sz="2400" dirty="0"/>
          </a:p>
          <a:p>
            <a:pPr marL="201168" lvl="1" indent="0">
              <a:buNone/>
            </a:pPr>
            <a:r>
              <a:rPr lang="cs-CZ" sz="2400" dirty="0"/>
              <a:t>MIKRONUTRIENTY</a:t>
            </a:r>
          </a:p>
          <a:p>
            <a:pPr lvl="1"/>
            <a:r>
              <a:rPr lang="cs-CZ" sz="2400" dirty="0"/>
              <a:t>vitamíny</a:t>
            </a:r>
          </a:p>
          <a:p>
            <a:pPr lvl="1"/>
            <a:r>
              <a:rPr lang="cs-CZ" sz="2400" dirty="0"/>
              <a:t>minerální látky</a:t>
            </a:r>
          </a:p>
          <a:p>
            <a:pPr lvl="1"/>
            <a:r>
              <a:rPr lang="cs-CZ" sz="2400" dirty="0"/>
              <a:t>stopové prvky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17D57077-99D2-4B65-B1E8-2D19910BB35E}"/>
              </a:ext>
            </a:extLst>
          </p:cNvPr>
          <p:cNvGrpSpPr/>
          <p:nvPr/>
        </p:nvGrpSpPr>
        <p:grpSpPr>
          <a:xfrm>
            <a:off x="8144134" y="3657600"/>
            <a:ext cx="3666805" cy="2870748"/>
            <a:chOff x="3718947" y="2156168"/>
            <a:chExt cx="4020725" cy="2985752"/>
          </a:xfrm>
        </p:grpSpPr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B859C22F-FE9D-4D74-A48A-AC65845C4AC4}"/>
                </a:ext>
              </a:extLst>
            </p:cNvPr>
            <p:cNvSpPr/>
            <p:nvPr/>
          </p:nvSpPr>
          <p:spPr>
            <a:xfrm>
              <a:off x="4561426" y="2156168"/>
              <a:ext cx="2186609" cy="1918252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A6D367BD-4936-435C-A0A9-AA6F5DC0C7C2}"/>
                </a:ext>
              </a:extLst>
            </p:cNvPr>
            <p:cNvSpPr txBox="1"/>
            <p:nvPr/>
          </p:nvSpPr>
          <p:spPr>
            <a:xfrm>
              <a:off x="4873408" y="2591034"/>
              <a:ext cx="1525772" cy="672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Poskytují energii</a:t>
              </a:r>
            </a:p>
          </p:txBody>
        </p:sp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EE4B1B51-8433-43F9-B168-A3AD1ED7D51B}"/>
                </a:ext>
              </a:extLst>
            </p:cNvPr>
            <p:cNvSpPr/>
            <p:nvPr/>
          </p:nvSpPr>
          <p:spPr>
            <a:xfrm>
              <a:off x="3718947" y="3223668"/>
              <a:ext cx="2186609" cy="1918252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2AAB3A07-B88C-4B70-8FB4-892026391A9C}"/>
                </a:ext>
              </a:extLst>
            </p:cNvPr>
            <p:cNvSpPr txBox="1"/>
            <p:nvPr/>
          </p:nvSpPr>
          <p:spPr>
            <a:xfrm>
              <a:off x="3854036" y="3909003"/>
              <a:ext cx="1834116" cy="672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Regulují metabolismus</a:t>
              </a:r>
            </a:p>
          </p:txBody>
        </p: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C9E97D56-DEFD-4B02-9E89-159C4EEBF527}"/>
                </a:ext>
              </a:extLst>
            </p:cNvPr>
            <p:cNvSpPr/>
            <p:nvPr/>
          </p:nvSpPr>
          <p:spPr>
            <a:xfrm>
              <a:off x="5553063" y="3223668"/>
              <a:ext cx="2186609" cy="1918252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EC55A4D3-0C78-4DCB-AF02-87F2FCA53FF6}"/>
                </a:ext>
              </a:extLst>
            </p:cNvPr>
            <p:cNvSpPr txBox="1"/>
            <p:nvPr/>
          </p:nvSpPr>
          <p:spPr>
            <a:xfrm>
              <a:off x="5658575" y="3799802"/>
              <a:ext cx="2069212" cy="96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Podporují růst, výstavbu a regeneraci tkání</a:t>
              </a:r>
            </a:p>
          </p:txBody>
        </p:sp>
      </p:grpSp>
      <p:pic>
        <p:nvPicPr>
          <p:cNvPr id="11" name="Obrázek 10">
            <a:extLst>
              <a:ext uri="{FF2B5EF4-FFF2-40B4-BE49-F238E27FC236}">
                <a16:creationId xmlns:a16="http://schemas.microsoft.com/office/drawing/2014/main" id="{8A08A8EB-89FA-461A-A3CC-F640AA4E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166" y="145246"/>
            <a:ext cx="3482243" cy="34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8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D292A6-8C20-4346-AA4E-598572CE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AEBA34-94C6-4C95-A3CB-AC9C156FA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>
                <a:solidFill>
                  <a:srgbClr val="FFFFFF"/>
                </a:solidFill>
              </a:rPr>
              <a:t>Energetický výdej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C4CA76D-F178-4A9F-A452-6925783AE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2190" r="2128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F6F7D08-07D2-4B55-85FE-C1579B229454}"/>
              </a:ext>
            </a:extLst>
          </p:cNvPr>
          <p:cNvSpPr/>
          <p:nvPr/>
        </p:nvSpPr>
        <p:spPr>
          <a:xfrm>
            <a:off x="4674781" y="95568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/>
              <a:t>3 základní komponenty: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sz="2400" dirty="0"/>
              <a:t>Bazální metabolismus – BM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sz="2400" dirty="0"/>
              <a:t>Fyzická aktivita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sz="2400" dirty="0"/>
              <a:t>Termický vliv stravy – Dietou indukovaná termogeneze – 10 % E z BM</a:t>
            </a:r>
          </a:p>
        </p:txBody>
      </p:sp>
    </p:spTree>
    <p:extLst>
      <p:ext uri="{BB962C8B-B14F-4D97-AF65-F5344CB8AC3E}">
        <p14:creationId xmlns:p14="http://schemas.microsoft.com/office/powerpoint/2010/main" val="227575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87CD71-D94B-40EF-B6D2-76D274A5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337528" cy="5646208"/>
          </a:xfrm>
        </p:spPr>
        <p:txBody>
          <a:bodyPr anchor="ctr">
            <a:normAutofit/>
          </a:bodyPr>
          <a:lstStyle/>
          <a:p>
            <a:r>
              <a:rPr lang="cs-CZ" sz="4400" dirty="0">
                <a:solidFill>
                  <a:srgbClr val="FFFFFF"/>
                </a:solidFill>
                <a:latin typeface="+mn-lt"/>
              </a:rPr>
              <a:t>Bazální metabolismus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4524BC-E252-41DA-AF46-46681AA8D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množství energie potřebné pro zachování existence organismu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60-75% z CEV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ovlivněn řadou faktorů:</a:t>
            </a:r>
          </a:p>
          <a:p>
            <a:pPr lvl="2"/>
            <a:r>
              <a:rPr lang="cs-CZ" sz="2000" dirty="0"/>
              <a:t>věk -  v mládí je </a:t>
            </a:r>
            <a:r>
              <a:rPr lang="cs-CZ" sz="2000" dirty="0">
                <a:cs typeface="Times New Roman" pitchFamily="18" charset="0"/>
              </a:rPr>
              <a:t>↑, LBM se s věkem ↓ a tím se ↓ BM</a:t>
            </a:r>
            <a:endParaRPr lang="cs-CZ" sz="2000" dirty="0"/>
          </a:p>
          <a:p>
            <a:pPr lvl="2"/>
            <a:r>
              <a:rPr lang="cs-CZ" sz="2000" dirty="0"/>
              <a:t>pohlaví</a:t>
            </a:r>
          </a:p>
          <a:p>
            <a:pPr lvl="2"/>
            <a:r>
              <a:rPr lang="cs-CZ" sz="2000" dirty="0"/>
              <a:t>růst</a:t>
            </a:r>
          </a:p>
          <a:p>
            <a:pPr lvl="2"/>
            <a:r>
              <a:rPr lang="cs-CZ" sz="2000" dirty="0"/>
              <a:t>výška (vysoký, hubený,</a:t>
            </a:r>
            <a:r>
              <a:rPr lang="cs-CZ" sz="2000" dirty="0">
                <a:cs typeface="Times New Roman" pitchFamily="18" charset="0"/>
              </a:rPr>
              <a:t> ↑ BM)</a:t>
            </a:r>
          </a:p>
          <a:p>
            <a:pPr lvl="2"/>
            <a:r>
              <a:rPr lang="cs-CZ" sz="2000" dirty="0"/>
              <a:t>fyzická aktivita - </a:t>
            </a:r>
            <a:r>
              <a:rPr lang="cs-CZ" sz="2000" dirty="0">
                <a:cs typeface="Times New Roman" pitchFamily="18" charset="0"/>
              </a:rPr>
              <a:t>↑ BM</a:t>
            </a:r>
          </a:p>
          <a:p>
            <a:pPr lvl="2"/>
            <a:r>
              <a:rPr lang="cs-CZ" sz="2000" dirty="0"/>
              <a:t>stavba těla</a:t>
            </a:r>
          </a:p>
          <a:p>
            <a:pPr lvl="2"/>
            <a:r>
              <a:rPr lang="cs-CZ" sz="2000" dirty="0"/>
              <a:t>stres</a:t>
            </a:r>
          </a:p>
          <a:p>
            <a:pPr lvl="2"/>
            <a:r>
              <a:rPr lang="cs-CZ" sz="2000" dirty="0"/>
              <a:t>teplota okolí</a:t>
            </a:r>
          </a:p>
          <a:p>
            <a:pPr lvl="2"/>
            <a:r>
              <a:rPr lang="cs-CZ" sz="2000" dirty="0"/>
              <a:t>hladovění</a:t>
            </a:r>
          </a:p>
          <a:p>
            <a:pPr lvl="2"/>
            <a:r>
              <a:rPr lang="cs-CZ" sz="2000" dirty="0"/>
              <a:t>hormony</a:t>
            </a:r>
          </a:p>
        </p:txBody>
      </p:sp>
    </p:spTree>
    <p:extLst>
      <p:ext uri="{BB962C8B-B14F-4D97-AF65-F5344CB8AC3E}">
        <p14:creationId xmlns:p14="http://schemas.microsoft.com/office/powerpoint/2010/main" val="203124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EB5630-B4FD-4563-9E15-F109A2ED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45" y="1226596"/>
            <a:ext cx="3326554" cy="3390473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FFFFFF"/>
                </a:solidFill>
                <a:latin typeface="+mn-lt"/>
              </a:rPr>
              <a:t>Výpočet bazálního metabolismu</a:t>
            </a:r>
            <a:br>
              <a:rPr lang="cs-CZ" sz="4400" dirty="0">
                <a:solidFill>
                  <a:srgbClr val="FFFFFF"/>
                </a:solidFill>
                <a:latin typeface="+mn-lt"/>
              </a:rPr>
            </a:br>
            <a:r>
              <a:rPr lang="cs-CZ" sz="3200" dirty="0">
                <a:solidFill>
                  <a:srgbClr val="FFFFFF"/>
                </a:solidFill>
                <a:latin typeface="+mn-lt"/>
              </a:rPr>
              <a:t>kalorimetrie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EABA8-57A2-44A5-951E-162FEE94B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044" y="751841"/>
            <a:ext cx="6410836" cy="1229815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PŘÍMÁ KALORIMETRIE – měření tvorby tepla</a:t>
            </a:r>
          </a:p>
          <a:p>
            <a:r>
              <a:rPr lang="cs-CZ" sz="2400" dirty="0">
                <a:solidFill>
                  <a:schemeClr val="tx1"/>
                </a:solidFill>
              </a:rPr>
              <a:t>NEPŘÍMÁ KALORIMETRIE – měření spotřeby O2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ázek 3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AAE471E6-EA17-4401-B96B-DB3C8C12F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7"/>
          <a:stretch/>
        </p:blipFill>
        <p:spPr>
          <a:xfrm>
            <a:off x="4143734" y="2921833"/>
            <a:ext cx="3456885" cy="3505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798AE9-4EC1-45A4-A3A9-6CBB720DD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841" y="3587580"/>
            <a:ext cx="4295882" cy="25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8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7A2977-DD36-4C22-8B92-F1C70225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219010" cy="5646208"/>
          </a:xfrm>
        </p:spPr>
        <p:txBody>
          <a:bodyPr anchor="ctr">
            <a:normAutofit/>
          </a:bodyPr>
          <a:lstStyle/>
          <a:p>
            <a:r>
              <a:rPr lang="cs-CZ" sz="4400" dirty="0">
                <a:solidFill>
                  <a:srgbClr val="FFFFFF"/>
                </a:solidFill>
                <a:latin typeface="+mn-lt"/>
              </a:rPr>
              <a:t>Výpočet bazálního metabolismu </a:t>
            </a: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3200" dirty="0">
                <a:solidFill>
                  <a:srgbClr val="FFFFFF"/>
                </a:solidFill>
                <a:latin typeface="+mn-lt"/>
              </a:rPr>
              <a:t>prediktivní rovnice</a:t>
            </a:r>
            <a:endParaRPr lang="cs-CZ" sz="3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E59BD-3B25-4052-B254-B5C9F63A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lvl="1"/>
            <a:r>
              <a:rPr lang="cs-CZ" sz="2000" b="1" dirty="0" err="1"/>
              <a:t>Harris-Benedictova</a:t>
            </a:r>
            <a:r>
              <a:rPr lang="cs-CZ" sz="2000" b="1" dirty="0"/>
              <a:t> rovnice – výpočet BM v kcal: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r>
              <a:rPr lang="cs-CZ" dirty="0"/>
              <a:t>  H – hmotnost (kg)</a:t>
            </a:r>
          </a:p>
          <a:p>
            <a:r>
              <a:rPr lang="cs-CZ" dirty="0"/>
              <a:t>  V – výška (cm)</a:t>
            </a:r>
          </a:p>
          <a:p>
            <a:r>
              <a:rPr lang="cs-CZ" dirty="0"/>
              <a:t>  R – věk</a:t>
            </a:r>
          </a:p>
          <a:p>
            <a:endParaRPr lang="cs-CZ" dirty="0"/>
          </a:p>
          <a:p>
            <a:endParaRPr lang="cs-CZ" dirty="0"/>
          </a:p>
          <a:p>
            <a:pPr lvl="1"/>
            <a:r>
              <a:rPr lang="cs-CZ" sz="2000" b="1" i="1" dirty="0"/>
              <a:t>Faustův vzorec – výpočet BM v kcal</a:t>
            </a:r>
          </a:p>
          <a:p>
            <a:pPr lvl="1"/>
            <a:endParaRPr lang="cs-CZ" b="1" i="1" dirty="0"/>
          </a:p>
          <a:p>
            <a:pPr lvl="1"/>
            <a:endParaRPr lang="cs-CZ" b="1" i="1" dirty="0"/>
          </a:p>
          <a:p>
            <a:endParaRPr lang="cs-CZ" dirty="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7F96CAD0-9B64-4581-8695-F0087ABE9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451306"/>
              </p:ext>
            </p:extLst>
          </p:nvPr>
        </p:nvGraphicFramePr>
        <p:xfrm>
          <a:off x="4742016" y="1464695"/>
          <a:ext cx="62788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424">
                  <a:extLst>
                    <a:ext uri="{9D8B030D-6E8A-4147-A177-3AD203B41FA5}">
                      <a16:colId xmlns:a16="http://schemas.microsoft.com/office/drawing/2014/main" val="404055126"/>
                    </a:ext>
                  </a:extLst>
                </a:gridCol>
                <a:gridCol w="3817456">
                  <a:extLst>
                    <a:ext uri="{9D8B030D-6E8A-4147-A177-3AD203B41FA5}">
                      <a16:colId xmlns:a16="http://schemas.microsoft.com/office/drawing/2014/main" val="2512337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muži (kcal)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66,5 + (13,8 x H) + (5 x V ) – (6,8 x R)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74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ženy (kcal)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655 + (9,6 x H) + (1,8 x V) – (4,7 x 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478145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EBE1EA21-D376-419E-8C28-2BEC49DB7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93940"/>
              </p:ext>
            </p:extLst>
          </p:nvPr>
        </p:nvGraphicFramePr>
        <p:xfrm>
          <a:off x="4742016" y="5022465"/>
          <a:ext cx="62788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440">
                  <a:extLst>
                    <a:ext uri="{9D8B030D-6E8A-4147-A177-3AD203B41FA5}">
                      <a16:colId xmlns:a16="http://schemas.microsoft.com/office/drawing/2014/main" val="2676833717"/>
                    </a:ext>
                  </a:extLst>
                </a:gridCol>
                <a:gridCol w="3139440">
                  <a:extLst>
                    <a:ext uri="{9D8B030D-6E8A-4147-A177-3AD203B41FA5}">
                      <a16:colId xmlns:a16="http://schemas.microsoft.com/office/drawing/2014/main" val="1851673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muži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</a:t>
                      </a:r>
                      <a:r>
                        <a:rPr lang="cs-CZ" b="1" dirty="0"/>
                        <a:t> x 24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02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ženy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/>
                        <a:t>H x 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458458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E9FB0617-9AB4-4A59-ABC1-971FC95190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3734" y="148975"/>
            <a:ext cx="7982581" cy="656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900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676</Words>
  <Application>Microsoft Office PowerPoint</Application>
  <PresentationFormat>Širokoúhlá obrazovka</PresentationFormat>
  <Paragraphs>131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Retrospektiva</vt:lpstr>
      <vt:lpstr>Základy výživy ve sportu</vt:lpstr>
      <vt:lpstr>Co je to výživa a k čemu slouží?</vt:lpstr>
      <vt:lpstr>Prezentace aplikace PowerPoint</vt:lpstr>
      <vt:lpstr>Energetický příjem</vt:lpstr>
      <vt:lpstr>Nutrienty</vt:lpstr>
      <vt:lpstr>Prezentace aplikace PowerPoint</vt:lpstr>
      <vt:lpstr>Bazální metabolismus</vt:lpstr>
      <vt:lpstr>Výpočet bazálního metabolismu kalorimetrie</vt:lpstr>
      <vt:lpstr>Výpočet bazálního metabolismu  prediktivní rovnice</vt:lpstr>
      <vt:lpstr>Fyzická aktivita</vt:lpstr>
      <vt:lpstr>Celkový denní energetický výdej</vt:lpstr>
      <vt:lpstr>Celková denní spotřeba 8000 kcal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</dc:title>
  <dc:creator>Anďa Martincová</dc:creator>
  <cp:lastModifiedBy>Anďa Martincová</cp:lastModifiedBy>
  <cp:revision>8</cp:revision>
  <dcterms:created xsi:type="dcterms:W3CDTF">2020-01-22T08:56:45Z</dcterms:created>
  <dcterms:modified xsi:type="dcterms:W3CDTF">2020-03-30T09:48:29Z</dcterms:modified>
</cp:coreProperties>
</file>