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76" r:id="rId2"/>
    <p:sldId id="277" r:id="rId3"/>
    <p:sldId id="278" r:id="rId4"/>
    <p:sldId id="280" r:id="rId5"/>
    <p:sldId id="282" r:id="rId6"/>
    <p:sldId id="279" r:id="rId7"/>
    <p:sldId id="31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45D22-54AE-413A-987F-58413E5F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2AFB5-6C23-46A2-862A-51BA4018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4779"/>
          </a:xfrm>
        </p:spPr>
        <p:txBody>
          <a:bodyPr/>
          <a:lstStyle/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estery vyšších mastných kyselin a glycerolu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napomáhají využití vitaminů rozpustných v tucích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vyvolávají pocit sytosti po požití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snižují objem stravy bohaté na energii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zvyšují chuť potravy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zjevné x skryté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cis x trans</a:t>
            </a:r>
          </a:p>
          <a:p>
            <a:pPr marL="0" indent="0">
              <a:buNone/>
            </a:pPr>
            <a:r>
              <a:rPr lang="cs-CZ" b="1" dirty="0"/>
              <a:t>Dělení: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Živočišné tuky – </a:t>
            </a:r>
            <a:r>
              <a:rPr lang="cs-CZ" dirty="0">
                <a:solidFill>
                  <a:schemeClr val="tx1"/>
                </a:solidFill>
              </a:rPr>
              <a:t>v přirozeném stavu tuhé</a:t>
            </a:r>
            <a:endParaRPr lang="cs-CZ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Rostlinné tuky – </a:t>
            </a:r>
            <a:r>
              <a:rPr lang="cs-CZ" dirty="0">
                <a:solidFill>
                  <a:schemeClr val="tx1"/>
                </a:solidFill>
              </a:rPr>
              <a:t>v přirozeném stavu tekuté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26188F-28C4-4CC3-865C-ED7D97B7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29" y="558800"/>
            <a:ext cx="1840468" cy="199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5B457C-5687-47B7-ACD9-18ECA41B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02" y="2571986"/>
            <a:ext cx="2817586" cy="186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EAFE47-6815-4BAE-8DAF-FE4B4FE12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72" y="4530480"/>
            <a:ext cx="2698019" cy="158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0D3B9-D2E5-4767-BE82-BCDC60E9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 – hlavní </a:t>
            </a:r>
            <a:r>
              <a:rPr lang="cs-CZ" dirty="0" err="1"/>
              <a:t>fce</a:t>
            </a:r>
            <a:r>
              <a:rPr lang="cs-CZ" dirty="0"/>
              <a:t> v organismu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28419-4F9A-40B8-B3C1-0F58AF94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4426"/>
          </a:xfrm>
        </p:spPr>
        <p:txBody>
          <a:bodyPr>
            <a:normAutofit fontScale="85000" lnSpcReduction="2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Zdroj a rezerva energie</a:t>
            </a:r>
          </a:p>
          <a:p>
            <a:r>
              <a:rPr lang="cs-CZ" dirty="0"/>
              <a:t> - nejkoncentrovanější zdroj energie ve stravě 1 g tuku = 9 kcal = 38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 - živiny přijaté nad normu =&gt; ukládání do zásob (</a:t>
            </a:r>
            <a:r>
              <a:rPr lang="cs-CZ" dirty="0" err="1"/>
              <a:t>acylglyceroly</a:t>
            </a:r>
            <a:r>
              <a:rPr lang="cs-CZ" dirty="0"/>
              <a:t>)</a:t>
            </a:r>
          </a:p>
          <a:p>
            <a:r>
              <a:rPr lang="cs-CZ" dirty="0"/>
              <a:t> - energetické zásoby v lidském těle – 50 000 kcal (v adipocytech jako zásobní tuk)</a:t>
            </a:r>
          </a:p>
          <a:p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Strukturní funkce</a:t>
            </a:r>
          </a:p>
          <a:p>
            <a:r>
              <a:rPr lang="cs-CZ" dirty="0"/>
              <a:t> - stavební složka buněčných membrán</a:t>
            </a:r>
          </a:p>
          <a:p>
            <a:r>
              <a:rPr lang="cs-CZ" dirty="0"/>
              <a:t>- přenos podnětů - polární lipidy (nerv. tkáň až 40% lipidů)</a:t>
            </a:r>
          </a:p>
          <a:p>
            <a:r>
              <a:rPr lang="cs-CZ" dirty="0"/>
              <a:t>- součástí některých hormonů</a:t>
            </a:r>
          </a:p>
          <a:p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Ochranné funkce</a:t>
            </a:r>
          </a:p>
          <a:p>
            <a:r>
              <a:rPr lang="cs-CZ" dirty="0"/>
              <a:t>- izolace - zabraňuje ztrátám tepla </a:t>
            </a:r>
          </a:p>
          <a:p>
            <a:r>
              <a:rPr lang="cs-CZ" dirty="0"/>
              <a:t>- ochrana orgánů před mechanickým poškozením</a:t>
            </a:r>
          </a:p>
        </p:txBody>
      </p:sp>
    </p:spTree>
    <p:extLst>
      <p:ext uri="{BB962C8B-B14F-4D97-AF65-F5344CB8AC3E}">
        <p14:creationId xmlns:p14="http://schemas.microsoft.com/office/powerpoint/2010/main" val="39087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E5D42-5D46-42D7-979C-EDECC05B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–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E88B5-A59D-4584-9897-547722C7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A3E41AD-AE39-46BC-9009-7C3FBAA85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17747"/>
              </p:ext>
            </p:extLst>
          </p:nvPr>
        </p:nvGraphicFramePr>
        <p:xfrm>
          <a:off x="873760" y="2133600"/>
          <a:ext cx="6512561" cy="363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23">
                  <a:extLst>
                    <a:ext uri="{9D8B030D-6E8A-4147-A177-3AD203B41FA5}">
                      <a16:colId xmlns:a16="http://schemas.microsoft.com/office/drawing/2014/main" val="1916788373"/>
                    </a:ext>
                  </a:extLst>
                </a:gridCol>
              </a:tblGrid>
              <a:tr h="408356">
                <a:tc>
                  <a:txBody>
                    <a:bodyPr/>
                    <a:lstStyle/>
                    <a:p>
                      <a:r>
                        <a:rPr lang="cs-CZ" dirty="0"/>
                        <a:t>MK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Zdroje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31">
                <a:tc>
                  <a:txBody>
                    <a:bodyPr/>
                    <a:lstStyle/>
                    <a:p>
                      <a:r>
                        <a:rPr lang="cs-CZ" b="1" dirty="0"/>
                        <a:t>Nasycené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Máslo, sádlo,</a:t>
                      </a:r>
                      <a:r>
                        <a:rPr lang="cs-CZ" baseline="0" dirty="0"/>
                        <a:t> lůj, kokosový a palmový olej.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31">
                <a:tc>
                  <a:txBody>
                    <a:bodyPr/>
                    <a:lstStyle/>
                    <a:p>
                      <a:r>
                        <a:rPr lang="cs-CZ" b="1" dirty="0" err="1"/>
                        <a:t>Mononenasycené</a:t>
                      </a:r>
                      <a:endParaRPr lang="cs-CZ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Řepkový a olivový olej, ořechy a avokádo.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61">
                <a:tc rowSpan="2">
                  <a:txBody>
                    <a:bodyPr/>
                    <a:lstStyle/>
                    <a:p>
                      <a:r>
                        <a:rPr lang="cs-CZ" b="1" dirty="0"/>
                        <a:t>Polynenasycené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Rybí tuk, ořechy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0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Rostlinné oleje (kukuřičný, slunečnicový, sójový, semena, ořechy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31252"/>
                  </a:ext>
                </a:extLst>
              </a:tr>
            </a:tbl>
          </a:graphicData>
        </a:graphic>
      </p:graphicFrame>
      <p:pic>
        <p:nvPicPr>
          <p:cNvPr id="8" name="Picture 2" descr="http://www.eufic.org/upl/1/cs/img/fatty_acids_cs.JPG">
            <a:extLst>
              <a:ext uri="{FF2B5EF4-FFF2-40B4-BE49-F238E27FC236}">
                <a16:creationId xmlns:a16="http://schemas.microsoft.com/office/drawing/2014/main" id="{5EB4F040-7FA0-4A4B-8BA8-387060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8420"/>
            <a:ext cx="3888987" cy="27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5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CFF3A-2E9E-4501-8E87-6B513918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n-3 a n-6 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99643-5413-4CCC-A686-3C307DA93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poměr n-6 : n-3 = </a:t>
            </a:r>
            <a:r>
              <a:rPr lang="cs-CZ" sz="2400" b="1" dirty="0"/>
              <a:t>5:1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ryby – zdroj EPA a DHA (n-3)</a:t>
            </a:r>
          </a:p>
          <a:p>
            <a:pPr lvl="1">
              <a:buFontTx/>
              <a:buChar char="-"/>
            </a:pPr>
            <a:r>
              <a:rPr lang="cs-CZ" sz="2400" dirty="0"/>
              <a:t>1 - 2xtýdně 200 - 300g ryb</a:t>
            </a:r>
          </a:p>
          <a:p>
            <a:pPr lvl="1">
              <a:buFontTx/>
              <a:buChar char="-"/>
            </a:pPr>
            <a:r>
              <a:rPr lang="cs-CZ" sz="2400" dirty="0"/>
              <a:t>nebo denně 3 – 4 ml kvalitního rybího oleje</a:t>
            </a:r>
          </a:p>
        </p:txBody>
      </p:sp>
      <p:pic>
        <p:nvPicPr>
          <p:cNvPr id="5" name="Picture 4" descr="http://www.eufic.org/upl/1/default/img/Omega%20fatty%20acids%20SK%281%29.jpg">
            <a:extLst>
              <a:ext uri="{FF2B5EF4-FFF2-40B4-BE49-F238E27FC236}">
                <a16:creationId xmlns:a16="http://schemas.microsoft.com/office/drawing/2014/main" id="{6F13C4FD-042C-42F9-984C-3C987D1A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93" y="1845734"/>
            <a:ext cx="44925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3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164EE-7EF9-4C13-BC7F-B5320726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11831-1DD5-4D5D-8B1D-986676D5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délky uhlíkatého řetězce: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SCT - krátký řetězec - do C6 (kyselina máselná)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MCT</a:t>
            </a:r>
            <a:r>
              <a:rPr lang="cs-CZ" dirty="0"/>
              <a:t> – střední řetězec – C6-C12 (</a:t>
            </a:r>
            <a:r>
              <a:rPr lang="cs-CZ" dirty="0" err="1"/>
              <a:t>kys</a:t>
            </a:r>
            <a:r>
              <a:rPr lang="cs-CZ" dirty="0"/>
              <a:t>. laurová, kapronová....)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LCT - dlouhý řetězec – nad C12 (</a:t>
            </a:r>
            <a:r>
              <a:rPr lang="cs-CZ" dirty="0" err="1"/>
              <a:t>kys</a:t>
            </a:r>
            <a:r>
              <a:rPr lang="cs-CZ" dirty="0"/>
              <a:t>. palmitová, stearová...)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40DF79-B7D2-4446-9F79-84816A2B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017" y="1737360"/>
            <a:ext cx="3784389" cy="37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93DC1-5467-48EC-9684-18609C48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325EE-C185-44A6-8672-13E27927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737360"/>
            <a:ext cx="10058400" cy="4318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200" dirty="0"/>
              <a:t>MUFA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nasycené/nenasycené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SFA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cis/trans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n-3 / n-6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PUFA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err="1"/>
              <a:t>monoenové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polyenové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esenciální MK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EPA, DHA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B17149-BD6B-4792-9943-D570B1CE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366" y="602102"/>
            <a:ext cx="6104652" cy="52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29A0F-1023-43F1-A1A4-EACE22EE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jídlo, stůl, fotka, talíř&#10;&#10;Popis byl vytvořen automaticky">
            <a:extLst>
              <a:ext uri="{FF2B5EF4-FFF2-40B4-BE49-F238E27FC236}">
                <a16:creationId xmlns:a16="http://schemas.microsoft.com/office/drawing/2014/main" id="{798C0D33-6A15-4A72-B35F-CCCD9E189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1" y="1160094"/>
            <a:ext cx="5563169" cy="5563169"/>
          </a:xfrm>
        </p:spPr>
      </p:pic>
      <p:pic>
        <p:nvPicPr>
          <p:cNvPr id="7" name="Obrázek 6" descr="Obsah obrázku stůl, interiér, jídlo, vsedě&#10;&#10;Popis byl vytvořen automaticky">
            <a:extLst>
              <a:ext uri="{FF2B5EF4-FFF2-40B4-BE49-F238E27FC236}">
                <a16:creationId xmlns:a16="http://schemas.microsoft.com/office/drawing/2014/main" id="{F347C663-CED6-4978-8DB8-789656D8E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0" y="1177870"/>
            <a:ext cx="5563171" cy="55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28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307</Words>
  <Application>Microsoft Office PowerPoint</Application>
  <PresentationFormat>Širokoúhlá obrazovka</PresentationFormat>
  <Paragraphs>58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Retrospektiva</vt:lpstr>
      <vt:lpstr>Lipidy</vt:lpstr>
      <vt:lpstr>Lipidy – hlavní fce v organismu</vt:lpstr>
      <vt:lpstr>Mastné kyseliny – dělení </vt:lpstr>
      <vt:lpstr>n-3 a n-6 MK</vt:lpstr>
      <vt:lpstr>Mastné kyseliny - dělení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9</cp:revision>
  <dcterms:created xsi:type="dcterms:W3CDTF">2020-01-22T08:56:45Z</dcterms:created>
  <dcterms:modified xsi:type="dcterms:W3CDTF">2020-03-30T10:14:23Z</dcterms:modified>
</cp:coreProperties>
</file>