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1" r:id="rId1"/>
  </p:sldMasterIdLst>
  <p:sldIdLst>
    <p:sldId id="286" r:id="rId2"/>
    <p:sldId id="287" r:id="rId3"/>
    <p:sldId id="288" r:id="rId4"/>
    <p:sldId id="289" r:id="rId5"/>
    <p:sldId id="29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Světlý styl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Světlý styl 1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Střední styl 1 – zvýraznění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1" d="100"/>
          <a:sy n="71" d="100"/>
        </p:scale>
        <p:origin x="452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219EC-D138-4E26-A250-4125A5742649}" type="datetimeFigureOut">
              <a:rPr lang="cs-CZ" smtClean="0"/>
              <a:t>30.03.2020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83B2E-D3EA-4AE6-9593-61A47C38B643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1096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219EC-D138-4E26-A250-4125A5742649}" type="datetimeFigureOut">
              <a:rPr lang="cs-CZ" smtClean="0"/>
              <a:t>30.03.2020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83B2E-D3EA-4AE6-9593-61A47C38B6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538823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219EC-D138-4E26-A250-4125A5742649}" type="datetimeFigureOut">
              <a:rPr lang="cs-CZ" smtClean="0"/>
              <a:t>30.03.2020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83B2E-D3EA-4AE6-9593-61A47C38B6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47242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219EC-D138-4E26-A250-4125A5742649}" type="datetimeFigureOut">
              <a:rPr lang="cs-CZ" smtClean="0"/>
              <a:t>30.03.2020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83B2E-D3EA-4AE6-9593-61A47C38B6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3218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219EC-D138-4E26-A250-4125A5742649}" type="datetimeFigureOut">
              <a:rPr lang="cs-CZ" smtClean="0"/>
              <a:t>30.03.2020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83B2E-D3EA-4AE6-9593-61A47C38B643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7326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219EC-D138-4E26-A250-4125A5742649}" type="datetimeFigureOut">
              <a:rPr lang="cs-CZ" smtClean="0"/>
              <a:t>30.03.2020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83B2E-D3EA-4AE6-9593-61A47C38B6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872781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219EC-D138-4E26-A250-4125A5742649}" type="datetimeFigureOut">
              <a:rPr lang="cs-CZ" smtClean="0"/>
              <a:t>30.03.2020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83B2E-D3EA-4AE6-9593-61A47C38B6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900218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219EC-D138-4E26-A250-4125A5742649}" type="datetimeFigureOut">
              <a:rPr lang="cs-CZ" smtClean="0"/>
              <a:t>30.03.2020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83B2E-D3EA-4AE6-9593-61A47C38B6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228496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219EC-D138-4E26-A250-4125A5742649}" type="datetimeFigureOut">
              <a:rPr lang="cs-CZ" smtClean="0"/>
              <a:t>30.03.2020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83B2E-D3EA-4AE6-9593-61A47C38B6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936311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19F219EC-D138-4E26-A250-4125A5742649}" type="datetimeFigureOut">
              <a:rPr lang="cs-CZ" smtClean="0"/>
              <a:t>30.03.2020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8183B2E-D3EA-4AE6-9593-61A47C38B6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05994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219EC-D138-4E26-A250-4125A5742649}" type="datetimeFigureOut">
              <a:rPr lang="cs-CZ" smtClean="0"/>
              <a:t>30.03.2020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83B2E-D3EA-4AE6-9593-61A47C38B6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70799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19F219EC-D138-4E26-A250-4125A5742649}" type="datetimeFigureOut">
              <a:rPr lang="cs-CZ" smtClean="0"/>
              <a:t>30.03.2020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78183B2E-D3EA-4AE6-9593-61A47C38B643}" type="slidenum">
              <a:rPr lang="cs-CZ" smtClean="0"/>
              <a:t>‹#›</a:t>
            </a:fld>
            <a:endParaRPr lang="cs-CZ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7729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311973C2-EB8B-452A-A698-4A252FD3A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10162E77-11AD-44A7-84EC-40C59EEFBD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6C84FB6-DD23-4A92-B4AB-69B7232AF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1601" y="634946"/>
            <a:ext cx="6368142" cy="1450757"/>
          </a:xfrm>
        </p:spPr>
        <p:txBody>
          <a:bodyPr>
            <a:normAutofit/>
          </a:bodyPr>
          <a:lstStyle/>
          <a:p>
            <a:r>
              <a:rPr lang="cs-CZ" dirty="0"/>
              <a:t>Vitaminy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74C6CCD9-2F79-490C-86C3-C42FF959CEC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85000"/>
          </a:blip>
          <a:srcRect l="20334" r="11918" b="-2"/>
          <a:stretch/>
        </p:blipFill>
        <p:spPr>
          <a:xfrm>
            <a:off x="51255" y="0"/>
            <a:ext cx="4654276" cy="6870127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AB158E9-1B40-4CD6-95F0-95CA11DF7B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87617" y="2085703"/>
            <a:ext cx="6170686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6573159-9691-486F-97D7-2EBA524C96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1601" y="2198914"/>
            <a:ext cx="6368142" cy="3670180"/>
          </a:xfrm>
        </p:spPr>
        <p:txBody>
          <a:bodyPr>
            <a:normAutofit/>
          </a:bodyPr>
          <a:lstStyle/>
          <a:p>
            <a:r>
              <a:rPr lang="cs-CZ" sz="2400" dirty="0"/>
              <a:t>- součást metabolismu živin</a:t>
            </a:r>
          </a:p>
          <a:p>
            <a:r>
              <a:rPr lang="cs-CZ" sz="2400" dirty="0"/>
              <a:t>- antioxidanty – vychytávají volné kyslíkové radikály</a:t>
            </a:r>
          </a:p>
          <a:p>
            <a:r>
              <a:rPr lang="cs-CZ" sz="2400" dirty="0"/>
              <a:t>Dělení:</a:t>
            </a:r>
          </a:p>
          <a:p>
            <a:pPr marL="268288" indent="-179388">
              <a:buFont typeface="Arial" panose="020B0604020202020204" pitchFamily="34" charset="0"/>
              <a:buChar char="•"/>
            </a:pPr>
            <a:r>
              <a:rPr lang="cs-CZ" sz="2400" b="1" dirty="0"/>
              <a:t>rozpustné ve vodě </a:t>
            </a:r>
            <a:r>
              <a:rPr lang="cs-CZ" sz="2400" dirty="0"/>
              <a:t>– vitaminy skupiny B, C</a:t>
            </a:r>
          </a:p>
          <a:p>
            <a:pPr marL="268288" indent="-179388">
              <a:buFont typeface="Arial" panose="020B0604020202020204" pitchFamily="34" charset="0"/>
              <a:buChar char="•"/>
            </a:pPr>
            <a:r>
              <a:rPr lang="cs-CZ" sz="2400" b="1" dirty="0"/>
              <a:t>rozpustné v tucích </a:t>
            </a:r>
            <a:r>
              <a:rPr lang="cs-CZ" sz="2400" dirty="0"/>
              <a:t>– A,D,E,K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0F3FEA31-C79C-47F8-AA8F-8EBF6E43B1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5293" y="1222627"/>
            <a:ext cx="8713108" cy="51116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13027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0C41810-A65F-435C-9E26-1B1E79DECD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Vitaminy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0016BB3-B3E9-4289-ABCB-933C6ED419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cs-CZ" sz="2800" dirty="0" err="1"/>
              <a:t>Hypovitaminoza</a:t>
            </a:r>
            <a:r>
              <a:rPr lang="cs-CZ" sz="2800" dirty="0"/>
              <a:t> – krátkodobý/ částečný nedostatek určitého vitaminu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800" dirty="0" err="1"/>
              <a:t>Avitaminoza</a:t>
            </a:r>
            <a:r>
              <a:rPr lang="cs-CZ" sz="2800" dirty="0"/>
              <a:t>- chorobný stav vyvolaný úplným nedostatkem určitého vitaminu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800" dirty="0" err="1"/>
              <a:t>Hypervitaminoza</a:t>
            </a:r>
            <a:r>
              <a:rPr lang="cs-CZ" sz="2800" dirty="0"/>
              <a:t> – chorobný stav vyvolaný nadbytkem určitého vitaminu – rozpustným v tucích</a:t>
            </a:r>
          </a:p>
        </p:txBody>
      </p:sp>
    </p:spTree>
    <p:extLst>
      <p:ext uri="{BB962C8B-B14F-4D97-AF65-F5344CB8AC3E}">
        <p14:creationId xmlns:p14="http://schemas.microsoft.com/office/powerpoint/2010/main" val="39575599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809A553-8633-4850-B18C-79C7FC02AA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Vitaminové doplňky?</a:t>
            </a:r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FDE7C2DF-B415-42E3-BEF1-699D30672E4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32184012"/>
              </p:ext>
            </p:extLst>
          </p:nvPr>
        </p:nvGraphicFramePr>
        <p:xfrm>
          <a:off x="1096963" y="1846262"/>
          <a:ext cx="10058400" cy="41645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29200">
                  <a:extLst>
                    <a:ext uri="{9D8B030D-6E8A-4147-A177-3AD203B41FA5}">
                      <a16:colId xmlns:a16="http://schemas.microsoft.com/office/drawing/2014/main" val="9993043"/>
                    </a:ext>
                  </a:extLst>
                </a:gridCol>
                <a:gridCol w="5029200">
                  <a:extLst>
                    <a:ext uri="{9D8B030D-6E8A-4147-A177-3AD203B41FA5}">
                      <a16:colId xmlns:a16="http://schemas.microsoft.com/office/drawing/2014/main" val="3804330314"/>
                    </a:ext>
                  </a:extLst>
                </a:gridCol>
              </a:tblGrid>
              <a:tr h="781230">
                <a:tc>
                  <a:txBody>
                    <a:bodyPr/>
                    <a:lstStyle/>
                    <a:p>
                      <a:pPr algn="ctr"/>
                      <a:r>
                        <a:rPr lang="cs-CZ" sz="2400"/>
                        <a:t>PRO</a:t>
                      </a:r>
                      <a:endParaRPr lang="cs-CZ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/>
                        <a:t>PROTI</a:t>
                      </a:r>
                      <a:endParaRPr lang="cs-CZ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87445851"/>
                  </a:ext>
                </a:extLst>
              </a:tr>
              <a:tr h="2908603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cs-CZ"/>
                        <a:t>- nižší energetický příjem u některých sportů</a:t>
                      </a:r>
                    </a:p>
                    <a:p>
                      <a:endParaRPr lang="cs-CZ"/>
                    </a:p>
                    <a:p>
                      <a:r>
                        <a:rPr lang="cs-CZ"/>
                        <a:t>- nekvalitní strava (kvalitativně nedostatečná)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endParaRPr lang="cs-CZ"/>
                    </a:p>
                    <a:p>
                      <a:pPr marL="0" indent="0">
                        <a:buFontTx/>
                        <a:buNone/>
                      </a:pPr>
                      <a:r>
                        <a:rPr lang="cs-CZ"/>
                        <a:t>- těhotné ženy a starší lidé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endParaRPr lang="cs-CZ"/>
                    </a:p>
                    <a:p>
                      <a:pPr marL="0" indent="0">
                        <a:buFontTx/>
                        <a:buNone/>
                      </a:pPr>
                      <a:r>
                        <a:rPr lang="cs-CZ"/>
                        <a:t>- určité skupiny sportovců/populace (potravinové</a:t>
                      </a:r>
                    </a:p>
                    <a:p>
                      <a:r>
                        <a:rPr lang="cs-CZ"/>
                        <a:t>intolerance, vegetariáni, vstřebatelnost...)</a:t>
                      </a:r>
                    </a:p>
                    <a:p>
                      <a:endParaRPr lang="cs-CZ"/>
                    </a:p>
                    <a:p>
                      <a:r>
                        <a:rPr lang="cs-CZ"/>
                        <a:t>- a</a:t>
                      </a:r>
                      <a:r>
                        <a:rPr lang="sv-SE"/>
                        <a:t>ktivita (stres) vede ke zvýšeným ztrátám (vit. E)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/>
                        <a:t>- doplňky stravy nezvyšují výkonnost adekvátně</a:t>
                      </a:r>
                    </a:p>
                    <a:p>
                      <a:r>
                        <a:rPr lang="cs-CZ"/>
                        <a:t>stravovaných sportovců</a:t>
                      </a:r>
                    </a:p>
                    <a:p>
                      <a:endParaRPr lang="cs-CZ"/>
                    </a:p>
                    <a:p>
                      <a:r>
                        <a:rPr lang="cs-CZ"/>
                        <a:t>- vyvážená strava zřídka vede k vit. dysbalancím</a:t>
                      </a:r>
                    </a:p>
                    <a:p>
                      <a:r>
                        <a:rPr lang="cs-CZ"/>
                        <a:t>popř. toxicitě (interindividuální variabilita)</a:t>
                      </a:r>
                    </a:p>
                    <a:p>
                      <a:endParaRPr lang="cs-CZ"/>
                    </a:p>
                    <a:p>
                      <a:r>
                        <a:rPr lang="cs-CZ"/>
                        <a:t>- bezprostřední příjem vitamínů před zatížením</a:t>
                      </a:r>
                    </a:p>
                    <a:p>
                      <a:r>
                        <a:rPr lang="cs-CZ"/>
                        <a:t>nepřináší žádnou výhodu</a:t>
                      </a:r>
                    </a:p>
                    <a:p>
                      <a:endParaRPr lang="cs-CZ"/>
                    </a:p>
                    <a:p>
                      <a:r>
                        <a:rPr lang="cs-CZ"/>
                        <a:t>- nutričně a energeticky vyvážená strava nahradí</a:t>
                      </a:r>
                    </a:p>
                    <a:p>
                      <a:r>
                        <a:rPr lang="cs-CZ"/>
                        <a:t>plně zvýšenou potřebu některých hydrofilních</a:t>
                      </a:r>
                    </a:p>
                    <a:p>
                      <a:r>
                        <a:rPr lang="cs-CZ"/>
                        <a:t>vitamínů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68838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341145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311973C2-EB8B-452A-A698-4A252FD3A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10162E77-11AD-44A7-84EC-40C59EEFBD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1FF0105-E988-4111-BFE8-7B9FC94133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1601" y="634946"/>
            <a:ext cx="6368142" cy="1450757"/>
          </a:xfrm>
        </p:spPr>
        <p:txBody>
          <a:bodyPr>
            <a:normAutofit/>
          </a:bodyPr>
          <a:lstStyle/>
          <a:p>
            <a:r>
              <a:rPr lang="cs-CZ" dirty="0"/>
              <a:t>Minerální látky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A19A641E-DA5D-423E-81C7-003B8125363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936" r="16317"/>
          <a:stretch/>
        </p:blipFill>
        <p:spPr>
          <a:xfrm>
            <a:off x="446020" y="513459"/>
            <a:ext cx="3920599" cy="5787154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AB158E9-1B40-4CD6-95F0-95CA11DF7B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87617" y="2085703"/>
            <a:ext cx="6170686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2CCBCA4-E697-426F-86F4-079A7DCD70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1601" y="2198914"/>
            <a:ext cx="6368142" cy="3670180"/>
          </a:xfrm>
        </p:spPr>
        <p:txBody>
          <a:bodyPr>
            <a:normAutofit/>
          </a:bodyPr>
          <a:lstStyle/>
          <a:p>
            <a:r>
              <a:rPr lang="cs-CZ"/>
              <a:t>- anorganické látky (nemohou být změněny)</a:t>
            </a:r>
          </a:p>
          <a:p>
            <a:pPr marL="0" indent="0">
              <a:buNone/>
            </a:pPr>
            <a:r>
              <a:rPr lang="cs-CZ"/>
              <a:t> - nemohou být nijak zničeny (teplem, kyslíkem, kyselostí, kombinací...)</a:t>
            </a:r>
          </a:p>
          <a:p>
            <a:pPr marL="0" indent="0">
              <a:buNone/>
            </a:pPr>
            <a:endParaRPr lang="cs-CZ"/>
          </a:p>
          <a:p>
            <a:r>
              <a:rPr lang="cs-CZ" b="1"/>
              <a:t>- plní mnoho důležitých funkcí:</a:t>
            </a:r>
          </a:p>
          <a:p>
            <a:pPr lvl="1"/>
            <a:r>
              <a:rPr lang="cs-CZ"/>
              <a:t>stavba kostí a zubů</a:t>
            </a:r>
          </a:p>
          <a:p>
            <a:pPr lvl="1"/>
            <a:r>
              <a:rPr lang="cs-CZ"/>
              <a:t>udržování nervosvalové dráždivosti, osmolality, acidobazické rovnováhy</a:t>
            </a:r>
          </a:p>
          <a:p>
            <a:pPr lvl="1"/>
            <a:r>
              <a:rPr lang="cs-CZ"/>
              <a:t>jsou součástí DNA, RNA, ATP, hormonů a enzymů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084658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E52E128-C044-476C-97E6-CC616629DA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Rozdělení minerálních látek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B871232-AE10-430D-97CB-D0D1BB5415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22960" lvl="1" indent="-457200">
              <a:buFont typeface="+mj-lt"/>
              <a:buAutoNum type="arabicPeriod"/>
            </a:pPr>
            <a:r>
              <a:rPr lang="cs-CZ" sz="2800" dirty="0"/>
              <a:t>Makroelementy – více než 100 mg</a:t>
            </a:r>
          </a:p>
          <a:p>
            <a:pPr marL="715963" lvl="2" indent="-333375">
              <a:buNone/>
            </a:pPr>
            <a:r>
              <a:rPr lang="cs-CZ" sz="2000" dirty="0"/>
              <a:t>		- vápník, fosfor, sodík, draslík, hořčík, síra, chlor</a:t>
            </a:r>
          </a:p>
          <a:p>
            <a:pPr marL="822960" lvl="1" indent="-457200">
              <a:buFont typeface="+mj-lt"/>
              <a:buAutoNum type="arabicPeriod"/>
            </a:pPr>
            <a:r>
              <a:rPr lang="cs-CZ" sz="2800" dirty="0"/>
              <a:t>Mikroelementy – méně než 100 mg</a:t>
            </a:r>
          </a:p>
          <a:p>
            <a:pPr marL="384048" lvl="2" indent="0">
              <a:buNone/>
            </a:pPr>
            <a:r>
              <a:rPr lang="cs-CZ" sz="2000" dirty="0"/>
              <a:t>	- železo, měď, zinek, jód, chrom, selen</a:t>
            </a:r>
          </a:p>
          <a:p>
            <a:pPr marL="822960" lvl="1" indent="-457200">
              <a:buFont typeface="+mj-lt"/>
              <a:buAutoNum type="arabicPeriod"/>
            </a:pPr>
            <a:r>
              <a:rPr lang="cs-CZ" sz="2800" dirty="0"/>
              <a:t>Stopové prvky – mikrogramy</a:t>
            </a:r>
          </a:p>
          <a:p>
            <a:pPr marL="384048" lvl="2" indent="0">
              <a:buNone/>
            </a:pPr>
            <a:r>
              <a:rPr lang="cs-CZ" sz="2000" dirty="0"/>
              <a:t>	- křemík, bor, vanad,…</a:t>
            </a:r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2DFCC097-C3BB-48B2-A1A9-C952B4D2FE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00672" y="2938409"/>
            <a:ext cx="3287088" cy="3287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917599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ktiva">
  <a:themeElements>
    <a:clrScheme name="Modrá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Retrospek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273</Words>
  <Application>Microsoft Office PowerPoint</Application>
  <PresentationFormat>Širokoúhlá obrazovka</PresentationFormat>
  <Paragraphs>50</Paragraphs>
  <Slides>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Retrospektiva</vt:lpstr>
      <vt:lpstr>Vitaminy</vt:lpstr>
      <vt:lpstr>Vitaminy</vt:lpstr>
      <vt:lpstr>Vitaminové doplňky?</vt:lpstr>
      <vt:lpstr>Minerální látky</vt:lpstr>
      <vt:lpstr>Rozdělení minerálních látek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Základy výživy ve sportu</dc:title>
  <dc:creator>Anďa Martincová</dc:creator>
  <cp:lastModifiedBy>Anďa Martincová</cp:lastModifiedBy>
  <cp:revision>3</cp:revision>
  <dcterms:created xsi:type="dcterms:W3CDTF">2020-03-22T15:38:46Z</dcterms:created>
  <dcterms:modified xsi:type="dcterms:W3CDTF">2020-03-30T10:17:13Z</dcterms:modified>
</cp:coreProperties>
</file>