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94" r:id="rId2"/>
    <p:sldId id="295" r:id="rId3"/>
    <p:sldId id="296" r:id="rId4"/>
    <p:sldId id="303" r:id="rId5"/>
    <p:sldId id="297" r:id="rId6"/>
    <p:sldId id="298" r:id="rId7"/>
    <p:sldId id="299" r:id="rId8"/>
    <p:sldId id="300" r:id="rId9"/>
    <p:sldId id="301" r:id="rId10"/>
    <p:sldId id="30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05.04.2020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zu.cz/tema/bezpecnost-potravin/doplnky-stravy-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fsa.europa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29DBE1-EA33-4790-8789-66B854EE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Doplňky stravy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80F1E2-A6D2-487F-AC17-FEB0CF4BF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7" r="37187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46F6E-97F1-457D-A278-290218363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268288" indent="-179388">
              <a:buFont typeface="Arial" panose="020B0604020202020204" pitchFamily="34" charset="0"/>
              <a:buChar char="•"/>
            </a:pPr>
            <a:r>
              <a:rPr lang="cs-CZ" dirty="0"/>
              <a:t>Definice doplňků stravy a legislativa</a:t>
            </a:r>
          </a:p>
          <a:p>
            <a:pPr marL="268288" indent="-179388">
              <a:buFont typeface="Arial" panose="020B0604020202020204" pitchFamily="34" charset="0"/>
              <a:buChar char="•"/>
            </a:pPr>
            <a:r>
              <a:rPr lang="cs-CZ" dirty="0"/>
              <a:t>Uvádění doplňků stravy na trh</a:t>
            </a:r>
          </a:p>
          <a:p>
            <a:pPr marL="268288" indent="-179388">
              <a:buFont typeface="Arial" panose="020B0604020202020204" pitchFamily="34" charset="0"/>
              <a:buChar char="•"/>
            </a:pPr>
            <a:r>
              <a:rPr lang="cs-CZ" dirty="0"/>
              <a:t>Kdo by měl doplňky stravy užívat a jaká jsou jejich negativa</a:t>
            </a:r>
          </a:p>
          <a:p>
            <a:pPr marL="268288" indent="-179388">
              <a:buFont typeface="Arial" panose="020B0604020202020204" pitchFamily="34" charset="0"/>
              <a:buChar char="•"/>
            </a:pPr>
            <a:r>
              <a:rPr lang="cs-CZ" dirty="0"/>
              <a:t>Kategorizace doplňků stravy</a:t>
            </a:r>
          </a:p>
          <a:p>
            <a:pPr marL="268288" indent="-179388">
              <a:buFont typeface="Arial" panose="020B0604020202020204" pitchFamily="34" charset="0"/>
              <a:buChar char="•"/>
            </a:pPr>
            <a:r>
              <a:rPr lang="cs-CZ" dirty="0" err="1"/>
              <a:t>Ergogenní</a:t>
            </a:r>
            <a:r>
              <a:rPr lang="cs-CZ" dirty="0"/>
              <a:t> doplňky stravy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56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2CAA0-0E4D-41BF-A684-D42E672A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DS a sportovci - negativa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28D97-6A03-4F36-9594-61B8DBD7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altLang="cs-CZ" b="1"/>
              <a:t>Dopingové látky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altLang="cs-CZ"/>
              <a:t>U suplementů s významným obsahem lipofilních vitamínů (A, D, E, K) nebo stopových prvků (měď, zinek, vanad, chrom, mangan, selen, nikl, molybden aj.), antioxidantů (</a:t>
            </a:r>
            <a:r>
              <a:rPr lang="cs-CZ" altLang="cs-CZ" err="1"/>
              <a:t>prooxidativní</a:t>
            </a:r>
            <a:r>
              <a:rPr lang="cs-CZ" altLang="cs-CZ"/>
              <a:t> stavy) hrozí </a:t>
            </a:r>
            <a:r>
              <a:rPr lang="cs-CZ" altLang="cs-CZ" b="1"/>
              <a:t>riziko předávkování</a:t>
            </a:r>
            <a:endParaRPr lang="cs-CZ" altLang="cs-CZ"/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b="1"/>
              <a:t>Mezi nejzávažnější negativní vliv suplementace patří odklon sportovců od přirozeného výběru zdrojů elementárních živin a v běžných potravinách dostupných nutričních faktorů podporujících zdraví, výkon a regeneraci</a:t>
            </a:r>
          </a:p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8622D0-4601-4344-9350-A508A7223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1" r="30585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0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86D882E-5411-4278-ABE2-EEB8F7339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2" name="Straight Connector 23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80138F8-591A-4A8C-A711-A989AD293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/>
              <a:t>Co jsou doplňky stravy z pohledu legislativy?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61661-9E04-4D63-91F7-0B7B096BF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altLang="cs-CZ" sz="2400" b="1" dirty="0"/>
              <a:t>Zákon o potravinách č. 110/1997 Sb. </a:t>
            </a:r>
            <a:r>
              <a:rPr lang="cs-CZ" altLang="cs-CZ" sz="2400" dirty="0"/>
              <a:t>v platném znění:</a:t>
            </a:r>
          </a:p>
          <a:p>
            <a:r>
              <a:rPr lang="cs-CZ" altLang="cs-CZ" sz="2400" i="1" dirty="0"/>
              <a:t>„Potraviny, jejichž </a:t>
            </a:r>
            <a:r>
              <a:rPr lang="cs-CZ" altLang="cs-CZ" sz="2400" b="1" i="1" dirty="0"/>
              <a:t>účelem</a:t>
            </a:r>
            <a:r>
              <a:rPr lang="cs-CZ" altLang="cs-CZ" sz="2400" i="1" dirty="0"/>
              <a:t> je doplňovat běžnou stravu a které jsou koncentrovanými </a:t>
            </a:r>
            <a:r>
              <a:rPr lang="cs-CZ" altLang="cs-CZ" sz="2400" b="1" i="1" dirty="0"/>
              <a:t>zdroji</a:t>
            </a:r>
            <a:r>
              <a:rPr lang="cs-CZ" altLang="cs-CZ" sz="2400" i="1" dirty="0"/>
              <a:t> vitaminů a minerálních látek nebo dalších látek s nutričním nebo fyziologickým účinkem, </a:t>
            </a:r>
            <a:r>
              <a:rPr lang="cs-CZ" altLang="cs-CZ" sz="2400" b="1" i="1" dirty="0"/>
              <a:t>obsažených</a:t>
            </a:r>
            <a:r>
              <a:rPr lang="cs-CZ" altLang="cs-CZ" sz="2400" i="1" dirty="0"/>
              <a:t> v potravině samostatně nebo v kombinaci, </a:t>
            </a:r>
            <a:r>
              <a:rPr lang="cs-CZ" altLang="cs-CZ" sz="2400" b="1" i="1" dirty="0"/>
              <a:t>určené</a:t>
            </a:r>
            <a:r>
              <a:rPr lang="cs-CZ" altLang="cs-CZ" sz="2400" i="1" dirty="0"/>
              <a:t> k přímé spotřebě v malých odměřených množstvích.“</a:t>
            </a:r>
          </a:p>
          <a:p>
            <a:endParaRPr lang="cs-CZ" dirty="0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665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zÃ¡kon">
            <a:extLst>
              <a:ext uri="{FF2B5EF4-FFF2-40B4-BE49-F238E27FC236}">
                <a16:creationId xmlns:a16="http://schemas.microsoft.com/office/drawing/2014/main" id="{17A84538-89D8-4F08-B8D6-C1150A388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3891708-6958-455A-8B4E-A4243646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dirty="0"/>
              <a:t>Co jsou doplňky stravy z pohledu legislativy?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14773-9D5B-43C6-86EA-6A4150AB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altLang="cs-CZ" sz="2400" b="1" dirty="0"/>
              <a:t>Směrnice Evropského parlamentu a Rady 2002/46/EC </a:t>
            </a:r>
            <a:r>
              <a:rPr lang="cs-CZ" altLang="cs-CZ" sz="2400" dirty="0"/>
              <a:t>ze dne 10. června 2002 o přibližování legislativy členských států tykající se doplňků stravy:</a:t>
            </a:r>
          </a:p>
          <a:p>
            <a:r>
              <a:rPr lang="cs-CZ" altLang="cs-CZ" sz="2400" i="1" dirty="0"/>
              <a:t>„Potraviny, jejichž </a:t>
            </a:r>
            <a:r>
              <a:rPr lang="cs-CZ" altLang="cs-CZ" sz="2400" b="1" i="1" dirty="0"/>
              <a:t>účelem</a:t>
            </a:r>
            <a:r>
              <a:rPr lang="cs-CZ" altLang="cs-CZ" sz="2400" i="1" dirty="0"/>
              <a:t> je doplňovat běžnou stravu a které jsou koncentrovanými </a:t>
            </a:r>
            <a:r>
              <a:rPr lang="cs-CZ" altLang="cs-CZ" sz="2400" b="1" i="1" dirty="0"/>
              <a:t>zdroji</a:t>
            </a:r>
            <a:r>
              <a:rPr lang="cs-CZ" altLang="cs-CZ" sz="2400" i="1" dirty="0"/>
              <a:t> živin nebo jiných látek s výživovým nebo fyziologickým </a:t>
            </a:r>
            <a:r>
              <a:rPr lang="cs-CZ" altLang="cs-CZ" sz="2400" b="1" i="1" dirty="0"/>
              <a:t>účinkem</a:t>
            </a:r>
            <a:r>
              <a:rPr lang="cs-CZ" altLang="cs-CZ" sz="2400" i="1" dirty="0"/>
              <a:t>, </a:t>
            </a:r>
            <a:r>
              <a:rPr lang="cs-CZ" altLang="cs-CZ" sz="2400" b="1" i="1" dirty="0"/>
              <a:t>samostatně nebo v kombinaci</a:t>
            </a:r>
            <a:r>
              <a:rPr lang="cs-CZ" altLang="cs-CZ" sz="2400" i="1" dirty="0"/>
              <a:t>, jsou uváděny na trh ve formě dávek, a to ve </a:t>
            </a:r>
            <a:r>
              <a:rPr lang="cs-CZ" altLang="cs-CZ" sz="2400" b="1" i="1" dirty="0"/>
              <a:t>formě</a:t>
            </a:r>
            <a:r>
              <a:rPr lang="cs-CZ" altLang="cs-CZ" sz="2400" i="1" dirty="0"/>
              <a:t> tobolek, pastilek, tablet, pilulek a v jiných podobných formách, dále ve formě sypké, jako kapalina v ampulích, v lahvičkách s kapátkem a v jiných podobných formách kapalných nebo sypkých výrobků </a:t>
            </a:r>
            <a:r>
              <a:rPr lang="cs-CZ" altLang="cs-CZ" sz="2400" b="1" i="1" dirty="0"/>
              <a:t>určených</a:t>
            </a:r>
            <a:r>
              <a:rPr lang="cs-CZ" altLang="cs-CZ" sz="2400" i="1" dirty="0"/>
              <a:t> k příjmu v malých odměřených množstvích.“</a:t>
            </a:r>
          </a:p>
          <a:p>
            <a:endParaRPr lang="cs-CZ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67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vý loterijní zákon 2020💰 - hazardní legislativa AKTUÁLNĚ ...">
            <a:extLst>
              <a:ext uri="{FF2B5EF4-FFF2-40B4-BE49-F238E27FC236}">
                <a16:creationId xmlns:a16="http://schemas.microsoft.com/office/drawing/2014/main" id="{EDD80E3E-B00C-4ADA-A7CD-A2A603E56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r="604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EF7DE52-DAAB-4EAC-8949-C41BCD95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Legislativa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AD2BFC-C9B6-4390-9A46-680B7F957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/>
              <a:t>Dne 29. 3. 2018 vešla v platnost </a:t>
            </a:r>
            <a:r>
              <a:rPr lang="cs-CZ" altLang="cs-CZ" b="1"/>
              <a:t>vyhláška č. 58/2018 Sb., o doplňcích stravy a složení potravin</a:t>
            </a:r>
            <a:r>
              <a:rPr lang="cs-CZ" altLang="cs-CZ"/>
              <a:t>. Účinnost vyhlášky je od 1. 11. 2018.  Tato vyhláška zrušuje vyhlášku č. 225/2008 Sb., kterou se stanoví požadavky na doplňky stravy a na obohacování potravin, ve znění pozdějších předpisů.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Seznam vitaminů a minerálních látek a jejich forem, které </a:t>
            </a:r>
            <a:r>
              <a:rPr lang="cs-CZ" altLang="cs-CZ" b="1"/>
              <a:t>lze použít pro výrobu</a:t>
            </a:r>
            <a:r>
              <a:rPr lang="cs-CZ" altLang="cs-CZ"/>
              <a:t> doplňků stravy.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Seznam </a:t>
            </a:r>
            <a:r>
              <a:rPr lang="cs-CZ" altLang="cs-CZ" b="1"/>
              <a:t>referenčních hodnot příjmu </a:t>
            </a:r>
            <a:r>
              <a:rPr lang="cs-CZ" altLang="cs-CZ"/>
              <a:t>vitaminů a minerálních látek.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Termín „doporučená denní dávka“ je nahrazen termínem </a:t>
            </a:r>
            <a:r>
              <a:rPr lang="cs-CZ" altLang="cs-CZ" b="1"/>
              <a:t>„referenční hodnota příjmu“</a:t>
            </a:r>
            <a:r>
              <a:rPr lang="cs-CZ" altLang="cs-CZ"/>
              <a:t> v souladu s nařízením č. 1169/2011.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Z důvodu nových vědeckých poznatků v dané problematice jsou </a:t>
            </a:r>
            <a:r>
              <a:rPr lang="cs-CZ" altLang="cs-CZ" b="1"/>
              <a:t>upraveny podmínky použití některých rostlin i některých dalších látek jiných než rostliny </a:t>
            </a:r>
            <a:r>
              <a:rPr lang="cs-CZ" altLang="cs-CZ"/>
              <a:t>v doplňcích stravy a také seznamy některých rostlin a některých dalších látek zakázaných při výrobě potravin.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Ke změnám došlo i v případě podmínek</a:t>
            </a:r>
            <a:r>
              <a:rPr lang="cs-CZ" altLang="cs-CZ" b="1"/>
              <a:t> označování doplňků stravy</a:t>
            </a:r>
            <a:r>
              <a:rPr lang="cs-CZ" altLang="cs-CZ"/>
              <a:t>.</a:t>
            </a:r>
          </a:p>
          <a:p>
            <a:endParaRPr lang="cs-CZ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72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4D1B60-5999-4B10-98C7-3312042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Uvedení doplňků stravy na trh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CC17CF-740E-4903-A835-54950441E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28745" r="28744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5BC6D3-48A2-4778-AD3D-C592786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u doplňků stravy </a:t>
            </a:r>
            <a:r>
              <a:rPr lang="cs-CZ" b="1" dirty="0"/>
              <a:t>se posuzuje pouze zdravotní nezávadnost</a:t>
            </a:r>
            <a:r>
              <a:rPr lang="cs-CZ" dirty="0"/>
              <a:t>, nikoliv účinnost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dirty="0"/>
              <a:t>zdravotní tvrzení uváděná na obalu a v doprovodných materiálech u doplňků stravy tedy </a:t>
            </a:r>
            <a:r>
              <a:rPr lang="cs-CZ" b="1" dirty="0"/>
              <a:t>nejsou po odborné stránce posuzována</a:t>
            </a:r>
            <a:r>
              <a:rPr lang="cs-CZ" dirty="0"/>
              <a:t> (např. zda rostlina obsažená v doplňku stravy skutečně má výrobcem deklarovaný účinek nebo zda výrobek může skutečně příznivě působit při obtížích, které výrobce uvádí)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0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6A90D9-FAE8-48AE-B3A4-828854CD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Orgány činné při uvádění DS na trh a jejich kontrole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E32C5C-7BD1-4292-A9AD-20A10A4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7640" r="27139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E3010-632A-4EF7-A775-BD8BEB9FE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/>
              <a:t>Ministerstvo zemědělství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/>
              <a:t>SZPI – kontrolní orgán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/>
              <a:t>SZÚ – </a:t>
            </a:r>
            <a:r>
              <a:rPr lang="cs-CZ">
                <a:hlinkClick r:id="rId3"/>
              </a:rPr>
              <a:t>http://szu.cz/tema/bezpecnost-potravin/doplnky-stravy-1</a:t>
            </a:r>
            <a:r>
              <a:rPr lang="cs-CZ"/>
              <a:t> </a:t>
            </a:r>
          </a:p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/>
              <a:t>EFSA (Evropský úřad pro bezpečnost potravin) - schvaluje tzv. </a:t>
            </a:r>
            <a:r>
              <a:rPr lang="cs-CZ" b="1"/>
              <a:t>zdravotní a výživová tvrzení </a:t>
            </a:r>
            <a:r>
              <a:rPr lang="cs-CZ">
                <a:hlinkClick r:id="rId4"/>
              </a:rPr>
              <a:t>https://www.efsa.europa.eu/</a:t>
            </a:r>
            <a:r>
              <a:rPr lang="cs-CZ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49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C90D7-8577-4BBC-9C81-2A93DEF9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Tvrzení dle SZPI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FD2A9A-FC1D-48F1-B7B5-484F650F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268288">
              <a:buFont typeface="Arial" panose="020B0604020202020204" pitchFamily="34" charset="0"/>
              <a:buChar char="•"/>
            </a:pPr>
            <a:r>
              <a:rPr lang="cs-CZ" sz="2400">
                <a:solidFill>
                  <a:schemeClr val="tx1"/>
                </a:solidFill>
              </a:rPr>
              <a:t>Jakékoliv</a:t>
            </a:r>
            <a:r>
              <a:rPr lang="cs-CZ" sz="2400" b="1">
                <a:solidFill>
                  <a:schemeClr val="tx1"/>
                </a:solidFill>
              </a:rPr>
              <a:t> sdělení nebo znázornění</a:t>
            </a:r>
            <a:r>
              <a:rPr lang="cs-CZ" sz="2400">
                <a:solidFill>
                  <a:schemeClr val="tx1"/>
                </a:solidFill>
              </a:rPr>
              <a:t>, které</a:t>
            </a:r>
            <a:r>
              <a:rPr lang="cs-CZ" sz="2400" b="1">
                <a:solidFill>
                  <a:schemeClr val="tx1"/>
                </a:solidFill>
              </a:rPr>
              <a:t> není </a:t>
            </a:r>
            <a:r>
              <a:rPr lang="cs-CZ" sz="2400">
                <a:solidFill>
                  <a:schemeClr val="tx1"/>
                </a:solidFill>
              </a:rPr>
              <a:t>podle právních předpisů Evropské unie nebo vnitrostátních právních předpisů </a:t>
            </a:r>
            <a:r>
              <a:rPr lang="cs-CZ" sz="2400" b="1">
                <a:solidFill>
                  <a:schemeClr val="tx1"/>
                </a:solidFill>
              </a:rPr>
              <a:t>povinné</a:t>
            </a:r>
            <a:r>
              <a:rPr lang="cs-CZ" sz="2400">
                <a:solidFill>
                  <a:schemeClr val="tx1"/>
                </a:solidFill>
              </a:rPr>
              <a:t>, včetně </a:t>
            </a:r>
            <a:r>
              <a:rPr lang="cs-CZ" sz="2400" b="1">
                <a:solidFill>
                  <a:schemeClr val="tx1"/>
                </a:solidFill>
              </a:rPr>
              <a:t>obrázkového, grafického nebo symbolického </a:t>
            </a:r>
            <a:r>
              <a:rPr lang="cs-CZ" sz="2400">
                <a:solidFill>
                  <a:schemeClr val="tx1"/>
                </a:solidFill>
              </a:rPr>
              <a:t>znázornění v jakékoliv podobě, </a:t>
            </a:r>
            <a:r>
              <a:rPr lang="cs-CZ" sz="2400" b="1">
                <a:solidFill>
                  <a:schemeClr val="tx1"/>
                </a:solidFill>
              </a:rPr>
              <a:t>které uvádí, naznačuje nebo ze kterého vyplývá, že potravina má určité vlastnosti.</a:t>
            </a:r>
            <a:endParaRPr lang="cs-CZ" sz="240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8849B5-6931-494F-84C6-BC1200609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27" y="3539446"/>
            <a:ext cx="2958957" cy="29528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214B91-5F41-4552-A9E0-5AA3055C6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373" y="3539446"/>
            <a:ext cx="3369923" cy="2527442"/>
          </a:xfrm>
          <a:prstGeom prst="rect">
            <a:avLst/>
          </a:prstGeom>
        </p:spPr>
      </p:pic>
      <p:pic>
        <p:nvPicPr>
          <p:cNvPr id="1026" name="Picture 2" descr="BCAA POWDER citron 300 g - aminokyseliny v prášku | GoldNutrition">
            <a:extLst>
              <a:ext uri="{FF2B5EF4-FFF2-40B4-BE49-F238E27FC236}">
                <a16:creationId xmlns:a16="http://schemas.microsoft.com/office/drawing/2014/main" id="{670FD2C6-E52D-4DCE-944D-16B9BBCE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56" y="3318554"/>
            <a:ext cx="4066853" cy="30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DFC8C6A-A9F6-451E-8BCB-6DE6FE12BF29}"/>
              </a:ext>
            </a:extLst>
          </p:cNvPr>
          <p:cNvSpPr/>
          <p:nvPr/>
        </p:nvSpPr>
        <p:spPr>
          <a:xfrm>
            <a:off x="1686673" y="5243818"/>
            <a:ext cx="1140432" cy="574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8D440E5-403E-4648-9244-BC872D05F488}"/>
              </a:ext>
            </a:extLst>
          </p:cNvPr>
          <p:cNvSpPr/>
          <p:nvPr/>
        </p:nvSpPr>
        <p:spPr>
          <a:xfrm>
            <a:off x="10184771" y="4770252"/>
            <a:ext cx="1140432" cy="7984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247767E-1D5D-465B-892A-3AEA8D56A007}"/>
              </a:ext>
            </a:extLst>
          </p:cNvPr>
          <p:cNvSpPr/>
          <p:nvPr/>
        </p:nvSpPr>
        <p:spPr>
          <a:xfrm>
            <a:off x="6645325" y="5492413"/>
            <a:ext cx="1140432" cy="574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1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DEDD0-DFE6-4D1F-BA1C-C28514C5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a kdy by měl </a:t>
            </a:r>
            <a:r>
              <a:rPr lang="cs-CZ" dirty="0" err="1"/>
              <a:t>suplementovat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CE71F-6AC0-4A78-B255-7E1DCD9EF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EB0F048-1C76-443D-86F1-4A2378273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12132"/>
              </p:ext>
            </p:extLst>
          </p:nvPr>
        </p:nvGraphicFramePr>
        <p:xfrm>
          <a:off x="189390" y="1982894"/>
          <a:ext cx="616800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004">
                  <a:extLst>
                    <a:ext uri="{9D8B030D-6E8A-4147-A177-3AD203B41FA5}">
                      <a16:colId xmlns:a16="http://schemas.microsoft.com/office/drawing/2014/main" val="872293267"/>
                    </a:ext>
                  </a:extLst>
                </a:gridCol>
                <a:gridCol w="3084004">
                  <a:extLst>
                    <a:ext uri="{9D8B030D-6E8A-4147-A177-3AD203B41FA5}">
                      <a16:colId xmlns:a16="http://schemas.microsoft.com/office/drawing/2014/main" val="3362097316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Kdo?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938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cs-CZ" b="1" dirty="0"/>
                        <a:t>Obecná 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Aktivní jedinci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84372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r>
                        <a:rPr lang="cs-CZ" dirty="0"/>
                        <a:t>Jedinci s oslabením</a:t>
                      </a:r>
                    </a:p>
                    <a:p>
                      <a:r>
                        <a:rPr lang="cs-CZ" dirty="0"/>
                        <a:t>Lidé v malnutrici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Sportující populace</a:t>
                      </a:r>
                    </a:p>
                    <a:p>
                      <a:r>
                        <a:rPr lang="cs-CZ" dirty="0"/>
                        <a:t>Pracovně fyzicky zatížení jedinci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139549"/>
                  </a:ext>
                </a:extLst>
              </a:tr>
              <a:tr h="336038">
                <a:tc>
                  <a:txBody>
                    <a:bodyPr/>
                    <a:lstStyle/>
                    <a:p>
                      <a:r>
                        <a:rPr lang="cs-CZ" dirty="0"/>
                        <a:t>Kardiovaskulární onemocnění, metabolický syndrom, senioři atp.</a:t>
                      </a:r>
                    </a:p>
                    <a:p>
                      <a:r>
                        <a:rPr lang="cs-CZ" dirty="0"/>
                        <a:t>Deficit mikronutrientů a stresová malnutrice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Fyzická aktivita přesahuje 5 hodin týdně</a:t>
                      </a:r>
                    </a:p>
                    <a:p>
                      <a:r>
                        <a:rPr lang="cs-CZ" dirty="0"/>
                        <a:t>Fyzická aktivita převažuje nad sezením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46558"/>
                  </a:ext>
                </a:extLst>
              </a:tr>
              <a:tr h="336038">
                <a:tc>
                  <a:txBody>
                    <a:bodyPr/>
                    <a:lstStyle/>
                    <a:p>
                      <a:r>
                        <a:rPr lang="cs-CZ" dirty="0"/>
                        <a:t>Doplněk racionální stravy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Sportovní výživa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Doplněk racionální stravy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385797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FE9004C-855C-43DC-A5A8-26D1AF0FC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59463"/>
              </p:ext>
            </p:extLst>
          </p:nvPr>
        </p:nvGraphicFramePr>
        <p:xfrm>
          <a:off x="6498388" y="3212253"/>
          <a:ext cx="550422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111">
                  <a:extLst>
                    <a:ext uri="{9D8B030D-6E8A-4147-A177-3AD203B41FA5}">
                      <a16:colId xmlns:a16="http://schemas.microsoft.com/office/drawing/2014/main" val="872293267"/>
                    </a:ext>
                  </a:extLst>
                </a:gridCol>
                <a:gridCol w="2752111">
                  <a:extLst>
                    <a:ext uri="{9D8B030D-6E8A-4147-A177-3AD203B41FA5}">
                      <a16:colId xmlns:a16="http://schemas.microsoft.com/office/drawing/2014/main" val="3362097316"/>
                    </a:ext>
                  </a:extLst>
                </a:gridCol>
              </a:tblGrid>
              <a:tr h="341355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Kdy?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93892"/>
                  </a:ext>
                </a:extLst>
              </a:tr>
              <a:tr h="1109402">
                <a:tc>
                  <a:txBody>
                    <a:bodyPr/>
                    <a:lstStyle/>
                    <a:p>
                      <a:r>
                        <a:rPr lang="cs-CZ" dirty="0"/>
                        <a:t>Vždy, když je racionální strava nedostačující nebo není možná v plném rozsahu.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Vždy jako doplnění racionální stravy, když není možné ji dodržet či aplikovat v plném rozsahu.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843721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00CEEC82-355B-4EB9-AEFF-CE0A78F7B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978" y="286603"/>
            <a:ext cx="1966167" cy="24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D24128A-0912-4C77-A704-6839A6E32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4246" r="1264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85FBE0D-BAAA-4AAA-AFFB-33B075FA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DS a sportovci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9D857-9A55-4BBF-AA71-7034128AA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9851"/>
          </a:xfrm>
        </p:spPr>
        <p:txBody>
          <a:bodyPr>
            <a:normAutofit lnSpcReduction="10000"/>
          </a:bodyPr>
          <a:lstStyle/>
          <a:p>
            <a:pPr marL="88900" indent="0">
              <a:buClr>
                <a:schemeClr val="bg1"/>
              </a:buClr>
              <a:buNone/>
            </a:pPr>
            <a:r>
              <a:rPr lang="cs-CZ" altLang="cs-CZ" sz="1600" dirty="0"/>
              <a:t>- </a:t>
            </a:r>
            <a:r>
              <a:rPr lang="cs-CZ" altLang="cs-CZ" sz="1800" dirty="0"/>
              <a:t>jestliže chtějí </a:t>
            </a:r>
            <a:r>
              <a:rPr lang="cs-CZ" altLang="cs-CZ" sz="1800" b="1" dirty="0"/>
              <a:t>zvýšit výkon </a:t>
            </a:r>
            <a:r>
              <a:rPr lang="cs-CZ" altLang="cs-CZ" sz="1800" dirty="0"/>
              <a:t>(kofein, kreatin,…)</a:t>
            </a:r>
          </a:p>
          <a:p>
            <a:pPr marL="88900" indent="0">
              <a:buClr>
                <a:schemeClr val="bg1"/>
              </a:buClr>
              <a:buNone/>
            </a:pPr>
            <a:r>
              <a:rPr lang="cs-CZ" altLang="cs-CZ" sz="1800" dirty="0"/>
              <a:t>- jestliže nejsou schopni dostatečně </a:t>
            </a:r>
            <a:r>
              <a:rPr lang="cs-CZ" altLang="cs-CZ" sz="1800" b="1" dirty="0"/>
              <a:t>pokrýt příjem živin </a:t>
            </a:r>
            <a:r>
              <a:rPr lang="cs-CZ" altLang="cs-CZ" sz="1800" dirty="0"/>
              <a:t>normální stravou – kvantitativně vs. kvalitativně </a:t>
            </a:r>
          </a:p>
          <a:p>
            <a:pPr marL="88900" indent="0">
              <a:buClr>
                <a:schemeClr val="bg1"/>
              </a:buClr>
              <a:buNone/>
            </a:pPr>
            <a:r>
              <a:rPr lang="cs-CZ" altLang="cs-CZ" sz="1800" dirty="0"/>
              <a:t> - trénují-li „za polárním kruhem“, nebo v halách – </a:t>
            </a:r>
            <a:r>
              <a:rPr lang="cs-CZ" altLang="cs-CZ" sz="1800" b="1" dirty="0"/>
              <a:t>nedostatečná expozice slunci </a:t>
            </a:r>
            <a:r>
              <a:rPr lang="cs-CZ" altLang="cs-CZ" sz="1800" dirty="0"/>
              <a:t>(vit. D)</a:t>
            </a:r>
          </a:p>
          <a:p>
            <a:pPr marL="88900" indent="0">
              <a:buClr>
                <a:schemeClr val="bg1"/>
              </a:buClr>
              <a:buNone/>
            </a:pPr>
            <a:r>
              <a:rPr lang="cs-CZ" altLang="cs-CZ" sz="1800" b="1" dirty="0"/>
              <a:t>- sportovci vegetariáni a vegani</a:t>
            </a:r>
          </a:p>
          <a:p>
            <a:pPr marL="88900" indent="0">
              <a:buClr>
                <a:schemeClr val="bg1"/>
              </a:buClr>
              <a:buNone/>
            </a:pPr>
            <a:r>
              <a:rPr lang="cs-CZ" altLang="cs-CZ" sz="1800" dirty="0"/>
              <a:t>- jestliže sami nebo se svým dietologem strategicky plánují jídelníček a suplementaci </a:t>
            </a:r>
            <a:r>
              <a:rPr lang="cs-CZ" altLang="cs-CZ" sz="1800" b="1" dirty="0"/>
              <a:t>v návaznosti na nějaký sportovní cíl </a:t>
            </a:r>
            <a:r>
              <a:rPr lang="cs-CZ" altLang="cs-CZ" sz="1800" dirty="0"/>
              <a:t>(nutnost brzké regenerace, tělesná hmotnost…)</a:t>
            </a:r>
          </a:p>
          <a:p>
            <a:pPr marL="431800" indent="-342900">
              <a:buClr>
                <a:schemeClr val="bg1"/>
              </a:buClr>
              <a:buFontTx/>
              <a:buChar char="-"/>
            </a:pPr>
            <a:br>
              <a:rPr lang="cs-CZ" altLang="cs-CZ" sz="1800" dirty="0"/>
            </a:br>
            <a:endParaRPr lang="cs-CZ" altLang="cs-CZ" sz="1800" dirty="0"/>
          </a:p>
          <a:p>
            <a:pPr marL="88900" lvl="1" indent="0">
              <a:buClr>
                <a:schemeClr val="bg1"/>
              </a:buClr>
              <a:buNone/>
            </a:pPr>
            <a:r>
              <a:rPr lang="cs-CZ" altLang="cs-CZ" b="1" dirty="0"/>
              <a:t>Důležitá je identifikace příčin:</a:t>
            </a:r>
          </a:p>
          <a:p>
            <a:pPr marL="88900" lvl="2" indent="0">
              <a:buClr>
                <a:schemeClr val="bg1"/>
              </a:buClr>
              <a:buNone/>
            </a:pPr>
            <a:r>
              <a:rPr lang="cs-CZ" altLang="cs-CZ" sz="1800" dirty="0"/>
              <a:t>a) tréninková zátěž</a:t>
            </a:r>
          </a:p>
          <a:p>
            <a:pPr marL="88900" lvl="2" indent="0">
              <a:buClr>
                <a:schemeClr val="bg1"/>
              </a:buClr>
              <a:buNone/>
            </a:pPr>
            <a:r>
              <a:rPr lang="cs-CZ" altLang="cs-CZ" sz="1800" dirty="0"/>
              <a:t>b) žijí v oblasti, o níž je známo, že je extrémně chudá na např. na jod, selen, nebo další stopové prvky (moc jich není…)</a:t>
            </a:r>
          </a:p>
          <a:p>
            <a:pPr marL="88900" lvl="2" indent="0">
              <a:buClr>
                <a:schemeClr val="bg1"/>
              </a:buClr>
              <a:buNone/>
            </a:pPr>
            <a:r>
              <a:rPr lang="cs-CZ" altLang="cs-CZ" sz="1800" dirty="0"/>
              <a:t>c) pohodlnost?</a:t>
            </a:r>
          </a:p>
          <a:p>
            <a:endParaRPr lang="cs-CZ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58636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825</Words>
  <Application>Microsoft Office PowerPoint</Application>
  <PresentationFormat>Širokoúhlá obrazovka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Retrospektiva</vt:lpstr>
      <vt:lpstr>Doplňky stravy</vt:lpstr>
      <vt:lpstr>Co jsou doplňky stravy z pohledu legislativy?</vt:lpstr>
      <vt:lpstr>Co jsou doplňky stravy z pohledu legislativy?</vt:lpstr>
      <vt:lpstr>Legislativa</vt:lpstr>
      <vt:lpstr>Uvedení doplňků stravy na trh</vt:lpstr>
      <vt:lpstr>Orgány činné při uvádění DS na trh a jejich kontrole</vt:lpstr>
      <vt:lpstr>Tvrzení dle SZPI</vt:lpstr>
      <vt:lpstr>Kdo a kdy by měl suplementovat?</vt:lpstr>
      <vt:lpstr>DS a sportovci</vt:lpstr>
      <vt:lpstr>DS a sportovci - negativa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Doplňky stravy</dc:title>
  <dc:creator>Anďa Martincová</dc:creator>
  <cp:lastModifiedBy>Anďa Martincová</cp:lastModifiedBy>
  <cp:revision>2</cp:revision>
  <dcterms:created xsi:type="dcterms:W3CDTF">2020-04-05T16:17:39Z</dcterms:created>
  <dcterms:modified xsi:type="dcterms:W3CDTF">2020-04-05T16:28:42Z</dcterms:modified>
</cp:coreProperties>
</file>