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j1BmpFXNqNhBvYrtDVceEHb5F5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9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2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3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0"/>
          <p:cNvSpPr txBox="1"/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0"/>
          <p:cNvSpPr txBox="1"/>
          <p:nvPr>
            <p:ph idx="1" type="body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3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1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5" name="Google Shape;25;p2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8" name="Google Shape;28;p2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2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7" name="Google Shape;37;p2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4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4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6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7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7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28"/>
          <p:cNvSpPr txBox="1"/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28"/>
          <p:cNvSpPr txBox="1"/>
          <p:nvPr>
            <p:ph idx="1" type="body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2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9"/>
          <p:cNvSpPr/>
          <p:nvPr/>
        </p:nvSpPr>
        <p:spPr>
          <a:xfrm>
            <a:off x="0" y="6334316"/>
            <a:ext cx="12192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3" name="Google Shape;13;p19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title"/>
          </p:nvPr>
        </p:nvSpPr>
        <p:spPr>
          <a:xfrm>
            <a:off x="1097280" y="523916"/>
            <a:ext cx="10058400" cy="44113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30"/>
              <a:buFont typeface="Calibri"/>
              <a:buNone/>
            </a:pPr>
            <a:br>
              <a:rPr b="1" lang="cs-CZ" sz="6030"/>
            </a:br>
            <a:br>
              <a:rPr b="1" lang="cs-CZ" sz="6030"/>
            </a:br>
            <a:br>
              <a:rPr b="1" lang="cs-CZ" sz="6030"/>
            </a:br>
            <a:r>
              <a:rPr b="1" lang="cs-CZ" sz="6030"/>
              <a:t>TÝMOVÉ DOVEDNOSTI</a:t>
            </a:r>
            <a:br>
              <a:rPr b="1" lang="cs-CZ" sz="14850"/>
            </a:br>
            <a:r>
              <a:rPr b="1" lang="cs-CZ" sz="2520"/>
              <a:t>bp2088 / bk2088</a:t>
            </a:r>
            <a:br>
              <a:rPr b="1" lang="cs-CZ" sz="2520"/>
            </a:br>
            <a:r>
              <a:rPr b="1" lang="cs-CZ" sz="2520"/>
              <a:t>Jaro 2020</a:t>
            </a:r>
            <a:br>
              <a:rPr b="1" lang="cs-CZ" sz="14850"/>
            </a:br>
            <a:br>
              <a:rPr b="1" lang="cs-CZ" sz="14850"/>
            </a:br>
            <a:endParaRPr sz="4320"/>
          </a:p>
        </p:txBody>
      </p:sp>
      <p:sp>
        <p:nvSpPr>
          <p:cNvPr id="102" name="Google Shape;102;p1"/>
          <p:cNvSpPr txBox="1"/>
          <p:nvPr>
            <p:ph idx="1" type="body"/>
          </p:nvPr>
        </p:nvSpPr>
        <p:spPr>
          <a:xfrm>
            <a:off x="1097280" y="3141134"/>
            <a:ext cx="10058400" cy="262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5200"/>
              <a:buNone/>
            </a:pPr>
            <a:r>
              <a:rPr lang="cs-CZ" sz="5200">
                <a:solidFill>
                  <a:srgbClr val="5667B1"/>
                </a:solidFill>
              </a:rPr>
              <a:t>KONFLIKT A KRIZE</a:t>
            </a:r>
            <a:br>
              <a:rPr lang="cs-CZ" sz="5200">
                <a:solidFill>
                  <a:srgbClr val="5667B1"/>
                </a:solidFill>
              </a:rPr>
            </a:br>
            <a:r>
              <a:rPr lang="cs-CZ" sz="5200">
                <a:solidFill>
                  <a:srgbClr val="5667B1"/>
                </a:solidFill>
              </a:rPr>
              <a:t>V TÝMU</a:t>
            </a:r>
            <a:endParaRPr sz="5200">
              <a:solidFill>
                <a:srgbClr val="5667B1"/>
              </a:solidFill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43850" y="2574081"/>
            <a:ext cx="3689350" cy="2361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/>
          <p:nvPr>
            <p:ph type="title"/>
          </p:nvPr>
        </p:nvSpPr>
        <p:spPr>
          <a:xfrm>
            <a:off x="1097280" y="830526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br>
              <a:rPr b="1" lang="cs-CZ" sz="4320"/>
            </a:br>
            <a:br>
              <a:rPr lang="cs-CZ" sz="4320">
                <a:solidFill>
                  <a:srgbClr val="5667B1"/>
                </a:solidFill>
              </a:rPr>
            </a:br>
            <a:r>
              <a:rPr lang="cs-CZ" sz="4770" cap="none">
                <a:solidFill>
                  <a:srgbClr val="5667B1"/>
                </a:solidFill>
              </a:rPr>
              <a:t>POZITIVNÍ FUNKCE KONFLIKTU</a:t>
            </a:r>
            <a:br>
              <a:rPr lang="cs-CZ" sz="4770" cap="none">
                <a:solidFill>
                  <a:srgbClr val="5667B1"/>
                </a:solidFill>
              </a:rPr>
            </a:br>
            <a:endParaRPr sz="4770" cap="none">
              <a:solidFill>
                <a:srgbClr val="5667B1"/>
              </a:solidFill>
            </a:endParaRPr>
          </a:p>
        </p:txBody>
      </p:sp>
      <p:sp>
        <p:nvSpPr>
          <p:cNvPr id="157" name="Google Shape;157;p10"/>
          <p:cNvSpPr txBox="1"/>
          <p:nvPr>
            <p:ph idx="1" type="body"/>
          </p:nvPr>
        </p:nvSpPr>
        <p:spPr>
          <a:xfrm>
            <a:off x="1097280" y="1744134"/>
            <a:ext cx="10058400" cy="4669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98425" lvl="0" marL="9144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550"/>
              <a:buFont typeface="Courier New"/>
              <a:buChar char="o"/>
            </a:pPr>
            <a:r>
              <a:rPr lang="cs-CZ" sz="1550"/>
              <a:t> </a:t>
            </a:r>
            <a:r>
              <a:rPr lang="cs-CZ" sz="1937"/>
              <a:t>konflikt často slouží jako odrazový můstek </a:t>
            </a:r>
            <a:r>
              <a:rPr b="1" lang="cs-CZ" sz="1937"/>
              <a:t>skutečně tvořivého řešení</a:t>
            </a:r>
            <a:endParaRPr/>
          </a:p>
          <a:p>
            <a:pPr indent="-122999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37"/>
              <a:buFont typeface="Courier New"/>
              <a:buChar char="o"/>
            </a:pPr>
            <a:r>
              <a:rPr lang="cs-CZ" sz="1937"/>
              <a:t> </a:t>
            </a:r>
            <a:r>
              <a:rPr b="1" lang="cs-CZ" sz="1937"/>
              <a:t>vyjasňuje postoje </a:t>
            </a:r>
            <a:r>
              <a:rPr lang="cs-CZ" sz="1937"/>
              <a:t>– tím, že se záležitost vyhrotí, může posloužit k tomu, že mnoho dosud zamlžených postojů a názorů se náhle ozřejmí</a:t>
            </a:r>
            <a:endParaRPr sz="1937"/>
          </a:p>
          <a:p>
            <a:pPr indent="-122999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37"/>
              <a:buFont typeface="Courier New"/>
              <a:buChar char="o"/>
            </a:pPr>
            <a:r>
              <a:rPr lang="cs-CZ" sz="1937"/>
              <a:t> </a:t>
            </a:r>
            <a:r>
              <a:rPr b="1" lang="cs-CZ" sz="1937"/>
              <a:t>zvyšuje kvalitu rozhodování </a:t>
            </a:r>
            <a:r>
              <a:rPr lang="cs-CZ" sz="1937"/>
              <a:t>– může být konstruktivní, když zvýší kvalitu rozhodování, stimuluje tvořivost, povzbuzuje zájem členů týmu o dění, poskytuje možnost vyjadřovat svůj nesouhlas, podněcuje kritické zkoumání stanovisek a názorů vlastních i cizích</a:t>
            </a:r>
            <a:endParaRPr sz="1937"/>
          </a:p>
          <a:p>
            <a:pPr indent="-122999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37"/>
              <a:buFont typeface="Courier New"/>
              <a:buChar char="o"/>
            </a:pPr>
            <a:r>
              <a:rPr lang="cs-CZ" sz="1937"/>
              <a:t> </a:t>
            </a:r>
            <a:r>
              <a:rPr b="1" lang="cs-CZ" sz="1937"/>
              <a:t>zvyšuje angažovanost </a:t>
            </a:r>
            <a:r>
              <a:rPr lang="cs-CZ" sz="1937"/>
              <a:t>– konflikt jen málokdy nechává dlouhodobě chladným, a proto pomáhá k tomu, že lidé se více angažují; jeho pozitivní vyřešení je velkou příležitostí k tomu, jak tuto angažovanost dále rozvíjet a prohlubovat</a:t>
            </a:r>
            <a:endParaRPr/>
          </a:p>
          <a:p>
            <a:pPr indent="-122999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37"/>
              <a:buFont typeface="Courier New"/>
              <a:buChar char="o"/>
            </a:pPr>
            <a:r>
              <a:rPr lang="cs-CZ" sz="1937"/>
              <a:t> </a:t>
            </a:r>
            <a:r>
              <a:rPr b="1" lang="cs-CZ" sz="1937"/>
              <a:t>podporuje spontánnost a komunikaci </a:t>
            </a:r>
            <a:r>
              <a:rPr lang="cs-CZ" sz="1937"/>
              <a:t>– v konfliktních situacích se lidé často neohlížení na to, co a jak říkají a jak jednají; vyjasňují se tak nejenom názory a postoje, ale také se ukazuje, kdo je kdo</a:t>
            </a:r>
            <a:endParaRPr sz="1937"/>
          </a:p>
          <a:p>
            <a:pPr indent="-122999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37"/>
              <a:buFont typeface="Courier New"/>
              <a:buChar char="o"/>
            </a:pPr>
            <a:r>
              <a:rPr lang="cs-CZ" sz="1937"/>
              <a:t> </a:t>
            </a:r>
            <a:r>
              <a:rPr b="1" lang="cs-CZ" sz="1937"/>
              <a:t>posiluje produktivitu </a:t>
            </a:r>
            <a:r>
              <a:rPr lang="cs-CZ" sz="1937"/>
              <a:t>– některé studie ukazují, že v pracovních i sportovních týmech jistá míra soupeření a konkurence (rozumná úroveň konfliktu) vede k vyššímu výkonu a následně i k vyšší spokojenosti (TENZE); zásadní je zde to, jak se na konflikt pohlíží, jak se interpretuje jeho význam a samozřejmě jak se také řeší</a:t>
            </a:r>
            <a:endParaRPr sz="1937"/>
          </a:p>
          <a:p>
            <a:pPr indent="-122999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37"/>
              <a:buFont typeface="Courier New"/>
              <a:buChar char="o"/>
            </a:pPr>
            <a:r>
              <a:rPr lang="cs-CZ" sz="1937"/>
              <a:t> </a:t>
            </a:r>
            <a:r>
              <a:rPr b="1" lang="cs-CZ" sz="1937"/>
              <a:t>pomáhá zvyšovat tvořivost </a:t>
            </a:r>
            <a:r>
              <a:rPr lang="cs-CZ" sz="1937"/>
              <a:t>– čas od času může být pro manažera výhodné podnítit výměny názorů, mírné neshody, soutěživost, kritiku, oponenturu, zpochybnění názorů, či vzepření se tradici</a:t>
            </a:r>
            <a:endParaRPr sz="1937"/>
          </a:p>
          <a:p>
            <a:pPr indent="0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37"/>
              <a:buFont typeface="Courier New"/>
              <a:buNone/>
            </a:pPr>
            <a:r>
              <a:t/>
            </a:r>
            <a:endParaRPr b="1" sz="1937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br>
              <a:rPr lang="cs-CZ">
                <a:solidFill>
                  <a:srgbClr val="5667B1"/>
                </a:solidFill>
              </a:rPr>
            </a:br>
            <a:r>
              <a:rPr lang="cs-CZ" cap="none">
                <a:solidFill>
                  <a:srgbClr val="5667B1"/>
                </a:solidFill>
              </a:rPr>
              <a:t>ZÁSADY PŘI ŘEŠENÍ KONFLIKTŮ</a:t>
            </a:r>
            <a:endParaRPr/>
          </a:p>
        </p:txBody>
      </p:sp>
      <p:sp>
        <p:nvSpPr>
          <p:cNvPr id="163" name="Google Shape;163;p11"/>
          <p:cNvSpPr txBox="1"/>
          <p:nvPr>
            <p:ph idx="1" type="body"/>
          </p:nvPr>
        </p:nvSpPr>
        <p:spPr>
          <a:xfrm>
            <a:off x="1097280" y="1972734"/>
            <a:ext cx="10058400" cy="4428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přizvat nezávislého člověka, který přinese jasná pravidla pro diskusi;  zeptat se odborníka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lépe poznat soupeře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být otevřený a nestranný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čím dříve se konflikt řeší, tím lépe; spolupráce chce čas, soupeřit se dá rychle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vyjasňování představ, zájmů, názorů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poskytovat dostatečnou zpětnou vazbu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zvyšovat způsobilost lidí pro řešení konfliktů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uvědomit si, že lidé mají různé představy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pracovat se silnými stránkami a zdroji účastníků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r>
              <a:rPr lang="cs-CZ" cap="none">
                <a:solidFill>
                  <a:srgbClr val="5667B1"/>
                </a:solidFill>
              </a:rPr>
              <a:t>ZÁSADY PŘI ŘEŠENÍ KONFLIKTŮ</a:t>
            </a:r>
            <a:endParaRPr/>
          </a:p>
        </p:txBody>
      </p:sp>
      <p:sp>
        <p:nvSpPr>
          <p:cNvPr id="169" name="Google Shape;169;p12"/>
          <p:cNvSpPr txBox="1"/>
          <p:nvPr>
            <p:ph idx="1" type="body"/>
          </p:nvPr>
        </p:nvSpPr>
        <p:spPr>
          <a:xfrm>
            <a:off x="1097280" y="20235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dávat najevo, že </a:t>
            </a:r>
            <a:r>
              <a:rPr b="1" lang="cs-CZ"/>
              <a:t>každý má právo na seberealizaci</a:t>
            </a:r>
            <a:r>
              <a:rPr lang="cs-CZ"/>
              <a:t>, samostatnost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všímat si pocitů, nedívat se nazpátek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snaha o </a:t>
            </a:r>
            <a:r>
              <a:rPr b="1" lang="cs-CZ"/>
              <a:t>konsensus</a:t>
            </a:r>
            <a:r>
              <a:rPr lang="cs-CZ"/>
              <a:t> (vzájemný souhlas, často</a:t>
            </a:r>
            <a:br>
              <a:rPr lang="cs-CZ"/>
            </a:br>
            <a:r>
              <a:rPr lang="cs-CZ"/>
              <a:t>spontánní vzájemná shoda) má přednost</a:t>
            </a:r>
            <a:br>
              <a:rPr lang="cs-CZ"/>
            </a:br>
            <a:r>
              <a:rPr b="1" lang="cs-CZ"/>
              <a:t>před kompromisem </a:t>
            </a:r>
            <a:r>
              <a:rPr lang="cs-CZ"/>
              <a:t>(malý zisk za cenu malé ztráty)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70" name="Google Shape;17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88200" y="2770286"/>
            <a:ext cx="4392612" cy="3109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7E71C"/>
              </a:buClr>
              <a:buSzPts val="4800"/>
              <a:buFont typeface="Calibri"/>
              <a:buNone/>
            </a:pPr>
            <a:r>
              <a:rPr lang="cs-CZ">
                <a:solidFill>
                  <a:srgbClr val="07E71C"/>
                </a:solidFill>
              </a:rPr>
              <a:t>EFEKTIVNÍ ŘEŠENÍ KONFLIKTŮ V TÝMU</a:t>
            </a:r>
            <a:endParaRPr>
              <a:solidFill>
                <a:srgbClr val="07E71C"/>
              </a:solidFill>
            </a:endParaRPr>
          </a:p>
        </p:txBody>
      </p:sp>
      <p:sp>
        <p:nvSpPr>
          <p:cNvPr id="176" name="Google Shape;176;p13"/>
          <p:cNvSpPr txBox="1"/>
          <p:nvPr>
            <p:ph idx="1" type="body"/>
          </p:nvPr>
        </p:nvSpPr>
        <p:spPr>
          <a:xfrm>
            <a:off x="1097280" y="2048934"/>
            <a:ext cx="10675620" cy="4465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3335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konflikt je vnímán jako </a:t>
            </a:r>
            <a:r>
              <a:rPr b="1" lang="cs-CZ" sz="2100"/>
              <a:t>společný problém všech, ne jednotlivce </a:t>
            </a:r>
            <a:endParaRPr b="1" sz="2100"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b="1" lang="cs-CZ" sz="2100"/>
              <a:t> </a:t>
            </a:r>
            <a:r>
              <a:rPr lang="cs-CZ" sz="2100"/>
              <a:t>každý </a:t>
            </a:r>
            <a:r>
              <a:rPr b="1" lang="cs-CZ" sz="2100"/>
              <a:t>otevřeně vyjadřuje svá přání, cíle, zájmy, postoje, potřeby </a:t>
            </a:r>
            <a:endParaRPr b="1" sz="2100"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b="1" lang="cs-CZ" sz="2100"/>
              <a:t> hledáme řešení, které uspokojí všechny</a:t>
            </a:r>
            <a:r>
              <a:rPr lang="cs-CZ" sz="2100"/>
              <a:t>, přitom sledujeme společné, ne sobecké cíle</a:t>
            </a:r>
            <a:endParaRPr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když druhý mluví, snaží se ostatní vžít do jeho pocitů – empatie </a:t>
            </a:r>
            <a:endParaRPr sz="2100"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nepoužíváme ani sliby, ani </a:t>
            </a:r>
            <a:r>
              <a:rPr b="1" lang="cs-CZ" sz="2100"/>
              <a:t>nepoužíváme hrozby, nevyčítáme </a:t>
            </a:r>
            <a:endParaRPr b="1" sz="2100"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b="1" lang="cs-CZ" sz="2100"/>
              <a:t> </a:t>
            </a:r>
            <a:r>
              <a:rPr lang="cs-CZ" sz="2100"/>
              <a:t>své </a:t>
            </a:r>
            <a:r>
              <a:rPr b="1" lang="cs-CZ" sz="2100"/>
              <a:t>negativní pocity každý vyjádří tak, aby neublížil </a:t>
            </a:r>
            <a:r>
              <a:rPr lang="cs-CZ" sz="2100"/>
              <a:t>druhým </a:t>
            </a:r>
            <a:endParaRPr sz="2100"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dáváme najevo, že </a:t>
            </a:r>
            <a:r>
              <a:rPr b="1" lang="cs-CZ" sz="2100"/>
              <a:t>naše postoje a názory jsou pružné </a:t>
            </a:r>
            <a:endParaRPr/>
          </a:p>
          <a:p>
            <a:pPr indent="-13335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</a:t>
            </a:r>
            <a:r>
              <a:rPr b="1" lang="cs-CZ" sz="2100"/>
              <a:t>projevujeme se kooperativně</a:t>
            </a:r>
            <a:r>
              <a:rPr lang="cs-CZ" sz="2100"/>
              <a:t>, aby byl vytvořen a stabilizován kooperativní vztah </a:t>
            </a:r>
            <a:br>
              <a:rPr lang="cs-CZ"/>
            </a:br>
            <a:r>
              <a:rPr lang="cs-CZ"/>
              <a:t>												</a:t>
            </a:r>
            <a:br>
              <a:rPr lang="cs-CZ"/>
            </a:br>
            <a:r>
              <a:rPr lang="cs-CZ"/>
              <a:t>						</a:t>
            </a:r>
            <a:r>
              <a:rPr i="1" lang="cs-CZ" sz="1500"/>
              <a:t>(Dotlich,D.L.,Cairo, P.G., Proč ředitelé selhávají,2006)</a:t>
            </a:r>
            <a:endParaRPr sz="1500"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/>
          <p:nvPr>
            <p:ph type="title"/>
          </p:nvPr>
        </p:nvSpPr>
        <p:spPr>
          <a:xfrm>
            <a:off x="1097280" y="938295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320"/>
              <a:buFont typeface="Calibri"/>
              <a:buNone/>
            </a:pPr>
            <a:br>
              <a:rPr lang="cs-CZ" sz="4320">
                <a:solidFill>
                  <a:srgbClr val="5667B1"/>
                </a:solidFill>
              </a:rPr>
            </a:br>
            <a:r>
              <a:rPr lang="cs-CZ" sz="4500" cap="none">
                <a:solidFill>
                  <a:schemeClr val="accent6"/>
                </a:solidFill>
              </a:rPr>
              <a:t>NEDOPORUČENÁ STRATEGIE „BOJE“, SEBEPROSAZENÍ </a:t>
            </a:r>
            <a:br>
              <a:rPr lang="cs-CZ" sz="4500" u="sng" cap="none"/>
            </a:br>
            <a:endParaRPr sz="4500"/>
          </a:p>
        </p:txBody>
      </p:sp>
      <p:sp>
        <p:nvSpPr>
          <p:cNvPr id="182" name="Google Shape;182;p14"/>
          <p:cNvSpPr txBox="1"/>
          <p:nvPr>
            <p:ph idx="1" type="body"/>
          </p:nvPr>
        </p:nvSpPr>
        <p:spPr>
          <a:xfrm>
            <a:off x="1097280" y="20870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lang="cs-CZ" sz="2100"/>
              <a:t>jeden se v konfliktu musí prosadit, chci to být já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své skutečné zájmy, cíle nevyjádřím vůbec nebo útržkovitě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sleduji hlavně svůj cíl, nenechám druhého, aby se projevil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naznačím sliby, jsem připraven sliby nesplnit, když bude třeba, druhému otevřeně pohrozím 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negativní pocity vyjádřím ostře, zraňuji druhé, urážím druhou osobu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dám najevo, že ze svých pozic nehodlám ustoupit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předstírám kooperaci, abych druhého použil pro své cíle</a:t>
            </a:r>
            <a:endParaRPr/>
          </a:p>
          <a:p>
            <a:pPr indent="-1333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100"/>
              <a:buFont typeface="Courier New"/>
              <a:buChar char="o"/>
            </a:pPr>
            <a:r>
              <a:rPr lang="cs-CZ" sz="2100"/>
              <a:t> nesnažím se chápat druhého, musí si pomoci sám </a:t>
            </a:r>
            <a:endParaRPr sz="21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br>
              <a:rPr b="1" lang="cs-CZ"/>
            </a:br>
            <a:r>
              <a:rPr lang="cs-CZ" cap="none">
                <a:solidFill>
                  <a:srgbClr val="5667B1"/>
                </a:solidFill>
              </a:rPr>
              <a:t>OSOBNOSTNÍ STYLY ŘEŠENÍ KONFLIKTU </a:t>
            </a:r>
            <a:endParaRPr/>
          </a:p>
        </p:txBody>
      </p:sp>
      <p:sp>
        <p:nvSpPr>
          <p:cNvPr id="188" name="Google Shape;188;p1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každý má svůj </a:t>
            </a:r>
            <a:r>
              <a:rPr b="1" lang="cs-CZ"/>
              <a:t>vlastní přístup k životu, k práci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každý má </a:t>
            </a:r>
            <a:r>
              <a:rPr b="1" lang="cs-CZ"/>
              <a:t>vlastní žebříček hodnot, určitý typ temperamentu, vlastní přístup nebo styl řešení konfliktů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někdo se při </a:t>
            </a:r>
            <a:r>
              <a:rPr b="1" lang="cs-CZ"/>
              <a:t>prvním náznaku konfliktu stáhne </a:t>
            </a:r>
            <a:r>
              <a:rPr lang="cs-CZ"/>
              <a:t>(</a:t>
            </a:r>
            <a:r>
              <a:rPr b="1" lang="cs-CZ"/>
              <a:t>útěk</a:t>
            </a:r>
            <a:r>
              <a:rPr lang="cs-CZ"/>
              <a:t>) X  jiný </a:t>
            </a:r>
            <a:r>
              <a:rPr b="1" lang="cs-CZ"/>
              <a:t>konfliktu čelí a hledá řešení</a:t>
            </a:r>
            <a:r>
              <a:rPr lang="cs-CZ"/>
              <a:t>, které bude přijatelné pro obě strany (</a:t>
            </a:r>
            <a:r>
              <a:rPr b="1" lang="cs-CZ"/>
              <a:t>konsensus</a:t>
            </a:r>
            <a:r>
              <a:rPr lang="cs-CZ"/>
              <a:t>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někteří jedinci používají taktiku „poloplné sklenice“ – pokoušejí se </a:t>
            </a:r>
            <a:r>
              <a:rPr b="1" lang="cs-CZ"/>
              <a:t>dosáhnout co nejvíce ze svých cílů a přitom co nejméně poškodit vztahy k druhé straně </a:t>
            </a:r>
            <a:r>
              <a:rPr lang="cs-CZ"/>
              <a:t>(</a:t>
            </a:r>
            <a:r>
              <a:rPr b="1" lang="cs-CZ"/>
              <a:t>kompromis</a:t>
            </a:r>
            <a:r>
              <a:rPr lang="cs-CZ"/>
              <a:t>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někteří jedinci jsou tak </a:t>
            </a:r>
            <a:r>
              <a:rPr b="1" lang="cs-CZ"/>
              <a:t>silně soustředění na dosažení svého cíle, že bez rozpaků poškodí nebo zničí své vztahy k druhým (boj)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osobní styl každého člověka je ovlivněn tím, do jaké míry je zaměřen na cíl, nebo vztah</a:t>
            </a:r>
            <a:endParaRPr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br>
              <a:rPr b="1" lang="cs-CZ" sz="4320"/>
            </a:br>
            <a:r>
              <a:rPr lang="cs-CZ" sz="4320" cap="none">
                <a:solidFill>
                  <a:srgbClr val="5667B1"/>
                </a:solidFill>
              </a:rPr>
              <a:t>OSOBNOSTNÍ STYLY ŘEŠENÍ KONFLIKTU </a:t>
            </a:r>
            <a:br>
              <a:rPr lang="cs-CZ" sz="4320" cap="none">
                <a:solidFill>
                  <a:srgbClr val="5667B1"/>
                </a:solidFill>
              </a:rPr>
            </a:br>
            <a:r>
              <a:rPr lang="cs-CZ" sz="4320" cap="none">
                <a:solidFill>
                  <a:srgbClr val="5667B1"/>
                </a:solidFill>
              </a:rPr>
              <a:t>„VYJEDNÁVACÍ METODY“</a:t>
            </a:r>
            <a:endParaRPr sz="4320"/>
          </a:p>
        </p:txBody>
      </p:sp>
      <p:sp>
        <p:nvSpPr>
          <p:cNvPr id="194" name="Google Shape;194;p16"/>
          <p:cNvSpPr txBox="1"/>
          <p:nvPr>
            <p:ph idx="1" type="body"/>
          </p:nvPr>
        </p:nvSpPr>
        <p:spPr>
          <a:xfrm>
            <a:off x="713740" y="1833034"/>
            <a:ext cx="10640060" cy="48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572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57"/>
              <a:buFont typeface="Calibri"/>
              <a:buAutoNum type="arabicPeriod"/>
            </a:pPr>
            <a:r>
              <a:rPr b="1" lang="cs-CZ" sz="1757" cap="none"/>
              <a:t>SPOLUPRACUJÍCÍ (WIN-WIN)</a:t>
            </a:r>
            <a:r>
              <a:rPr b="1" lang="cs-CZ" sz="1757"/>
              <a:t> </a:t>
            </a:r>
            <a:r>
              <a:rPr lang="cs-CZ" sz="1757"/>
              <a:t>- snaží se o zachování vzájemných vztahů a zároveň o prosazení svých cílů; má na mysli zájem nejen svůj, ale i svého protivníka; uvědomí-li si, že vznikl konflikt, použije vhodné metody jeho zvládnutí; jde o </a:t>
            </a:r>
            <a:r>
              <a:rPr b="1" lang="cs-CZ" sz="1757"/>
              <a:t>strategii výhra/výhra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alibri"/>
              <a:buAutoNum type="arabicPeriod"/>
            </a:pPr>
            <a:r>
              <a:rPr b="1" lang="cs-CZ" sz="1757" cap="none"/>
              <a:t>KOMPROMISNÍ</a:t>
            </a:r>
            <a:r>
              <a:rPr b="1" lang="cs-CZ" sz="1757"/>
              <a:t> </a:t>
            </a:r>
            <a:r>
              <a:rPr lang="cs-CZ" sz="1757"/>
              <a:t>- předpokládá, že řešení výhra-výhra není možné, a jeho vyjednávací strategie se snaží o malý zisk za cenu malé ztráty vzhledem k osobním vztahům i cílům zúčastněných stran; přitom používá hlavně přesvědčování a manipulace; jde o </a:t>
            </a:r>
            <a:r>
              <a:rPr b="1" lang="cs-CZ" sz="1757"/>
              <a:t>strategii minivýhra/miniztráta</a:t>
            </a:r>
            <a:endParaRPr b="1" sz="1757"/>
          </a:p>
          <a:p>
            <a:pPr indent="-457200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alibri"/>
              <a:buAutoNum type="arabicPeriod"/>
            </a:pPr>
            <a:r>
              <a:rPr b="1" lang="cs-CZ" sz="1757" cap="none"/>
              <a:t>USTUPUJÍCÍ </a:t>
            </a:r>
            <a:r>
              <a:rPr lang="cs-CZ" sz="1757"/>
              <a:t>- snaží se za každou cenu udržet vztahy s minimálním ohledem na zájmy zúčastněných stran; chrání vztahy tím, že se vzdává, ustupuje a vyhýbá se konfliktu; jde o </a:t>
            </a:r>
            <a:r>
              <a:rPr b="1" lang="cs-CZ" sz="1757"/>
              <a:t>strategii ústup-ztráta/výhra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alibri"/>
              <a:buAutoNum type="arabicPeriod"/>
            </a:pPr>
            <a:r>
              <a:rPr b="1" lang="cs-CZ" sz="1757" cap="none"/>
              <a:t>AUTORITÁŘSKÝ (WIN-LOSE)</a:t>
            </a:r>
            <a:r>
              <a:rPr b="1" lang="cs-CZ" sz="1757"/>
              <a:t> </a:t>
            </a:r>
            <a:r>
              <a:rPr lang="cs-CZ" sz="1757"/>
              <a:t>- charakteristické je uspokojení jeho osobního cíle bez ohledu na vzájemné vztahy; </a:t>
            </a:r>
            <a:br>
              <a:rPr lang="cs-CZ" sz="1757"/>
            </a:br>
            <a:r>
              <a:rPr lang="cs-CZ" sz="1757"/>
              <a:t>v konfliktu lze podle něj buď vyhrát, nebo prohrát, přičemž výhra je spojena s prestiží a postavením; jde o </a:t>
            </a:r>
            <a:r>
              <a:rPr b="1" lang="cs-CZ" sz="1757"/>
              <a:t>způsob orientovaný na sílu k prosazení svého stanoviska a dosažení vítězství</a:t>
            </a:r>
            <a:endParaRPr/>
          </a:p>
          <a:p>
            <a:pPr indent="-457200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alibri"/>
              <a:buAutoNum type="arabicPeriod"/>
            </a:pPr>
            <a:r>
              <a:rPr b="1" lang="cs-CZ" sz="1757" cap="none"/>
              <a:t>UHÝBAJÍCÍ (DELEGUJE) </a:t>
            </a:r>
            <a:r>
              <a:rPr lang="cs-CZ" sz="1757"/>
              <a:t>- dívá se na konflikt jako na něco, čemu je třeba se za každou cenu vyhnout; hlavními rysy tohoto stylu je snaha nemuset řešit konflikty a tím pádem „přehodit“ je na někoho jiného a zbavit se zodpovědnosti za řešení; to vyvolává beznaděj, která ústí do výrazné frustrace všech zúčastněných stran; obvykle nedojde ani k dosažení cílů, ani k zachování vztahů a uhýbající za cenu úniku dovolí druhému zvítězit; jde o </a:t>
            </a:r>
            <a:r>
              <a:rPr b="1" lang="cs-CZ" sz="1757"/>
              <a:t>strategii únik-ztráta/výhra</a:t>
            </a:r>
            <a:endParaRPr b="1" sz="1757"/>
          </a:p>
          <a:p>
            <a:pPr indent="-345630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alibri"/>
              <a:buNone/>
            </a:pPr>
            <a:r>
              <a:t/>
            </a:r>
            <a:endParaRPr b="1" sz="1757"/>
          </a:p>
          <a:p>
            <a:pPr indent="-345630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alibri"/>
              <a:buNone/>
            </a:pPr>
            <a:r>
              <a:t/>
            </a:r>
            <a:endParaRPr b="1" sz="1757"/>
          </a:p>
          <a:p>
            <a:pPr indent="-339725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alibri"/>
              <a:buNone/>
            </a:pPr>
            <a:r>
              <a:t/>
            </a:r>
            <a:endParaRPr b="1" sz="1850"/>
          </a:p>
          <a:p>
            <a:pPr indent="-339725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alibri"/>
              <a:buNone/>
            </a:pPr>
            <a:r>
              <a:t/>
            </a:r>
            <a:endParaRPr b="1" sz="1850"/>
          </a:p>
          <a:p>
            <a:pPr indent="-339725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alibri"/>
              <a:buNone/>
            </a:pPr>
            <a:r>
              <a:t/>
            </a:r>
            <a:endParaRPr b="1" sz="1850"/>
          </a:p>
          <a:p>
            <a:pPr indent="-339725" lvl="0" marL="457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alibri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br>
              <a:rPr b="1" lang="cs-CZ"/>
            </a:br>
            <a:r>
              <a:rPr lang="cs-CZ" cap="none">
                <a:solidFill>
                  <a:srgbClr val="5667B1"/>
                </a:solidFill>
              </a:rPr>
              <a:t>OSOBNOSTNÍ STYLY ŘEŠENÍ KONFLIKTU </a:t>
            </a:r>
            <a:endParaRPr/>
          </a:p>
        </p:txBody>
      </p:sp>
      <p:sp>
        <p:nvSpPr>
          <p:cNvPr id="200" name="Google Shape;200;p17"/>
          <p:cNvSpPr txBox="1"/>
          <p:nvPr>
            <p:ph idx="1" type="body"/>
          </p:nvPr>
        </p:nvSpPr>
        <p:spPr>
          <a:xfrm>
            <a:off x="1097280" y="1845734"/>
            <a:ext cx="10548620" cy="445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žádný styl nebo přístup není lepší než ostatní, vždy záleží na konkrétní situaci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k příznivému výsledku mohou vést všechny styly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styly a přístupy lidí se mění, přizpůsobují se požadavkům nově vznikající situace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None/>
            </a:pPr>
            <a:r>
              <a:t/>
            </a:r>
            <a:endParaRPr sz="1850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42"/>
              <a:buNone/>
            </a:pPr>
            <a:r>
              <a:rPr b="1" lang="cs-CZ" sz="1942" u="sng" cap="none"/>
              <a:t>ZVLÁDÁNÍ KONFLIKTU 		PŘIMĚŘENÉ SITUACE </a:t>
            </a:r>
            <a:r>
              <a:rPr lang="cs-CZ" sz="1942" u="sng" cap="none"/>
              <a:t>	</a:t>
            </a:r>
            <a:endParaRPr sz="1942" u="sng" cap="none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cs-CZ" sz="1942">
                <a:solidFill>
                  <a:srgbClr val="7030A0"/>
                </a:solidFill>
              </a:rPr>
              <a:t>Autoritářský </a:t>
            </a:r>
            <a:r>
              <a:rPr lang="cs-CZ" sz="1942"/>
              <a:t>	</a:t>
            </a:r>
            <a:endParaRPr sz="1942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-CZ" sz="1942"/>
              <a:t>				- když je nutná rychlá akce, prosazení opatření		</a:t>
            </a:r>
            <a:endParaRPr sz="1942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-CZ" sz="1942"/>
              <a:t>				- v záležitosti obecného zájmu, pokud jsme si jistí, že naše řešení je naprosto správné</a:t>
            </a:r>
            <a:endParaRPr sz="1942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cs-CZ" sz="1942">
                <a:solidFill>
                  <a:srgbClr val="7030A0"/>
                </a:solidFill>
              </a:rPr>
              <a:t>Spolupracující </a:t>
            </a:r>
            <a:r>
              <a:rPr lang="cs-CZ" sz="1942"/>
              <a:t>	 </a:t>
            </a:r>
            <a:endParaRPr sz="1942"/>
          </a:p>
          <a:p>
            <a:pPr indent="0" lvl="0" marL="1957199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-CZ" sz="1942"/>
              <a:t>- nalezení společného řešení tam, kde zájmy obou stran jsou příliš důležité a citlivé na to, aby z nich bylo možno	slevovat kompromisy</a:t>
            </a:r>
            <a:br>
              <a:rPr lang="cs-CZ" sz="1942"/>
            </a:br>
            <a:r>
              <a:rPr lang="cs-CZ" sz="1942"/>
              <a:t>- když naším cílem je něco se naučit, dozvědět.. </a:t>
            </a:r>
            <a:br>
              <a:rPr lang="cs-CZ" sz="1942"/>
            </a:br>
            <a:r>
              <a:rPr lang="cs-CZ" sz="1942"/>
              <a:t>- k získání a podpoře výsledného řešení tím, že se na jeho tvorbě všichni zúčastní</a:t>
            </a:r>
            <a:endParaRPr sz="1942"/>
          </a:p>
          <a:p>
            <a:pPr indent="-123317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942"/>
              <a:buChar char=" "/>
            </a:pPr>
            <a:r>
              <a:rPr lang="cs-CZ" sz="1942"/>
              <a:t>	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 cap="none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r>
              <a:rPr lang="cs-CZ">
                <a:solidFill>
                  <a:srgbClr val="5667B1"/>
                </a:solidFill>
              </a:rPr>
              <a:t>KONFLIKT A KRIZE V TÝMU</a:t>
            </a:r>
            <a:br>
              <a:rPr b="1" lang="cs-CZ"/>
            </a:br>
            <a:r>
              <a:rPr lang="cs-CZ" cap="none">
                <a:solidFill>
                  <a:srgbClr val="5667B1"/>
                </a:solidFill>
              </a:rPr>
              <a:t>OSOBNOSTNÍ STYLY ŘEŠENÍ KONFLIKTU </a:t>
            </a:r>
            <a:endParaRPr/>
          </a:p>
        </p:txBody>
      </p:sp>
      <p:sp>
        <p:nvSpPr>
          <p:cNvPr id="206" name="Google Shape;206;p18"/>
          <p:cNvSpPr txBox="1"/>
          <p:nvPr>
            <p:ph idx="1" type="body"/>
          </p:nvPr>
        </p:nvSpPr>
        <p:spPr>
          <a:xfrm>
            <a:off x="1097275" y="1845725"/>
            <a:ext cx="10649100" cy="43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33350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2100"/>
              <a:buChar char=" "/>
            </a:pPr>
            <a:r>
              <a:rPr b="1" lang="cs-CZ" sz="2100" u="sng" cap="none"/>
              <a:t>ZVLÁDÁNÍ KONFLIKTU 		PŘIMĚŘENÉ SITUACE </a:t>
            </a:r>
            <a:r>
              <a:rPr lang="cs-CZ" sz="2100" u="sng" cap="none"/>
              <a:t>	</a:t>
            </a:r>
            <a:br>
              <a:rPr lang="cs-CZ" sz="2100" u="sng" cap="none"/>
            </a:br>
            <a:br>
              <a:rPr lang="cs-CZ" sz="2100" u="sng" cap="none"/>
            </a:br>
            <a:r>
              <a:rPr b="1" lang="cs-CZ" sz="2100">
                <a:solidFill>
                  <a:srgbClr val="7030A0"/>
                </a:solidFill>
              </a:rPr>
              <a:t>Ustupující </a:t>
            </a:r>
            <a:r>
              <a:rPr lang="cs-CZ" sz="2100"/>
              <a:t>		- když zjevně nemáme pravdu nebo nejsme v právu</a:t>
            </a:r>
            <a:br>
              <a:rPr lang="cs-CZ" sz="2100"/>
            </a:br>
            <a:r>
              <a:rPr lang="cs-CZ" sz="2100"/>
              <a:t>				- pokud máme zájem slyšet názor jiných, poučit se</a:t>
            </a:r>
            <a:br>
              <a:rPr lang="cs-CZ" sz="2100"/>
            </a:br>
            <a:r>
              <a:rPr lang="cs-CZ" sz="2100"/>
              <a:t>				- minimalizování ztrát, jsou-li naše šance v nerovnováze a prohráváme</a:t>
            </a:r>
            <a:br>
              <a:rPr lang="cs-CZ" sz="2100"/>
            </a:br>
            <a:r>
              <a:rPr lang="cs-CZ" sz="2100"/>
              <a:t>				- když je důležitější harmonie a stabilita</a:t>
            </a:r>
            <a:br>
              <a:rPr lang="cs-CZ" sz="2100"/>
            </a:br>
            <a:r>
              <a:rPr lang="cs-CZ" sz="2100"/>
              <a:t>				- když chceme, aby se podřízení poučili sami z chyb</a:t>
            </a:r>
            <a:endParaRPr sz="2100"/>
          </a:p>
          <a:p>
            <a:pPr indent="-13335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2100"/>
              <a:buChar char=" "/>
            </a:pPr>
            <a:r>
              <a:rPr lang="cs-CZ" sz="2100"/>
              <a:t>	</a:t>
            </a:r>
            <a:endParaRPr sz="2100"/>
          </a:p>
          <a:p>
            <a:pPr indent="0" lvl="0" marL="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cs-CZ" sz="2100">
                <a:solidFill>
                  <a:srgbClr val="7030A0"/>
                </a:solidFill>
              </a:rPr>
              <a:t>Kompromisní </a:t>
            </a:r>
            <a:r>
              <a:rPr lang="cs-CZ" sz="2100"/>
              <a:t>	- když cíle a zájmy jsou sice důležité, avšak nikoliv tak, aby stály</a:t>
            </a:r>
            <a:br>
              <a:rPr lang="cs-CZ" sz="2100"/>
            </a:br>
            <a:r>
              <a:rPr lang="cs-CZ" sz="2100"/>
              <a:t>				za námahu nebo narušení vztahů při použití více asertivních metod</a:t>
            </a:r>
            <a:br>
              <a:rPr lang="cs-CZ" sz="2100"/>
            </a:br>
            <a:r>
              <a:rPr lang="cs-CZ" sz="2100"/>
              <a:t>				- dosažení dočasných urovnání ve složitých záležitostech</a:t>
            </a:r>
            <a:br>
              <a:rPr lang="cs-CZ" sz="2100"/>
            </a:br>
            <a:r>
              <a:rPr lang="cs-CZ" sz="2100"/>
              <a:t>				- dosažení přijatelných a vyhovujících řešení pod časovým tlakem; jako ústupový</a:t>
            </a:r>
            <a:endParaRPr sz="2100"/>
          </a:p>
          <a:p>
            <a:pPr indent="457200" lvl="0" marL="137160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cs-CZ" sz="2100"/>
              <a:t> prostředek, když ani konfrontace a ani spolupráce nefungují</a:t>
            </a: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r>
              <a:rPr lang="cs-CZ">
                <a:solidFill>
                  <a:srgbClr val="5667B1"/>
                </a:solidFill>
              </a:rPr>
              <a:t>KONFLIKT A KRIZE V TÝMU</a:t>
            </a:r>
            <a:endParaRPr/>
          </a:p>
        </p:txBody>
      </p:sp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1097280" y="1845734"/>
            <a:ext cx="10058400" cy="4491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krize a konflikt vzniká v průběhu komunikace </a:t>
            </a:r>
            <a:r>
              <a:rPr lang="cs-CZ"/>
              <a:t>– ať již na začátku procesu, v průběhu, či na samotném konci, kde konflikt může vzniknout např. nesprávným rozhodnutím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jedním z hlavních prostředníků konfliktů jsou „</a:t>
            </a:r>
            <a:r>
              <a:rPr b="1" lang="cs-CZ"/>
              <a:t>šumy“ v komunikaci</a:t>
            </a:r>
            <a:br>
              <a:rPr b="1" lang="cs-CZ" u="sng"/>
            </a:br>
            <a:endParaRPr u="sng"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rPr lang="cs-CZ" u="sng"/>
              <a:t>Jak mohou šumy v komunikaci vznikat? </a:t>
            </a:r>
            <a:endParaRPr u="sng"/>
          </a:p>
          <a:p>
            <a:pPr indent="-182880" lvl="1" marL="38404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00"/>
              <a:buChar char="◦"/>
            </a:pPr>
            <a:r>
              <a:rPr b="1" lang="cs-CZ" sz="1900"/>
              <a:t>špatným „zakódováním“ - špatným výběrem slov a symbolů</a:t>
            </a:r>
            <a:r>
              <a:rPr lang="cs-CZ" sz="1900"/>
              <a:t>, kterými chceme informaci předat</a:t>
            </a:r>
            <a:endParaRPr sz="19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◦"/>
            </a:pPr>
            <a:r>
              <a:rPr b="1" lang="cs-CZ" sz="1900"/>
              <a:t>nevhodným výběrem komunikačních kanálů</a:t>
            </a:r>
            <a:r>
              <a:rPr lang="cs-CZ" sz="1900"/>
              <a:t>: tváří v tvář, telefon, dopis, e-mail…</a:t>
            </a:r>
            <a:endParaRPr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◦"/>
            </a:pPr>
            <a:r>
              <a:rPr b="1" lang="cs-CZ" sz="1900"/>
              <a:t>špatnou pozorností </a:t>
            </a:r>
            <a:r>
              <a:rPr lang="cs-CZ" sz="1900"/>
              <a:t>příjemce </a:t>
            </a:r>
            <a:endParaRPr sz="19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◦"/>
            </a:pPr>
            <a:r>
              <a:rPr b="1" lang="cs-CZ" sz="1900"/>
              <a:t>předsudky, znalosti, dovednosti </a:t>
            </a:r>
            <a:r>
              <a:rPr lang="cs-CZ" sz="1900"/>
              <a:t>příjemce i vysílajícího </a:t>
            </a:r>
            <a:endParaRPr sz="19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◦"/>
            </a:pPr>
            <a:r>
              <a:rPr b="1" lang="cs-CZ" sz="1900"/>
              <a:t>absence zpětné vazby </a:t>
            </a:r>
            <a:r>
              <a:rPr lang="cs-CZ" sz="1900"/>
              <a:t>– zda bylo pochopeno sdělení</a:t>
            </a:r>
            <a:endParaRPr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900"/>
              <a:buChar char="◦"/>
            </a:pPr>
            <a:r>
              <a:rPr lang="cs-CZ" sz="1900"/>
              <a:t>šumy jsou podporovány našimi osobními zkušenostmi; každý z těchto šumů je potenciálním zdrojem konfliktů!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r>
              <a:rPr lang="cs-CZ">
                <a:solidFill>
                  <a:srgbClr val="5667B1"/>
                </a:solidFill>
              </a:rPr>
              <a:t>KONFLIKT A KRIZE V TÝMU</a:t>
            </a:r>
            <a:endParaRPr/>
          </a:p>
        </p:txBody>
      </p:sp>
      <p:sp>
        <p:nvSpPr>
          <p:cNvPr id="115" name="Google Shape;115;p3"/>
          <p:cNvSpPr txBox="1"/>
          <p:nvPr>
            <p:ph idx="1" type="body"/>
          </p:nvPr>
        </p:nvSpPr>
        <p:spPr>
          <a:xfrm>
            <a:off x="1097280" y="1845734"/>
            <a:ext cx="10058400" cy="4428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lat. „</a:t>
            </a:r>
            <a:r>
              <a:rPr i="1" lang="cs-CZ"/>
              <a:t>conflictus“</a:t>
            </a:r>
            <a:r>
              <a:rPr lang="cs-CZ"/>
              <a:t> = srážka</a:t>
            </a:r>
            <a:endParaRPr/>
          </a:p>
          <a:p>
            <a:pPr indent="-127000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konflikt je </a:t>
            </a:r>
            <a:r>
              <a:rPr b="1" lang="cs-CZ"/>
              <a:t>střetnutí vzájemně si odporujících, nebo se vylučujících potřeb (záměrů) stanovení cílů osob (skupin, organizací…), které jsou ve vzájemném vztahu závislosti</a:t>
            </a:r>
            <a:endParaRPr/>
          </a:p>
          <a:p>
            <a:pPr indent="-127000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konflikt je proces, v němž </a:t>
            </a:r>
            <a:r>
              <a:rPr b="1" lang="cs-CZ"/>
              <a:t>jedna strana vynakládá vědomé úsilí ve formě blokačních aktivit na zmaření snahy jiné strany</a:t>
            </a:r>
            <a:r>
              <a:rPr lang="cs-CZ"/>
              <a:t>, </a:t>
            </a:r>
            <a:r>
              <a:rPr b="1" lang="cs-CZ"/>
              <a:t>s cílem znemožnit dosažení jejich záměrů </a:t>
            </a:r>
            <a:r>
              <a:rPr lang="cs-CZ"/>
              <a:t>nebo sledování jiných zájmů</a:t>
            </a:r>
            <a:endParaRPr/>
          </a:p>
          <a:p>
            <a:pPr indent="-127000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konflikty jsou naprosto běžnou součástí lidského soužití</a:t>
            </a:r>
            <a:r>
              <a:rPr lang="cs-CZ"/>
              <a:t> X tradiční pohled na konflikt vycházel</a:t>
            </a:r>
            <a:br>
              <a:rPr lang="cs-CZ"/>
            </a:br>
            <a:r>
              <a:rPr lang="cs-CZ"/>
              <a:t>z přesvědčení, že konflikt je zcela škodlivý; byl spojován s negativními pojmy jako násilí, destrukce, iracionalita atd.</a:t>
            </a:r>
            <a:endParaRPr/>
          </a:p>
          <a:p>
            <a:pPr indent="-127000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neexistují dlouhodobě nebo trvale bezkonfliktní vztahy</a:t>
            </a:r>
            <a:r>
              <a:rPr lang="cs-CZ"/>
              <a:t>; všude, kde se setkávají nebo spolupracují lidé, dochází průběžně ke střetu různých názorů, potřeb a zájmů; ať již mezi jednotlivci či menšími či většími skupinami </a:t>
            </a:r>
            <a:endParaRPr/>
          </a:p>
          <a:p>
            <a:pPr indent="-127000" lvl="0" marL="91440" rtl="0" algn="just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konflikty mohou být z určitého pohledu velmi </a:t>
            </a:r>
            <a:r>
              <a:rPr b="1" lang="cs-CZ"/>
              <a:t>užitečné</a:t>
            </a:r>
            <a:r>
              <a:rPr lang="cs-CZ"/>
              <a:t>!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br>
              <a:rPr lang="cs-CZ">
                <a:solidFill>
                  <a:srgbClr val="5667B1"/>
                </a:solidFill>
              </a:rPr>
            </a:br>
            <a:r>
              <a:rPr lang="cs-CZ" cap="none">
                <a:solidFill>
                  <a:srgbClr val="5667B1"/>
                </a:solidFill>
              </a:rPr>
              <a:t>PROBLÉM X KONFLIKT</a:t>
            </a:r>
            <a:endParaRPr cap="none"/>
          </a:p>
        </p:txBody>
      </p:sp>
      <p:sp>
        <p:nvSpPr>
          <p:cNvPr id="121" name="Google Shape;121;p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b="1" lang="cs-CZ" cap="none"/>
              <a:t>PROBLÉM </a:t>
            </a:r>
            <a:endParaRPr b="1" cap="none"/>
          </a:p>
          <a:p>
            <a:pPr indent="-182880" lvl="1" marL="38404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◦"/>
            </a:pPr>
            <a:r>
              <a:rPr b="1" lang="cs-CZ" sz="2000"/>
              <a:t>úkol, který čeká na řešení</a:t>
            </a:r>
            <a:r>
              <a:rPr lang="cs-CZ" sz="2000"/>
              <a:t>; shromažďujeme informace a  následně jednáme</a:t>
            </a:r>
            <a:endParaRPr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b="1" lang="cs-CZ" sz="2000"/>
              <a:t>v případě problémů převažuje společný zájem nalézt řešení </a:t>
            </a:r>
            <a:r>
              <a:rPr lang="cs-CZ" sz="2000"/>
              <a:t>nad tendencí účastníků předem preferovat nějaký konkrétní výsledek</a:t>
            </a:r>
            <a:endParaRPr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problém lze označit za „odosobněný spor“</a:t>
            </a:r>
            <a:endParaRPr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problém ještě neznamená konflikt!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Char char=" "/>
            </a:pPr>
            <a:r>
              <a:rPr b="1" lang="cs-CZ" cap="none"/>
              <a:t>KONFLIKT </a:t>
            </a:r>
            <a:endParaRPr cap="none"/>
          </a:p>
          <a:p>
            <a:pPr indent="-182880" lvl="1" marL="38404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◦"/>
            </a:pPr>
            <a:r>
              <a:rPr b="1" lang="cs-CZ" sz="2000"/>
              <a:t>nastane většinou při řešení problémů, pokud jsou v rozporu postoje, hodnoty a zájmy lidí a do hry vstupují emoce</a:t>
            </a:r>
            <a:endParaRPr b="1" sz="20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zasahuje do zajetých kolejí, je nestabilizující prvek, který zapříčiňuje narušení rovnováhy v pracovním i osobním životě člověka</a:t>
            </a:r>
            <a:endParaRPr sz="2000"/>
          </a:p>
          <a:p>
            <a:pPr indent="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r>
              <a:rPr lang="cs-CZ">
                <a:solidFill>
                  <a:srgbClr val="5667B1"/>
                </a:solidFill>
              </a:rPr>
              <a:t>KONFLIKT A KRIZE V TÝMU</a:t>
            </a:r>
            <a:endParaRPr/>
          </a:p>
        </p:txBody>
      </p:sp>
      <p:sp>
        <p:nvSpPr>
          <p:cNvPr id="127" name="Google Shape;127;p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b="1" lang="cs-CZ"/>
              <a:t>Symptomy, které signalizují konflikty:</a:t>
            </a:r>
            <a:br>
              <a:rPr b="1" lang="cs-CZ"/>
            </a:br>
            <a:endParaRPr b="1"/>
          </a:p>
          <a:p>
            <a:pPr indent="-182880" lvl="1" marL="384048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zhoršuje se komunikace mezi účastníky</a:t>
            </a:r>
            <a:endParaRPr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přibývá řevnivosti</a:t>
            </a:r>
            <a:endParaRPr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objevují se rozdílné názory na vyskytující se problémy</a:t>
            </a:r>
            <a:endParaRPr sz="20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častěji dochází k hádkám kvůli maličkostem</a:t>
            </a:r>
            <a:endParaRPr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místo řešení problémů hledáme viníky</a:t>
            </a:r>
            <a:endParaRPr sz="20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odvoláváme se stále více na pravidla a nařízení</a:t>
            </a:r>
            <a:endParaRPr sz="20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od věcného řešení problému přecházíme do emocí a vztahů</a:t>
            </a:r>
            <a:endParaRPr sz="20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snižuje se efektivita práce a výkon</a:t>
            </a:r>
            <a:endParaRPr sz="2000"/>
          </a:p>
          <a:p>
            <a:pPr indent="-182880" lvl="1" marL="384048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cs-CZ" sz="2000"/>
              <a:t>oddalují se rozhodnutí</a:t>
            </a:r>
            <a:endParaRPr sz="2000"/>
          </a:p>
          <a:p>
            <a:pPr indent="0" lvl="0" marL="9144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>
            <p:ph type="title"/>
          </p:nvPr>
        </p:nvSpPr>
        <p:spPr>
          <a:xfrm>
            <a:off x="1097280" y="8708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320"/>
              <a:buFont typeface="Calibri"/>
              <a:buNone/>
            </a:pPr>
            <a:r>
              <a:rPr lang="cs-CZ" sz="4320">
                <a:solidFill>
                  <a:srgbClr val="5667B1"/>
                </a:solidFill>
              </a:rPr>
              <a:t>KONFLIKT A KRIZE V TÝMU</a:t>
            </a:r>
            <a:br>
              <a:rPr lang="cs-CZ" sz="4320">
                <a:solidFill>
                  <a:srgbClr val="5667B1"/>
                </a:solidFill>
              </a:rPr>
            </a:br>
            <a:r>
              <a:rPr lang="cs-CZ" sz="4320" cap="none">
                <a:solidFill>
                  <a:srgbClr val="5667B1"/>
                </a:solidFill>
              </a:rPr>
              <a:t>PŘEDPOKLADY VZNIKU KONFLIKTU </a:t>
            </a:r>
            <a:br>
              <a:rPr lang="cs-CZ" sz="4320"/>
            </a:br>
            <a:endParaRPr sz="4320"/>
          </a:p>
        </p:txBody>
      </p:sp>
      <p:sp>
        <p:nvSpPr>
          <p:cNvPr id="133" name="Google Shape;133;p6"/>
          <p:cNvSpPr txBox="1"/>
          <p:nvPr>
            <p:ph idx="1" type="body"/>
          </p:nvPr>
        </p:nvSpPr>
        <p:spPr>
          <a:xfrm>
            <a:off x="1097280" y="1574800"/>
            <a:ext cx="10058400" cy="47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-117475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850"/>
              <a:buChar char=" "/>
            </a:pPr>
            <a:r>
              <a:rPr b="1" lang="cs-CZ" sz="1850"/>
              <a:t>-z hlediska </a:t>
            </a:r>
            <a:r>
              <a:rPr b="1" lang="cs-CZ" sz="1850" cap="none"/>
              <a:t>STRUKTURY (ORGANIZAČNÍ, HIERARCHIE) 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pracovníci musí jednat s lidmi, jejichž práce je zásadně odlišná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pracovníci se musí dělit o omezené zdroje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lidé musí spolupracovat komplikovanými způsoby</a:t>
            </a:r>
            <a:endParaRPr sz="1757"/>
          </a:p>
          <a:p>
            <a:pPr indent="-117475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50"/>
              <a:buChar char=" "/>
            </a:pPr>
            <a:r>
              <a:rPr b="1" lang="cs-CZ" sz="1850"/>
              <a:t>-z hlediska </a:t>
            </a:r>
            <a:r>
              <a:rPr b="1" lang="cs-CZ" sz="1850" cap="none"/>
              <a:t>KOMUNIKACE </a:t>
            </a:r>
            <a:endParaRPr b="1" sz="1850" cap="none"/>
          </a:p>
          <a:p>
            <a:pPr indent="-182880" lvl="1" marL="38404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pramení z různých nedorozumění či šumů v komunikaci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pracovníci nemají dostatek informací nebo jich mají až příliš</a:t>
            </a:r>
            <a:endParaRPr sz="1757"/>
          </a:p>
          <a:p>
            <a:pPr indent="-140970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220"/>
              <a:buChar char=" "/>
            </a:pPr>
            <a:r>
              <a:rPr b="1" lang="cs-CZ" sz="1850"/>
              <a:t>-z hlediska OSOBNOSTI </a:t>
            </a:r>
            <a:endParaRPr b="1" sz="1942" cap="none"/>
          </a:p>
          <a:p>
            <a:pPr indent="-182880" lvl="1" marL="38404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nejdůležitější osobou v konfliktech jsme my sami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konflikty, v nichž se ocitáme, v mnoha případech odrážejí naše vnitřní rozpory, problémy, napětí a strach</a:t>
            </a:r>
            <a:endParaRPr sz="1757"/>
          </a:p>
          <a:p>
            <a:pPr indent="-140970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220"/>
              <a:buChar char=" "/>
            </a:pPr>
            <a:r>
              <a:rPr b="1" lang="cs-CZ" sz="1850"/>
              <a:t>-z hlediska OKOLÍ </a:t>
            </a:r>
            <a:endParaRPr b="1" sz="1942" cap="none"/>
          </a:p>
          <a:p>
            <a:pPr indent="-182879" lvl="1" marL="38404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65"/>
              <a:buChar char="◦"/>
            </a:pPr>
            <a:r>
              <a:rPr lang="cs-CZ" sz="1665"/>
              <a:t> </a:t>
            </a:r>
            <a:r>
              <a:rPr lang="cs-CZ" sz="1757"/>
              <a:t>na vznik konfliktů má vliv i prostředí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vysoce nejisté nebo dynamické okolí vede k velkému tlaku na lidi a může podpořit vznik konfliktu </a:t>
            </a:r>
            <a:endParaRPr/>
          </a:p>
          <a:p>
            <a:pPr indent="0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1097280" y="8835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br>
              <a:rPr lang="cs-CZ" sz="4320"/>
            </a:br>
            <a:r>
              <a:rPr lang="cs-CZ" sz="4320" cap="none">
                <a:solidFill>
                  <a:srgbClr val="5667B1"/>
                </a:solidFill>
              </a:rPr>
              <a:t>VĚCNÝ PROBLÉM X EMOCE</a:t>
            </a:r>
            <a:br>
              <a:rPr lang="cs-CZ" sz="4320"/>
            </a:br>
            <a:endParaRPr sz="4320"/>
          </a:p>
        </p:txBody>
      </p:sp>
      <p:sp>
        <p:nvSpPr>
          <p:cNvPr id="139" name="Google Shape;139;p7"/>
          <p:cNvSpPr txBox="1"/>
          <p:nvPr>
            <p:ph idx="1" type="body"/>
          </p:nvPr>
        </p:nvSpPr>
        <p:spPr>
          <a:xfrm>
            <a:off x="1097280" y="20743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u většiny konfliktů je jádrem sporu nějaký </a:t>
            </a:r>
            <a:r>
              <a:rPr b="1" lang="cs-CZ"/>
              <a:t>konkrétní problém, věcná otázka</a:t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prvotním podnětem je </a:t>
            </a:r>
            <a:r>
              <a:rPr b="1" lang="cs-CZ"/>
              <a:t>odlišný názor nebo zájem</a:t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předmět sporu má zcela běžnou povahu a v této fázi není ještě důvodem pro vyhrocení konfliktu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věcnou stránku </a:t>
            </a:r>
            <a:r>
              <a:rPr b="1" lang="cs-CZ"/>
              <a:t>začínají překrývat emoce!</a:t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konflikt odráží naše vnitřní rozpory a problémy</a:t>
            </a:r>
            <a:r>
              <a:rPr lang="cs-CZ"/>
              <a:t>, napětí a strach, které jsme nevyřešili nebo jsme si je nepřipustili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do hry se přidává podezíravost, a tak se spor dostává do morální roviny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věcná otázka je překryta hodnotovými, vztahovými a osobními otázkami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None/>
            </a:pPr>
            <a:r>
              <a:t/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br>
              <a:rPr lang="cs-CZ">
                <a:solidFill>
                  <a:srgbClr val="5667B1"/>
                </a:solidFill>
              </a:rPr>
            </a:br>
            <a:r>
              <a:rPr lang="cs-CZ">
                <a:solidFill>
                  <a:srgbClr val="5667B1"/>
                </a:solidFill>
              </a:rPr>
              <a:t>VIDITELNÉ X SKRYTÉ KONFLIKTY</a:t>
            </a:r>
            <a:endParaRPr/>
          </a:p>
        </p:txBody>
      </p:sp>
      <p:sp>
        <p:nvSpPr>
          <p:cNvPr id="145" name="Google Shape;145;p8"/>
          <p:cNvSpPr txBox="1"/>
          <p:nvPr>
            <p:ph idx="1" type="body"/>
          </p:nvPr>
        </p:nvSpPr>
        <p:spPr>
          <a:xfrm>
            <a:off x="1097280" y="1858434"/>
            <a:ext cx="10058400" cy="46439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9222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35"/>
              <a:buChar char=" "/>
            </a:pPr>
            <a:r>
              <a:rPr b="1" lang="cs-CZ" sz="2035"/>
              <a:t>Viditelné konflikty (horké) </a:t>
            </a:r>
            <a:endParaRPr b="1" sz="2035"/>
          </a:p>
          <a:p>
            <a:pPr indent="-182880" lvl="1" marL="38404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57"/>
              <a:buChar char="◦"/>
            </a:pPr>
            <a:r>
              <a:rPr b="1" lang="cs-CZ" sz="1757"/>
              <a:t> </a:t>
            </a:r>
            <a:r>
              <a:rPr lang="cs-CZ" sz="1757"/>
              <a:t>projeví se výrazně navenek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emoce dodávají zúčastněným mnoho energie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průběh se vymyká racionální kontrole, dochází k selektivnímu vnímání a registrujeme pouze předsudek    o partnerovi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teď se stává konflikt otevřeným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máme pocit, že je zraňována naše důstojnost, reagujeme velmi vzrušeně a přecházíme do protiútoku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v této fázi boj živí sám sebe, vytváříme si zásobu skutečných i domnělých problémů s druhou stranou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nastává „horká fáze konfliktu“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035"/>
              <a:buNone/>
            </a:pPr>
            <a:r>
              <a:rPr b="1" lang="cs-CZ" sz="2035"/>
              <a:t>Skryté konflikty (studené) </a:t>
            </a:r>
            <a:endParaRPr/>
          </a:p>
          <a:p>
            <a:pPr indent="-182880" lvl="1" marL="38404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neprojevují se navenek, ale prožíváme je uvnitř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mohou se vyskytovat stejně tak dobře v rodinném i pracovním kruhu, stejně tak i na mezinárodní úrovni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jsou intenzivnější a mají těžší dopady než otevřené konflikty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vázne komunikace, stává se cynickou a sarkastickou, až je úplně ochromena</a:t>
            </a:r>
            <a:endParaRPr sz="1757"/>
          </a:p>
          <a:p>
            <a:pPr indent="-182880" lvl="1" marL="38404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757"/>
              <a:buChar char="◦"/>
            </a:pPr>
            <a:r>
              <a:rPr lang="cs-CZ" sz="1757"/>
              <a:t> chybí nadšení a aktivita, objevuje se zklamání, deziluze a frustrace</a:t>
            </a:r>
            <a:endParaRPr sz="1757"/>
          </a:p>
          <a:p>
            <a:pPr indent="0" lvl="1" marL="201168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  <a:p>
            <a:pPr indent="0" lvl="0" marL="9144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5667B1"/>
              </a:buClr>
              <a:buSzPts val="4800"/>
              <a:buFont typeface="Calibri"/>
              <a:buNone/>
            </a:pPr>
            <a:r>
              <a:rPr lang="cs-CZ">
                <a:solidFill>
                  <a:srgbClr val="5667B1"/>
                </a:solidFill>
              </a:rPr>
              <a:t>TYPY KONFLIKTŮ</a:t>
            </a:r>
            <a:endParaRPr/>
          </a:p>
        </p:txBody>
      </p:sp>
      <p:sp>
        <p:nvSpPr>
          <p:cNvPr id="151" name="Google Shape;151;p9"/>
          <p:cNvSpPr txBox="1"/>
          <p:nvPr>
            <p:ph idx="1" type="body"/>
          </p:nvPr>
        </p:nvSpPr>
        <p:spPr>
          <a:xfrm>
            <a:off x="1097280" y="1845734"/>
            <a:ext cx="10058400" cy="4491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podle roviny komunikace </a:t>
            </a:r>
            <a:endParaRPr b="1" sz="1850"/>
          </a:p>
          <a:p>
            <a:pPr indent="-182880" lvl="1" marL="384048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konflikt v obsahu – názory na věc, mohou vyústit ve vztahové konflikty</a:t>
            </a:r>
            <a:endParaRPr/>
          </a:p>
          <a:p>
            <a:pPr indent="-182880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konflikt ve vztahu – pocity, emoce 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podle počtu lidí </a:t>
            </a:r>
            <a:endParaRPr/>
          </a:p>
          <a:p>
            <a:pPr indent="-182880" lvl="1" marL="384048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intrapersonální – vnitřně osobní konflikt jedince, při němž se střetává více hodnot, cílů, potřeb…</a:t>
            </a:r>
            <a:endParaRPr sz="1757"/>
          </a:p>
          <a:p>
            <a:pPr indent="-182880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interpersonální </a:t>
            </a:r>
            <a:endParaRPr/>
          </a:p>
          <a:p>
            <a:pPr indent="-182880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intraskupinové – odehrávají se uvnitř skupiny </a:t>
            </a:r>
            <a:endParaRPr sz="1757"/>
          </a:p>
          <a:p>
            <a:pPr indent="-182880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interskupinové – odehrávají se mezi dvěma a více skupinami 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podle viditelnosti </a:t>
            </a:r>
            <a:endParaRPr b="1" sz="1850"/>
          </a:p>
          <a:p>
            <a:pPr indent="-182880" lvl="1" marL="384048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viditelné (horké, otevřené) – často doprovázeny emocemi </a:t>
            </a:r>
            <a:endParaRPr sz="1757"/>
          </a:p>
          <a:p>
            <a:pPr indent="-182880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neviditelné (studené, skryté) – zůstávají neřešeny, jako „sopka“</a:t>
            </a:r>
            <a:endParaRPr sz="1757"/>
          </a:p>
          <a:p>
            <a:pPr indent="-117475" lvl="0" marL="9144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podle zdroje vzniku </a:t>
            </a:r>
            <a:endParaRPr b="1" sz="1850"/>
          </a:p>
          <a:p>
            <a:pPr indent="-182880" lvl="1" marL="384048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v obsahu – vznikly z různého názoru na věc </a:t>
            </a:r>
            <a:endParaRPr sz="1757"/>
          </a:p>
          <a:p>
            <a:pPr indent="-182880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v procesu – vznikly z různého názoru na postup </a:t>
            </a:r>
            <a:endParaRPr sz="1757"/>
          </a:p>
          <a:p>
            <a:pPr indent="-182880" lvl="1" marL="384048" rtl="0" algn="l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ts val="1757"/>
              <a:buFont typeface="Arial"/>
              <a:buChar char="•"/>
            </a:pPr>
            <a:r>
              <a:rPr lang="cs-CZ" sz="1757"/>
              <a:t>v osobách – vznikly z různého názoru na osobní cíle, zájmy, potřeby </a:t>
            </a:r>
            <a:endParaRPr/>
          </a:p>
          <a:p>
            <a:pPr indent="0" lvl="0" marL="91440" rtl="0" algn="l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SzPts val="1757"/>
              <a:buFont typeface="Courier New"/>
              <a:buNone/>
            </a:pPr>
            <a:r>
              <a:t/>
            </a:r>
            <a:endParaRPr b="1" sz="1757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0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ktiva">
  <a:themeElements>
    <a:clrScheme name="Aerodynamika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2015-02-20T12:36:02Z</dcterms:created>
  <dc:creator>Dagmar Trávníková</dc:creator>
</cp:coreProperties>
</file>