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7" r:id="rId3"/>
    <p:sldId id="266" r:id="rId4"/>
    <p:sldId id="279" r:id="rId5"/>
    <p:sldId id="280" r:id="rId6"/>
    <p:sldId id="281" r:id="rId7"/>
    <p:sldId id="272" r:id="rId8"/>
    <p:sldId id="273" r:id="rId9"/>
    <p:sldId id="276" r:id="rId10"/>
    <p:sldId id="277" r:id="rId11"/>
    <p:sldId id="278" r:id="rId12"/>
    <p:sldId id="274" r:id="rId13"/>
    <p:sldId id="263" r:id="rId14"/>
    <p:sldId id="282" r:id="rId15"/>
    <p:sldId id="283" r:id="rId16"/>
    <p:sldId id="262" r:id="rId17"/>
    <p:sldId id="264" r:id="rId18"/>
    <p:sldId id="265" r:id="rId19"/>
    <p:sldId id="258" r:id="rId20"/>
    <p:sldId id="268" r:id="rId21"/>
    <p:sldId id="269" r:id="rId22"/>
    <p:sldId id="275" r:id="rId23"/>
    <p:sldId id="293" r:id="rId24"/>
    <p:sldId id="259" r:id="rId25"/>
    <p:sldId id="284" r:id="rId26"/>
    <p:sldId id="285" r:id="rId27"/>
    <p:sldId id="286" r:id="rId28"/>
    <p:sldId id="287" r:id="rId29"/>
    <p:sldId id="288" r:id="rId30"/>
    <p:sldId id="289" r:id="rId31"/>
    <p:sldId id="290" r:id="rId32"/>
    <p:sldId id="291" r:id="rId33"/>
    <p:sldId id="260" r:id="rId34"/>
    <p:sldId id="292" r:id="rId35"/>
  </p:sldIdLst>
  <p:sldSz cx="12192000" cy="6858000"/>
  <p:notesSz cx="6858000" cy="9144000"/>
  <p:defaultText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74" autoAdjust="0"/>
    <p:restoredTop sz="94660"/>
  </p:normalViewPr>
  <p:slideViewPr>
    <p:cSldViewPr snapToGrid="0">
      <p:cViewPr varScale="1">
        <p:scale>
          <a:sx n="74" d="100"/>
          <a:sy n="74" d="100"/>
        </p:scale>
        <p:origin x="576"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cs-CZ"/>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cs-CZ"/>
          </a:p>
        </p:txBody>
      </p:sp>
      <p:sp>
        <p:nvSpPr>
          <p:cNvPr id="4" name="Date Placeholder 3"/>
          <p:cNvSpPr>
            <a:spLocks noGrp="1"/>
          </p:cNvSpPr>
          <p:nvPr>
            <p:ph type="dt" sz="half" idx="10"/>
          </p:nvPr>
        </p:nvSpPr>
        <p:spPr/>
        <p:txBody>
          <a:bodyPr/>
          <a:lstStyle/>
          <a:p>
            <a:fld id="{3F3B471D-36D5-48F3-AA2B-CB9E426D04EA}" type="datetimeFigureOut">
              <a:rPr lang="cs-CZ" smtClean="0"/>
              <a:t>15.4.2020</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086C96A2-E79E-4E32-BD6A-A3ADA01D0369}" type="slidenum">
              <a:rPr lang="cs-CZ" smtClean="0"/>
              <a:t>‹#›</a:t>
            </a:fld>
            <a:endParaRPr lang="cs-CZ"/>
          </a:p>
        </p:txBody>
      </p:sp>
    </p:spTree>
    <p:extLst>
      <p:ext uri="{BB962C8B-B14F-4D97-AF65-F5344CB8AC3E}">
        <p14:creationId xmlns:p14="http://schemas.microsoft.com/office/powerpoint/2010/main" val="3081113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cs-CZ"/>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cs-CZ"/>
          </a:p>
        </p:txBody>
      </p:sp>
      <p:sp>
        <p:nvSpPr>
          <p:cNvPr id="4" name="Date Placeholder 3"/>
          <p:cNvSpPr>
            <a:spLocks noGrp="1"/>
          </p:cNvSpPr>
          <p:nvPr>
            <p:ph type="dt" sz="half" idx="10"/>
          </p:nvPr>
        </p:nvSpPr>
        <p:spPr/>
        <p:txBody>
          <a:bodyPr/>
          <a:lstStyle/>
          <a:p>
            <a:fld id="{3F3B471D-36D5-48F3-AA2B-CB9E426D04EA}" type="datetimeFigureOut">
              <a:rPr lang="cs-CZ" smtClean="0"/>
              <a:t>15.4.2020</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086C96A2-E79E-4E32-BD6A-A3ADA01D0369}" type="slidenum">
              <a:rPr lang="cs-CZ" smtClean="0"/>
              <a:t>‹#›</a:t>
            </a:fld>
            <a:endParaRPr lang="cs-CZ"/>
          </a:p>
        </p:txBody>
      </p:sp>
    </p:spTree>
    <p:extLst>
      <p:ext uri="{BB962C8B-B14F-4D97-AF65-F5344CB8AC3E}">
        <p14:creationId xmlns:p14="http://schemas.microsoft.com/office/powerpoint/2010/main" val="21393831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cs-CZ"/>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cs-CZ"/>
          </a:p>
        </p:txBody>
      </p:sp>
      <p:sp>
        <p:nvSpPr>
          <p:cNvPr id="4" name="Date Placeholder 3"/>
          <p:cNvSpPr>
            <a:spLocks noGrp="1"/>
          </p:cNvSpPr>
          <p:nvPr>
            <p:ph type="dt" sz="half" idx="10"/>
          </p:nvPr>
        </p:nvSpPr>
        <p:spPr/>
        <p:txBody>
          <a:bodyPr/>
          <a:lstStyle/>
          <a:p>
            <a:fld id="{3F3B471D-36D5-48F3-AA2B-CB9E426D04EA}" type="datetimeFigureOut">
              <a:rPr lang="cs-CZ" smtClean="0"/>
              <a:t>15.4.2020</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086C96A2-E79E-4E32-BD6A-A3ADA01D0369}" type="slidenum">
              <a:rPr lang="cs-CZ" smtClean="0"/>
              <a:t>‹#›</a:t>
            </a:fld>
            <a:endParaRPr lang="cs-CZ"/>
          </a:p>
        </p:txBody>
      </p:sp>
    </p:spTree>
    <p:extLst>
      <p:ext uri="{BB962C8B-B14F-4D97-AF65-F5344CB8AC3E}">
        <p14:creationId xmlns:p14="http://schemas.microsoft.com/office/powerpoint/2010/main" val="34110115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cs-CZ"/>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cs-CZ"/>
          </a:p>
        </p:txBody>
      </p:sp>
      <p:sp>
        <p:nvSpPr>
          <p:cNvPr id="4" name="Date Placeholder 3"/>
          <p:cNvSpPr>
            <a:spLocks noGrp="1"/>
          </p:cNvSpPr>
          <p:nvPr>
            <p:ph type="dt" sz="half" idx="10"/>
          </p:nvPr>
        </p:nvSpPr>
        <p:spPr/>
        <p:txBody>
          <a:bodyPr/>
          <a:lstStyle/>
          <a:p>
            <a:fld id="{3F3B471D-36D5-48F3-AA2B-CB9E426D04EA}" type="datetimeFigureOut">
              <a:rPr lang="cs-CZ" smtClean="0"/>
              <a:t>15.4.2020</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086C96A2-E79E-4E32-BD6A-A3ADA01D0369}" type="slidenum">
              <a:rPr lang="cs-CZ" smtClean="0"/>
              <a:t>‹#›</a:t>
            </a:fld>
            <a:endParaRPr lang="cs-CZ"/>
          </a:p>
        </p:txBody>
      </p:sp>
    </p:spTree>
    <p:extLst>
      <p:ext uri="{BB962C8B-B14F-4D97-AF65-F5344CB8AC3E}">
        <p14:creationId xmlns:p14="http://schemas.microsoft.com/office/powerpoint/2010/main" val="15704904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cs-CZ"/>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F3B471D-36D5-48F3-AA2B-CB9E426D04EA}" type="datetimeFigureOut">
              <a:rPr lang="cs-CZ" smtClean="0"/>
              <a:t>15.4.2020</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086C96A2-E79E-4E32-BD6A-A3ADA01D0369}" type="slidenum">
              <a:rPr lang="cs-CZ" smtClean="0"/>
              <a:t>‹#›</a:t>
            </a:fld>
            <a:endParaRPr lang="cs-CZ"/>
          </a:p>
        </p:txBody>
      </p:sp>
    </p:spTree>
    <p:extLst>
      <p:ext uri="{BB962C8B-B14F-4D97-AF65-F5344CB8AC3E}">
        <p14:creationId xmlns:p14="http://schemas.microsoft.com/office/powerpoint/2010/main" val="25797484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cs-CZ"/>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cs-CZ"/>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cs-CZ"/>
          </a:p>
        </p:txBody>
      </p:sp>
      <p:sp>
        <p:nvSpPr>
          <p:cNvPr id="5" name="Date Placeholder 4"/>
          <p:cNvSpPr>
            <a:spLocks noGrp="1"/>
          </p:cNvSpPr>
          <p:nvPr>
            <p:ph type="dt" sz="half" idx="10"/>
          </p:nvPr>
        </p:nvSpPr>
        <p:spPr/>
        <p:txBody>
          <a:bodyPr/>
          <a:lstStyle/>
          <a:p>
            <a:fld id="{3F3B471D-36D5-48F3-AA2B-CB9E426D04EA}" type="datetimeFigureOut">
              <a:rPr lang="cs-CZ" smtClean="0"/>
              <a:t>15.4.2020</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086C96A2-E79E-4E32-BD6A-A3ADA01D0369}" type="slidenum">
              <a:rPr lang="cs-CZ" smtClean="0"/>
              <a:t>‹#›</a:t>
            </a:fld>
            <a:endParaRPr lang="cs-CZ"/>
          </a:p>
        </p:txBody>
      </p:sp>
    </p:spTree>
    <p:extLst>
      <p:ext uri="{BB962C8B-B14F-4D97-AF65-F5344CB8AC3E}">
        <p14:creationId xmlns:p14="http://schemas.microsoft.com/office/powerpoint/2010/main" val="38915574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cs-CZ"/>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cs-CZ"/>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cs-CZ"/>
          </a:p>
        </p:txBody>
      </p:sp>
      <p:sp>
        <p:nvSpPr>
          <p:cNvPr id="7" name="Date Placeholder 6"/>
          <p:cNvSpPr>
            <a:spLocks noGrp="1"/>
          </p:cNvSpPr>
          <p:nvPr>
            <p:ph type="dt" sz="half" idx="10"/>
          </p:nvPr>
        </p:nvSpPr>
        <p:spPr/>
        <p:txBody>
          <a:bodyPr/>
          <a:lstStyle/>
          <a:p>
            <a:fld id="{3F3B471D-36D5-48F3-AA2B-CB9E426D04EA}" type="datetimeFigureOut">
              <a:rPr lang="cs-CZ" smtClean="0"/>
              <a:t>15.4.2020</a:t>
            </a:fld>
            <a:endParaRPr lang="cs-CZ"/>
          </a:p>
        </p:txBody>
      </p:sp>
      <p:sp>
        <p:nvSpPr>
          <p:cNvPr id="8" name="Footer Placeholder 7"/>
          <p:cNvSpPr>
            <a:spLocks noGrp="1"/>
          </p:cNvSpPr>
          <p:nvPr>
            <p:ph type="ftr" sz="quarter" idx="11"/>
          </p:nvPr>
        </p:nvSpPr>
        <p:spPr/>
        <p:txBody>
          <a:bodyPr/>
          <a:lstStyle/>
          <a:p>
            <a:endParaRPr lang="cs-CZ"/>
          </a:p>
        </p:txBody>
      </p:sp>
      <p:sp>
        <p:nvSpPr>
          <p:cNvPr id="9" name="Slide Number Placeholder 8"/>
          <p:cNvSpPr>
            <a:spLocks noGrp="1"/>
          </p:cNvSpPr>
          <p:nvPr>
            <p:ph type="sldNum" sz="quarter" idx="12"/>
          </p:nvPr>
        </p:nvSpPr>
        <p:spPr/>
        <p:txBody>
          <a:bodyPr/>
          <a:lstStyle/>
          <a:p>
            <a:fld id="{086C96A2-E79E-4E32-BD6A-A3ADA01D0369}" type="slidenum">
              <a:rPr lang="cs-CZ" smtClean="0"/>
              <a:t>‹#›</a:t>
            </a:fld>
            <a:endParaRPr lang="cs-CZ"/>
          </a:p>
        </p:txBody>
      </p:sp>
    </p:spTree>
    <p:extLst>
      <p:ext uri="{BB962C8B-B14F-4D97-AF65-F5344CB8AC3E}">
        <p14:creationId xmlns:p14="http://schemas.microsoft.com/office/powerpoint/2010/main" val="5396007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cs-CZ"/>
          </a:p>
        </p:txBody>
      </p:sp>
      <p:sp>
        <p:nvSpPr>
          <p:cNvPr id="3" name="Date Placeholder 2"/>
          <p:cNvSpPr>
            <a:spLocks noGrp="1"/>
          </p:cNvSpPr>
          <p:nvPr>
            <p:ph type="dt" sz="half" idx="10"/>
          </p:nvPr>
        </p:nvSpPr>
        <p:spPr/>
        <p:txBody>
          <a:bodyPr/>
          <a:lstStyle/>
          <a:p>
            <a:fld id="{3F3B471D-36D5-48F3-AA2B-CB9E426D04EA}" type="datetimeFigureOut">
              <a:rPr lang="cs-CZ" smtClean="0"/>
              <a:t>15.4.2020</a:t>
            </a:fld>
            <a:endParaRPr lang="cs-CZ"/>
          </a:p>
        </p:txBody>
      </p:sp>
      <p:sp>
        <p:nvSpPr>
          <p:cNvPr id="4" name="Footer Placeholder 3"/>
          <p:cNvSpPr>
            <a:spLocks noGrp="1"/>
          </p:cNvSpPr>
          <p:nvPr>
            <p:ph type="ftr" sz="quarter" idx="11"/>
          </p:nvPr>
        </p:nvSpPr>
        <p:spPr/>
        <p:txBody>
          <a:bodyPr/>
          <a:lstStyle/>
          <a:p>
            <a:endParaRPr lang="cs-CZ"/>
          </a:p>
        </p:txBody>
      </p:sp>
      <p:sp>
        <p:nvSpPr>
          <p:cNvPr id="5" name="Slide Number Placeholder 4"/>
          <p:cNvSpPr>
            <a:spLocks noGrp="1"/>
          </p:cNvSpPr>
          <p:nvPr>
            <p:ph type="sldNum" sz="quarter" idx="12"/>
          </p:nvPr>
        </p:nvSpPr>
        <p:spPr/>
        <p:txBody>
          <a:bodyPr/>
          <a:lstStyle/>
          <a:p>
            <a:fld id="{086C96A2-E79E-4E32-BD6A-A3ADA01D0369}" type="slidenum">
              <a:rPr lang="cs-CZ" smtClean="0"/>
              <a:t>‹#›</a:t>
            </a:fld>
            <a:endParaRPr lang="cs-CZ"/>
          </a:p>
        </p:txBody>
      </p:sp>
    </p:spTree>
    <p:extLst>
      <p:ext uri="{BB962C8B-B14F-4D97-AF65-F5344CB8AC3E}">
        <p14:creationId xmlns:p14="http://schemas.microsoft.com/office/powerpoint/2010/main" val="1224550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F3B471D-36D5-48F3-AA2B-CB9E426D04EA}" type="datetimeFigureOut">
              <a:rPr lang="cs-CZ" smtClean="0"/>
              <a:t>15.4.2020</a:t>
            </a:fld>
            <a:endParaRPr lang="cs-CZ"/>
          </a:p>
        </p:txBody>
      </p:sp>
      <p:sp>
        <p:nvSpPr>
          <p:cNvPr id="3" name="Footer Placeholder 2"/>
          <p:cNvSpPr>
            <a:spLocks noGrp="1"/>
          </p:cNvSpPr>
          <p:nvPr>
            <p:ph type="ftr" sz="quarter" idx="11"/>
          </p:nvPr>
        </p:nvSpPr>
        <p:spPr/>
        <p:txBody>
          <a:bodyPr/>
          <a:lstStyle/>
          <a:p>
            <a:endParaRPr lang="cs-CZ"/>
          </a:p>
        </p:txBody>
      </p:sp>
      <p:sp>
        <p:nvSpPr>
          <p:cNvPr id="4" name="Slide Number Placeholder 3"/>
          <p:cNvSpPr>
            <a:spLocks noGrp="1"/>
          </p:cNvSpPr>
          <p:nvPr>
            <p:ph type="sldNum" sz="quarter" idx="12"/>
          </p:nvPr>
        </p:nvSpPr>
        <p:spPr/>
        <p:txBody>
          <a:bodyPr/>
          <a:lstStyle/>
          <a:p>
            <a:fld id="{086C96A2-E79E-4E32-BD6A-A3ADA01D0369}" type="slidenum">
              <a:rPr lang="cs-CZ" smtClean="0"/>
              <a:t>‹#›</a:t>
            </a:fld>
            <a:endParaRPr lang="cs-CZ"/>
          </a:p>
        </p:txBody>
      </p:sp>
    </p:spTree>
    <p:extLst>
      <p:ext uri="{BB962C8B-B14F-4D97-AF65-F5344CB8AC3E}">
        <p14:creationId xmlns:p14="http://schemas.microsoft.com/office/powerpoint/2010/main" val="25294761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cs-CZ"/>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cs-CZ"/>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F3B471D-36D5-48F3-AA2B-CB9E426D04EA}" type="datetimeFigureOut">
              <a:rPr lang="cs-CZ" smtClean="0"/>
              <a:t>15.4.2020</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086C96A2-E79E-4E32-BD6A-A3ADA01D0369}" type="slidenum">
              <a:rPr lang="cs-CZ" smtClean="0"/>
              <a:t>‹#›</a:t>
            </a:fld>
            <a:endParaRPr lang="cs-CZ"/>
          </a:p>
        </p:txBody>
      </p:sp>
    </p:spTree>
    <p:extLst>
      <p:ext uri="{BB962C8B-B14F-4D97-AF65-F5344CB8AC3E}">
        <p14:creationId xmlns:p14="http://schemas.microsoft.com/office/powerpoint/2010/main" val="26294295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cs-CZ"/>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F3B471D-36D5-48F3-AA2B-CB9E426D04EA}" type="datetimeFigureOut">
              <a:rPr lang="cs-CZ" smtClean="0"/>
              <a:t>15.4.2020</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086C96A2-E79E-4E32-BD6A-A3ADA01D0369}" type="slidenum">
              <a:rPr lang="cs-CZ" smtClean="0"/>
              <a:t>‹#›</a:t>
            </a:fld>
            <a:endParaRPr lang="cs-CZ"/>
          </a:p>
        </p:txBody>
      </p:sp>
    </p:spTree>
    <p:extLst>
      <p:ext uri="{BB962C8B-B14F-4D97-AF65-F5344CB8AC3E}">
        <p14:creationId xmlns:p14="http://schemas.microsoft.com/office/powerpoint/2010/main" val="8096767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cs-CZ"/>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cs-CZ"/>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F3B471D-36D5-48F3-AA2B-CB9E426D04EA}" type="datetimeFigureOut">
              <a:rPr lang="cs-CZ" smtClean="0"/>
              <a:t>15.4.2020</a:t>
            </a:fld>
            <a:endParaRPr lang="cs-CZ"/>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86C96A2-E79E-4E32-BD6A-A3ADA01D0369}" type="slidenum">
              <a:rPr lang="cs-CZ" smtClean="0"/>
              <a:t>‹#›</a:t>
            </a:fld>
            <a:endParaRPr lang="cs-CZ"/>
          </a:p>
        </p:txBody>
      </p:sp>
    </p:spTree>
    <p:extLst>
      <p:ext uri="{BB962C8B-B14F-4D97-AF65-F5344CB8AC3E}">
        <p14:creationId xmlns:p14="http://schemas.microsoft.com/office/powerpoint/2010/main" val="34241029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1.png"/><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1.png"/><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1.png"/><Relationship Id="rId4" Type="http://schemas.openxmlformats.org/officeDocument/2006/relationships/image" Target="../media/image9.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1.png"/><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1.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1.png"/><Relationship Id="rId4" Type="http://schemas.openxmlformats.org/officeDocument/2006/relationships/image" Target="../media/image13.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1.png"/><Relationship Id="rId4" Type="http://schemas.openxmlformats.org/officeDocument/2006/relationships/image" Target="../media/image14.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4" Type="http://schemas.openxmlformats.org/officeDocument/2006/relationships/image" Target="../media/image1.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4a"/><Relationship Id="rId1" Type="http://schemas.microsoft.com/office/2007/relationships/media" Target="../media/media27.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m4a"/><Relationship Id="rId1" Type="http://schemas.microsoft.com/office/2007/relationships/media" Target="../media/media28.m4a"/><Relationship Id="rId4" Type="http://schemas.openxmlformats.org/officeDocument/2006/relationships/image" Target="../media/image1.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m4a"/><Relationship Id="rId1" Type="http://schemas.microsoft.com/office/2007/relationships/media" Target="../media/media29.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1.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m4a"/><Relationship Id="rId1" Type="http://schemas.microsoft.com/office/2007/relationships/media" Target="../media/media30.m4a"/><Relationship Id="rId4" Type="http://schemas.openxmlformats.org/officeDocument/2006/relationships/image" Target="../media/image1.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m4a"/><Relationship Id="rId1" Type="http://schemas.microsoft.com/office/2007/relationships/media" Target="../media/media31.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m4a"/><Relationship Id="rId1" Type="http://schemas.microsoft.com/office/2007/relationships/media" Target="../media/media32.m4a"/><Relationship Id="rId4" Type="http://schemas.openxmlformats.org/officeDocument/2006/relationships/image" Target="../media/image1.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audio" Target="../media/media33.m4a"/><Relationship Id="rId1" Type="http://schemas.microsoft.com/office/2007/relationships/media" Target="../media/media33.m4a"/><Relationship Id="rId6" Type="http://schemas.openxmlformats.org/officeDocument/2006/relationships/hyperlink" Target="https://theses.cz/id/7evdmd/25225087" TargetMode="External"/><Relationship Id="rId5" Type="http://schemas.openxmlformats.org/officeDocument/2006/relationships/hyperlink" Target="https://medicina.ronnie.cz/c-29216-fascie-proc-a-jak-bychom-se-o-ne-meli-starat.html" TargetMode="External"/><Relationship Id="rId4" Type="http://schemas.openxmlformats.org/officeDocument/2006/relationships/hyperlink" Target="https://doi.org/10.1371/journal.pone.0029831" TargetMode="Externa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4.m4a"/><Relationship Id="rId1" Type="http://schemas.microsoft.com/office/2007/relationships/media" Target="../media/media34.m4a"/><Relationship Id="rId5" Type="http://schemas.openxmlformats.org/officeDocument/2006/relationships/image" Target="../media/image1.png"/><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png"/><Relationship Id="rId5" Type="http://schemas.openxmlformats.org/officeDocument/2006/relationships/image" Target="../media/image6.pn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cs-CZ" sz="7200" b="1" dirty="0" smtClean="0">
                <a:solidFill>
                  <a:schemeClr val="accent2"/>
                </a:solidFill>
                <a:effectLst>
                  <a:outerShdw blurRad="38100" dist="38100" dir="2700000" algn="tl">
                    <a:srgbClr val="000000">
                      <a:alpha val="43137"/>
                    </a:srgbClr>
                  </a:outerShdw>
                </a:effectLst>
              </a:rPr>
              <a:t>Fascie</a:t>
            </a:r>
            <a:endParaRPr lang="cs-CZ" sz="7200" b="1" dirty="0">
              <a:solidFill>
                <a:schemeClr val="accent2"/>
              </a:solidFill>
              <a:effectLst>
                <a:outerShdw blurRad="38100" dist="38100" dir="2700000" algn="tl">
                  <a:srgbClr val="000000">
                    <a:alpha val="43137"/>
                  </a:srgbClr>
                </a:outerShdw>
              </a:effectLst>
            </a:endParaRPr>
          </a:p>
        </p:txBody>
      </p:sp>
      <p:sp>
        <p:nvSpPr>
          <p:cNvPr id="3" name="Subtitle 2"/>
          <p:cNvSpPr>
            <a:spLocks noGrp="1"/>
          </p:cNvSpPr>
          <p:nvPr>
            <p:ph type="subTitle" idx="1"/>
          </p:nvPr>
        </p:nvSpPr>
        <p:spPr/>
        <p:txBody>
          <a:bodyPr/>
          <a:lstStyle/>
          <a:p>
            <a:r>
              <a:rPr lang="cs-CZ" dirty="0" smtClean="0"/>
              <a:t>M. Bobrová</a:t>
            </a:r>
            <a:endParaRPr lang="cs-CZ" dirty="0"/>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835732813"/>
      </p:ext>
    </p:extLst>
  </p:cSld>
  <p:clrMapOvr>
    <a:masterClrMapping/>
  </p:clrMapOvr>
  <mc:AlternateContent xmlns:mc="http://schemas.openxmlformats.org/markup-compatibility/2006">
    <mc:Choice xmlns:p14="http://schemas.microsoft.com/office/powerpoint/2010/main" Requires="p14">
      <p:transition spd="slow" p14:dur="2000" advTm="24420"/>
    </mc:Choice>
    <mc:Fallback>
      <p:transition spd="slow" advTm="244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b="1" dirty="0" smtClean="0"/>
              <a:t>Hluboká vrstva</a:t>
            </a:r>
            <a:endParaRPr lang="cs-CZ" b="1" dirty="0"/>
          </a:p>
        </p:txBody>
      </p:sp>
      <p:sp>
        <p:nvSpPr>
          <p:cNvPr id="3" name="Content Placeholder 2"/>
          <p:cNvSpPr>
            <a:spLocks noGrp="1"/>
          </p:cNvSpPr>
          <p:nvPr>
            <p:ph idx="1"/>
          </p:nvPr>
        </p:nvSpPr>
        <p:spPr>
          <a:xfrm>
            <a:off x="838200" y="1825624"/>
            <a:ext cx="10515600" cy="5032376"/>
          </a:xfrm>
        </p:spPr>
        <p:txBody>
          <a:bodyPr>
            <a:normAutofit/>
          </a:bodyPr>
          <a:lstStyle/>
          <a:p>
            <a:r>
              <a:rPr lang="sk-SK" dirty="0" smtClean="0"/>
              <a:t>Hluboká fascie je z velké části tvořena kolagenem s elastinovými vlákny; obaluje svaly, vytváří plášť pro cévy, nervy a posiluje vazy kolem kloubů</a:t>
            </a:r>
          </a:p>
          <a:p>
            <a:r>
              <a:rPr lang="sk-SK" dirty="0" smtClean="0"/>
              <a:t>poskytuje oporu a lubrikaci složkám neuro-muskulo-skeletálního systému, pomáhá zcela neodmyslitelně při transdukčních přenosech informací a sil na dálku během svalové kontrakce (Willard, 2012). T</a:t>
            </a:r>
          </a:p>
          <a:p>
            <a:r>
              <a:rPr lang="sk-SK" dirty="0" smtClean="0"/>
              <a:t>Na základě tloušťky a vztahu s podkladovými svaly existují dva hlavní typy hluboké svalové fascie, a to aponeurotická a epimysiální fascie</a:t>
            </a:r>
          </a:p>
          <a:p>
            <a:r>
              <a:rPr lang="sk-SK" dirty="0" smtClean="0"/>
              <a:t>Funkčně a topograficky Schleip et al. (2012) rozlišují další dvě základní </a:t>
            </a:r>
            <a:r>
              <a:rPr lang="sk-SK" dirty="0" smtClean="0"/>
              <a:t>fasciální </a:t>
            </a:r>
            <a:r>
              <a:rPr lang="sk-SK" dirty="0" smtClean="0"/>
              <a:t>vrstvy, a to meningeální a viscerální</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599718704"/>
      </p:ext>
    </p:extLst>
  </p:cSld>
  <p:clrMapOvr>
    <a:masterClrMapping/>
  </p:clrMapOvr>
  <mc:AlternateContent xmlns:mc="http://schemas.openxmlformats.org/markup-compatibility/2006">
    <mc:Choice xmlns:p14="http://schemas.microsoft.com/office/powerpoint/2010/main" Requires="p14">
      <p:transition spd="slow" p14:dur="2000" advTm="99658"/>
    </mc:Choice>
    <mc:Fallback>
      <p:transition spd="slow" advTm="996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3488" y="213216"/>
            <a:ext cx="6605789" cy="935641"/>
          </a:xfrm>
        </p:spPr>
        <p:txBody>
          <a:bodyPr>
            <a:noAutofit/>
          </a:bodyPr>
          <a:lstStyle/>
          <a:p>
            <a:r>
              <a:rPr lang="sk-SK" sz="3200" b="1" dirty="0" smtClean="0"/>
              <a:t>Diagram hlavních linií fyziologických adhezí mezi superficiální a hlubokou fascií dle C. Stecco (2015)</a:t>
            </a:r>
            <a:endParaRPr lang="cs-CZ" sz="3200" b="1" dirty="0"/>
          </a:p>
        </p:txBody>
      </p:sp>
      <p:sp>
        <p:nvSpPr>
          <p:cNvPr id="3" name="Content Placeholder 2"/>
          <p:cNvSpPr>
            <a:spLocks noGrp="1"/>
          </p:cNvSpPr>
          <p:nvPr>
            <p:ph idx="1"/>
          </p:nvPr>
        </p:nvSpPr>
        <p:spPr>
          <a:xfrm>
            <a:off x="6453389" y="898434"/>
            <a:ext cx="5738611" cy="6176963"/>
          </a:xfrm>
        </p:spPr>
        <p:txBody>
          <a:bodyPr>
            <a:normAutofit lnSpcReduction="10000"/>
          </a:bodyPr>
          <a:lstStyle/>
          <a:p>
            <a:pPr marL="0" indent="0">
              <a:buNone/>
            </a:pPr>
            <a:r>
              <a:rPr lang="sk-SK" dirty="0" smtClean="0"/>
              <a:t>Všechny tyto adheze společně člení podkoží do různých kvadrantů. </a:t>
            </a:r>
          </a:p>
          <a:p>
            <a:pPr marL="0" indent="0">
              <a:buNone/>
            </a:pPr>
            <a:r>
              <a:rPr lang="sk-SK" b="1" dirty="0" smtClean="0"/>
              <a:t>Longitudinální linie adhezí </a:t>
            </a:r>
            <a:r>
              <a:rPr lang="sk-SK" dirty="0" smtClean="0"/>
              <a:t>jsou podél sterna a linea alba, spinálních výběžků obratlů, předních i zadních mediálních linií dolních končetin a intermuskulárních sept horních končetin. </a:t>
            </a:r>
          </a:p>
          <a:p>
            <a:pPr marL="0" indent="0">
              <a:buNone/>
            </a:pPr>
            <a:r>
              <a:rPr lang="sk-SK" b="1" dirty="0" smtClean="0"/>
              <a:t>Transverzální linie adhezí </a:t>
            </a:r>
            <a:r>
              <a:rPr lang="sk-SK" dirty="0" smtClean="0"/>
              <a:t>se nacházejí podél úhlu mandibuly, okcipitálních tuberosit, dolní hranice m. trapezius, na úrovni šestého žebra, nad inguinálním ligamentem, podél crista iliaca, dolní hranice m. gluteus maximus a okolo všech kloubů horních i dolních končetin.</a:t>
            </a:r>
            <a:endParaRPr lang="cs-CZ" dirty="0"/>
          </a:p>
        </p:txBody>
      </p:sp>
      <p:pic>
        <p:nvPicPr>
          <p:cNvPr id="4" name="Picture 3"/>
          <p:cNvPicPr>
            <a:picLocks noChangeAspect="1"/>
          </p:cNvPicPr>
          <p:nvPr/>
        </p:nvPicPr>
        <p:blipFill rotWithShape="1">
          <a:blip r:embed="rId4"/>
          <a:srcRect l="30634" t="19139" r="50775" b="34828"/>
          <a:stretch/>
        </p:blipFill>
        <p:spPr>
          <a:xfrm>
            <a:off x="1030310" y="1572130"/>
            <a:ext cx="3632916" cy="5057185"/>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306841362"/>
      </p:ext>
    </p:extLst>
  </p:cSld>
  <p:clrMapOvr>
    <a:masterClrMapping/>
  </p:clrMapOvr>
  <mc:AlternateContent xmlns:mc="http://schemas.openxmlformats.org/markup-compatibility/2006">
    <mc:Choice xmlns:p14="http://schemas.microsoft.com/office/powerpoint/2010/main" Requires="p14">
      <p:transition spd="slow" p14:dur="2000" advTm="72821"/>
    </mc:Choice>
    <mc:Fallback>
      <p:transition spd="slow" advTm="728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530336"/>
            <a:ext cx="10515600" cy="1325563"/>
          </a:xfrm>
        </p:spPr>
        <p:txBody>
          <a:bodyPr/>
          <a:lstStyle/>
          <a:p>
            <a:r>
              <a:rPr lang="cs-CZ" b="1" dirty="0" smtClean="0"/>
              <a:t>Vlastnosti fascie</a:t>
            </a:r>
            <a:endParaRPr lang="cs-CZ" b="1" dirty="0"/>
          </a:p>
        </p:txBody>
      </p:sp>
      <p:sp>
        <p:nvSpPr>
          <p:cNvPr id="3" name="Content Placeholder 2"/>
          <p:cNvSpPr>
            <a:spLocks noGrp="1"/>
          </p:cNvSpPr>
          <p:nvPr>
            <p:ph idx="1"/>
          </p:nvPr>
        </p:nvSpPr>
        <p:spPr>
          <a:xfrm>
            <a:off x="838200" y="1825625"/>
            <a:ext cx="10515600" cy="4652448"/>
          </a:xfrm>
        </p:spPr>
        <p:txBody>
          <a:bodyPr>
            <a:normAutofit fontScale="92500" lnSpcReduction="10000"/>
          </a:bodyPr>
          <a:lstStyle/>
          <a:p>
            <a:r>
              <a:rPr lang="sk-SK" dirty="0" smtClean="0"/>
              <a:t>Fascie jsou nejen </a:t>
            </a:r>
            <a:r>
              <a:rPr lang="sk-SK" b="1" dirty="0" smtClean="0"/>
              <a:t>pružné</a:t>
            </a:r>
            <a:r>
              <a:rPr lang="sk-SK" dirty="0" smtClean="0"/>
              <a:t>, což zajišťuje jejich vynikající schopnost absorpce vysokých tlaků, ale také dostatečně </a:t>
            </a:r>
            <a:r>
              <a:rPr lang="sk-SK" b="1" dirty="0" smtClean="0"/>
              <a:t>pevné</a:t>
            </a:r>
            <a:r>
              <a:rPr lang="sk-SK" dirty="0" smtClean="0"/>
              <a:t>, aby byly schopné podpory při tlacích až příliš vysokých, jako je např. zakašlání (Paoletti, 2009). </a:t>
            </a:r>
          </a:p>
          <a:p>
            <a:pPr marL="0" indent="0">
              <a:buNone/>
            </a:pPr>
            <a:endParaRPr lang="sk-SK" dirty="0" smtClean="0"/>
          </a:p>
          <a:p>
            <a:r>
              <a:rPr lang="sk-SK" dirty="0" smtClean="0"/>
              <a:t>Zde je důležité zdůraznit, že jakkoli je fascie pevná, za fyziologického stavu není nikdy plně rigidní strukturou. Objevuje se zde spirálovitá konfigurace, která fasciím umožňuje fungovat jako „podlahový hadr“, který nasává a tlakem zase vypouští tekutinu (Paoletti, 2009) </a:t>
            </a:r>
          </a:p>
          <a:p>
            <a:endParaRPr lang="sk-SK" dirty="0"/>
          </a:p>
          <a:p>
            <a:r>
              <a:rPr lang="sk-SK" dirty="0" smtClean="0"/>
              <a:t>V tomto případě se uplatňují dva základní principy – </a:t>
            </a:r>
            <a:r>
              <a:rPr lang="sk-SK" b="1" dirty="0" smtClean="0"/>
              <a:t>variabilita a adaptabilita</a:t>
            </a:r>
            <a:r>
              <a:rPr lang="sk-SK" dirty="0" smtClean="0"/>
              <a:t>, kde se struktura fascie formuje dle velikosti zatížení a nároků na ni kladených. </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508096366"/>
      </p:ext>
    </p:extLst>
  </p:cSld>
  <p:clrMapOvr>
    <a:masterClrMapping/>
  </p:clrMapOvr>
  <mc:AlternateContent xmlns:mc="http://schemas.openxmlformats.org/markup-compatibility/2006">
    <mc:Choice xmlns:p14="http://schemas.microsoft.com/office/powerpoint/2010/main" Requires="p14">
      <p:transition spd="slow" p14:dur="2000" advTm="101298"/>
    </mc:Choice>
    <mc:Fallback>
      <p:transition spd="slow" advTm="1012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smtClean="0"/>
              <a:t>Funkce fascií</a:t>
            </a:r>
            <a:endParaRPr lang="cs-CZ" b="1" dirty="0"/>
          </a:p>
        </p:txBody>
      </p:sp>
      <p:sp>
        <p:nvSpPr>
          <p:cNvPr id="3" name="Zástupný symbol pro obsah 2"/>
          <p:cNvSpPr>
            <a:spLocks noGrp="1"/>
          </p:cNvSpPr>
          <p:nvPr>
            <p:ph idx="1"/>
          </p:nvPr>
        </p:nvSpPr>
        <p:spPr/>
        <p:txBody>
          <a:bodyPr>
            <a:normAutofit lnSpcReduction="10000"/>
          </a:bodyPr>
          <a:lstStyle/>
          <a:p>
            <a:pPr lvl="0">
              <a:buFont typeface="Arial" panose="020B0604020202020204" pitchFamily="34" charset="0"/>
              <a:buChar char="•"/>
            </a:pPr>
            <a:r>
              <a:rPr lang="cs-CZ" sz="3200" dirty="0"/>
              <a:t>zajišťují kohezi měkkých </a:t>
            </a:r>
            <a:r>
              <a:rPr lang="cs-CZ" sz="3200" dirty="0" smtClean="0"/>
              <a:t>tkání</a:t>
            </a:r>
            <a:endParaRPr lang="cs-CZ" sz="3200" dirty="0"/>
          </a:p>
          <a:p>
            <a:pPr lvl="0">
              <a:buFont typeface="Arial" panose="020B0604020202020204" pitchFamily="34" charset="0"/>
              <a:buChar char="•"/>
            </a:pPr>
            <a:r>
              <a:rPr lang="cs-CZ" sz="3200" dirty="0"/>
              <a:t>umožňují pohyb mezi naléhajícími strukturami </a:t>
            </a:r>
          </a:p>
          <a:p>
            <a:pPr lvl="0">
              <a:buFont typeface="Arial" panose="020B0604020202020204" pitchFamily="34" charset="0"/>
              <a:buChar char="•"/>
            </a:pPr>
            <a:r>
              <a:rPr lang="cs-CZ" sz="3200" dirty="0"/>
              <a:t>svým cévním zásobením se podílí na výživě okolních tkání</a:t>
            </a:r>
          </a:p>
          <a:p>
            <a:pPr lvl="0">
              <a:buFont typeface="Arial" panose="020B0604020202020204" pitchFamily="34" charset="0"/>
              <a:buChar char="•"/>
            </a:pPr>
            <a:r>
              <a:rPr lang="cs-CZ" sz="3200" dirty="0"/>
              <a:t>připojují svaly ke kostem</a:t>
            </a:r>
          </a:p>
          <a:p>
            <a:pPr lvl="0">
              <a:buFont typeface="Arial" panose="020B0604020202020204" pitchFamily="34" charset="0"/>
              <a:buChar char="•"/>
            </a:pPr>
            <a:r>
              <a:rPr lang="cs-CZ" sz="3200" dirty="0"/>
              <a:t>zdroj aferentních informací pro CNS z </a:t>
            </a:r>
            <a:r>
              <a:rPr lang="cs-CZ" sz="3200" dirty="0" err="1"/>
              <a:t>mechanoreceptorů</a:t>
            </a:r>
            <a:endParaRPr lang="cs-CZ" sz="3200" dirty="0"/>
          </a:p>
          <a:p>
            <a:pPr lvl="0">
              <a:buFont typeface="Arial" panose="020B0604020202020204" pitchFamily="34" charset="0"/>
              <a:buChar char="•"/>
            </a:pPr>
            <a:r>
              <a:rPr lang="cs-CZ" sz="3200" dirty="0"/>
              <a:t>jsou vitální komponentou pro biomechanické projevy </a:t>
            </a:r>
            <a:r>
              <a:rPr lang="cs-CZ" sz="3200" dirty="0" smtClean="0"/>
              <a:t>organismu</a:t>
            </a:r>
          </a:p>
          <a:p>
            <a:pPr lvl="0">
              <a:buFont typeface="Arial" panose="020B0604020202020204" pitchFamily="34" charset="0"/>
              <a:buChar char="•"/>
            </a:pPr>
            <a:r>
              <a:rPr lang="cs-CZ" sz="3200" dirty="0"/>
              <a:t>i</a:t>
            </a:r>
            <a:r>
              <a:rPr lang="cs-CZ" sz="3200" dirty="0" smtClean="0"/>
              <a:t>munitní procesy</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060599604"/>
      </p:ext>
    </p:extLst>
  </p:cSld>
  <p:clrMapOvr>
    <a:masterClrMapping/>
  </p:clrMapOvr>
  <mc:AlternateContent xmlns:mc="http://schemas.openxmlformats.org/markup-compatibility/2006">
    <mc:Choice xmlns:p14="http://schemas.microsoft.com/office/powerpoint/2010/main" Requires="p14">
      <p:transition spd="slow" p14:dur="2000" advTm="83127"/>
    </mc:Choice>
    <mc:Fallback>
      <p:transition spd="slow" advTm="831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b="1" dirty="0" smtClean="0"/>
              <a:t>Tensegrity</a:t>
            </a:r>
            <a:endParaRPr lang="cs-CZ" b="1" dirty="0"/>
          </a:p>
        </p:txBody>
      </p:sp>
      <p:sp>
        <p:nvSpPr>
          <p:cNvPr id="3" name="Content Placeholder 2"/>
          <p:cNvSpPr>
            <a:spLocks noGrp="1"/>
          </p:cNvSpPr>
          <p:nvPr>
            <p:ph idx="1"/>
          </p:nvPr>
        </p:nvSpPr>
        <p:spPr>
          <a:xfrm>
            <a:off x="838200" y="1690688"/>
            <a:ext cx="10515600" cy="4351338"/>
          </a:xfrm>
        </p:spPr>
        <p:txBody>
          <a:bodyPr/>
          <a:lstStyle/>
          <a:p>
            <a:r>
              <a:rPr lang="sk-SK" dirty="0" smtClean="0"/>
              <a:t>schopnost vnitřní „sebe-stabilizace“, která umožňuje přenos vnějších sil skrze jeho strukturu. </a:t>
            </a:r>
          </a:p>
          <a:p>
            <a:endParaRPr lang="sk-SK" dirty="0" smtClean="0"/>
          </a:p>
          <a:p>
            <a:r>
              <a:rPr lang="sk-SK" dirty="0" smtClean="0"/>
              <a:t>Umožňuje také určitou míru flexibility bez rizika poškození a zároveň schopnost okamžitě se vrátit do původního tvaru poté co hybná síla přestane působit. </a:t>
            </a:r>
          </a:p>
          <a:p>
            <a:endParaRPr lang="sk-SK" dirty="0"/>
          </a:p>
          <a:p>
            <a:r>
              <a:rPr lang="sk-SK" dirty="0" smtClean="0"/>
              <a:t>Všechny tyto vlastnosti dělají organismus vysoce efektivní, lehký a maximálně pevný či silný (Scarr, 2010).</a:t>
            </a:r>
            <a:endParaRPr lang="cs-CZ"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792387510"/>
      </p:ext>
    </p:extLst>
  </p:cSld>
  <p:clrMapOvr>
    <a:masterClrMapping/>
  </p:clrMapOvr>
  <mc:AlternateContent xmlns:mc="http://schemas.openxmlformats.org/markup-compatibility/2006">
    <mc:Choice xmlns:p14="http://schemas.microsoft.com/office/powerpoint/2010/main" Requires="p14">
      <p:transition spd="slow" p14:dur="2000" advTm="134616"/>
    </mc:Choice>
    <mc:Fallback>
      <p:transition spd="slow" advTm="1346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027906"/>
            <a:ext cx="10515600" cy="4351338"/>
          </a:xfrm>
        </p:spPr>
        <p:txBody>
          <a:bodyPr/>
          <a:lstStyle/>
          <a:p>
            <a:r>
              <a:rPr lang="sk-SK" dirty="0" smtClean="0"/>
              <a:t>Levin (1995), pro biologické systémy ze všech tvarů mající triangulární uspořádání má </a:t>
            </a:r>
            <a:r>
              <a:rPr lang="sk-SK" b="1" dirty="0" smtClean="0"/>
              <a:t>icosahedron </a:t>
            </a:r>
            <a:r>
              <a:rPr lang="sk-SK" dirty="0" smtClean="0"/>
              <a:t>(Obrázek č. 8.a) hned několik výhod. Ze všech pravidelných mnohostěnů se nejvíce přibližuje kulovému tvaru a zároveň má plně triangulární strukturu (Obrázek 8.c), což mu dává maximální míru stability. Abychom získali z původního klasického mnohostěnu jeho uspořádání dle tensegrity, stačí doplnit šest vnitřních vzpěr a pevné hrany nahradit pružnými spojkami s trvalým napětím </a:t>
            </a:r>
            <a:endParaRPr lang="cs-CZ" dirty="0"/>
          </a:p>
        </p:txBody>
      </p:sp>
      <p:pic>
        <p:nvPicPr>
          <p:cNvPr id="4" name="Picture 3"/>
          <p:cNvPicPr>
            <a:picLocks noChangeAspect="1"/>
          </p:cNvPicPr>
          <p:nvPr/>
        </p:nvPicPr>
        <p:blipFill rotWithShape="1">
          <a:blip r:embed="rId4"/>
          <a:srcRect l="29049" t="27595" r="27113" b="38586"/>
          <a:stretch/>
        </p:blipFill>
        <p:spPr>
          <a:xfrm>
            <a:off x="993820" y="4198513"/>
            <a:ext cx="10204360" cy="2659487"/>
          </a:xfrm>
          <a:prstGeom prst="rect">
            <a:avLst/>
          </a:prstGeom>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944082072"/>
      </p:ext>
    </p:extLst>
  </p:cSld>
  <p:clrMapOvr>
    <a:masterClrMapping/>
  </p:clrMapOvr>
  <mc:AlternateContent xmlns:mc="http://schemas.openxmlformats.org/markup-compatibility/2006">
    <mc:Choice xmlns:p14="http://schemas.microsoft.com/office/powerpoint/2010/main" Requires="p14">
      <p:transition spd="slow" p14:dur="2000" advTm="70628"/>
    </mc:Choice>
    <mc:Fallback>
      <p:transition spd="slow" advTm="706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t>Faktory negativně ovlivňující funkci </a:t>
            </a:r>
            <a:r>
              <a:rPr lang="cs-CZ" b="1" dirty="0" smtClean="0"/>
              <a:t>fascií</a:t>
            </a:r>
            <a:endParaRPr lang="cs-CZ" dirty="0"/>
          </a:p>
        </p:txBody>
      </p:sp>
      <p:sp>
        <p:nvSpPr>
          <p:cNvPr id="3" name="Zástupný symbol pro obsah 2"/>
          <p:cNvSpPr>
            <a:spLocks noGrp="1"/>
          </p:cNvSpPr>
          <p:nvPr>
            <p:ph idx="1"/>
          </p:nvPr>
        </p:nvSpPr>
        <p:spPr/>
        <p:txBody>
          <a:bodyPr>
            <a:normAutofit fontScale="92500" lnSpcReduction="20000"/>
          </a:bodyPr>
          <a:lstStyle/>
          <a:p>
            <a:pPr>
              <a:buFont typeface="Arial" panose="020B0604020202020204" pitchFamily="34" charset="0"/>
              <a:buChar char="•"/>
            </a:pPr>
            <a:r>
              <a:rPr lang="cs-CZ" sz="3000" dirty="0"/>
              <a:t>posturální a emoční stres</a:t>
            </a:r>
          </a:p>
          <a:p>
            <a:pPr>
              <a:buFont typeface="Arial" panose="020B0604020202020204" pitchFamily="34" charset="0"/>
              <a:buChar char="•"/>
            </a:pPr>
            <a:r>
              <a:rPr lang="cs-CZ" sz="3000" dirty="0"/>
              <a:t>přetěžování, trauma, </a:t>
            </a:r>
            <a:r>
              <a:rPr lang="cs-CZ" sz="3000" dirty="0" err="1"/>
              <a:t>mikrotraumatizace</a:t>
            </a:r>
            <a:endParaRPr lang="cs-CZ" sz="3000" dirty="0"/>
          </a:p>
          <a:p>
            <a:pPr>
              <a:buFont typeface="Arial" panose="020B0604020202020204" pitchFamily="34" charset="0"/>
              <a:buChar char="•"/>
            </a:pPr>
            <a:r>
              <a:rPr lang="cs-CZ" sz="3000" dirty="0"/>
              <a:t>svalové </a:t>
            </a:r>
            <a:r>
              <a:rPr lang="cs-CZ" sz="3000" dirty="0" err="1"/>
              <a:t>dysbalance</a:t>
            </a:r>
            <a:endParaRPr lang="cs-CZ" sz="3000" dirty="0"/>
          </a:p>
          <a:p>
            <a:pPr>
              <a:buFont typeface="Arial" panose="020B0604020202020204" pitchFamily="34" charset="0"/>
              <a:buChar char="•"/>
            </a:pPr>
            <a:r>
              <a:rPr lang="cs-CZ" sz="3000" dirty="0" err="1"/>
              <a:t>hypokinéza</a:t>
            </a:r>
            <a:r>
              <a:rPr lang="cs-CZ" sz="3000" dirty="0"/>
              <a:t> </a:t>
            </a:r>
          </a:p>
          <a:p>
            <a:pPr>
              <a:buFont typeface="Arial" panose="020B0604020202020204" pitchFamily="34" charset="0"/>
              <a:buChar char="•"/>
            </a:pPr>
            <a:r>
              <a:rPr lang="cs-CZ" sz="3000" dirty="0"/>
              <a:t>infekce</a:t>
            </a:r>
          </a:p>
          <a:p>
            <a:pPr>
              <a:buFont typeface="Arial" panose="020B0604020202020204" pitchFamily="34" charset="0"/>
              <a:buChar char="•"/>
            </a:pPr>
            <a:r>
              <a:rPr lang="cs-CZ" sz="3000" dirty="0"/>
              <a:t>hyperpyrexie, chlad, alergie a autoagresivní choroby</a:t>
            </a:r>
          </a:p>
          <a:p>
            <a:pPr>
              <a:buFont typeface="Arial" panose="020B0604020202020204" pitchFamily="34" charset="0"/>
              <a:buChar char="•"/>
            </a:pPr>
            <a:r>
              <a:rPr lang="cs-CZ" sz="3000" dirty="0"/>
              <a:t>degenerativní změny v kloubech</a:t>
            </a:r>
          </a:p>
          <a:p>
            <a:pPr>
              <a:buFont typeface="Arial" panose="020B0604020202020204" pitchFamily="34" charset="0"/>
              <a:buChar char="•"/>
            </a:pPr>
            <a:r>
              <a:rPr lang="cs-CZ" sz="3000" dirty="0"/>
              <a:t>hormonální vlivy – diabetes, estrogeny</a:t>
            </a:r>
          </a:p>
          <a:p>
            <a:pPr>
              <a:buFont typeface="Arial" panose="020B0604020202020204" pitchFamily="34" charset="0"/>
              <a:buChar char="•"/>
            </a:pPr>
            <a:r>
              <a:rPr lang="cs-CZ" sz="3000" dirty="0"/>
              <a:t>reflexní mechanismy vzniku poruchy</a:t>
            </a:r>
          </a:p>
          <a:p>
            <a:pPr marL="0" indent="0">
              <a:buNone/>
            </a:pPr>
            <a:r>
              <a:rPr lang="cs-CZ" dirty="0"/>
              <a:t> </a:t>
            </a:r>
          </a:p>
          <a:p>
            <a:endParaRPr lang="cs-CZ"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637039336"/>
      </p:ext>
    </p:extLst>
  </p:cSld>
  <p:clrMapOvr>
    <a:masterClrMapping/>
  </p:clrMapOvr>
  <mc:AlternateContent xmlns:mc="http://schemas.openxmlformats.org/markup-compatibility/2006">
    <mc:Choice xmlns:p14="http://schemas.microsoft.com/office/powerpoint/2010/main" Requires="p14">
      <p:transition spd="slow" p14:dur="2000" advTm="91704"/>
    </mc:Choice>
    <mc:Fallback>
      <p:transition spd="slow" advTm="917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b="1" dirty="0"/>
              <a:t>Které fascie </a:t>
            </a:r>
            <a:r>
              <a:rPr lang="cs-CZ" b="1" dirty="0" smtClean="0"/>
              <a:t>vyšetřujeme</a:t>
            </a:r>
            <a:endParaRPr lang="cs-CZ" dirty="0"/>
          </a:p>
        </p:txBody>
      </p:sp>
      <p:sp>
        <p:nvSpPr>
          <p:cNvPr id="3" name="Zástupný symbol pro obsah 2"/>
          <p:cNvSpPr>
            <a:spLocks noGrp="1"/>
          </p:cNvSpPr>
          <p:nvPr>
            <p:ph idx="1"/>
          </p:nvPr>
        </p:nvSpPr>
        <p:spPr/>
        <p:txBody>
          <a:bodyPr>
            <a:normAutofit fontScale="92500" lnSpcReduction="20000"/>
          </a:bodyPr>
          <a:lstStyle/>
          <a:p>
            <a:pPr lvl="0"/>
            <a:r>
              <a:rPr lang="cs-CZ" b="1" dirty="0" smtClean="0"/>
              <a:t>Dle Dobeše, 2011 jsou palpací dostupné </a:t>
            </a:r>
            <a:r>
              <a:rPr lang="cs-CZ" b="1" dirty="0"/>
              <a:t>fascie </a:t>
            </a:r>
            <a:r>
              <a:rPr lang="cs-CZ" b="1" dirty="0" smtClean="0"/>
              <a:t>povrchové:</a:t>
            </a:r>
            <a:endParaRPr lang="cs-CZ" dirty="0" smtClean="0"/>
          </a:p>
          <a:p>
            <a:pPr lvl="0">
              <a:buFont typeface="Arial" panose="020B0604020202020204" pitchFamily="34" charset="0"/>
              <a:buChar char="•"/>
            </a:pPr>
            <a:r>
              <a:rPr lang="cs-CZ" dirty="0" err="1" smtClean="0"/>
              <a:t>dorzolumbální</a:t>
            </a:r>
            <a:r>
              <a:rPr lang="cs-CZ" dirty="0" smtClean="0"/>
              <a:t> </a:t>
            </a:r>
            <a:r>
              <a:rPr lang="cs-CZ" dirty="0"/>
              <a:t>fascie </a:t>
            </a:r>
          </a:p>
          <a:p>
            <a:pPr lvl="0">
              <a:buFont typeface="Arial" panose="020B0604020202020204" pitchFamily="34" charset="0"/>
              <a:buChar char="•"/>
            </a:pPr>
            <a:r>
              <a:rPr lang="cs-CZ" dirty="0"/>
              <a:t>laterální fascie</a:t>
            </a:r>
          </a:p>
          <a:p>
            <a:pPr lvl="0">
              <a:buFont typeface="Arial" panose="020B0604020202020204" pitchFamily="34" charset="0"/>
              <a:buChar char="•"/>
            </a:pPr>
            <a:r>
              <a:rPr lang="cs-CZ" dirty="0"/>
              <a:t>fascie na přední straně hrudníku</a:t>
            </a:r>
          </a:p>
          <a:p>
            <a:pPr lvl="0">
              <a:buFont typeface="Arial" panose="020B0604020202020204" pitchFamily="34" charset="0"/>
              <a:buChar char="•"/>
            </a:pPr>
            <a:r>
              <a:rPr lang="cs-CZ" dirty="0"/>
              <a:t>fascie v oblasti </a:t>
            </a:r>
            <a:r>
              <a:rPr lang="cs-CZ" dirty="0" err="1"/>
              <a:t>inquiny</a:t>
            </a:r>
            <a:endParaRPr lang="cs-CZ" dirty="0"/>
          </a:p>
          <a:p>
            <a:pPr lvl="0">
              <a:buFont typeface="Arial" panose="020B0604020202020204" pitchFamily="34" charset="0"/>
              <a:buChar char="•"/>
            </a:pPr>
            <a:r>
              <a:rPr lang="cs-CZ" dirty="0"/>
              <a:t>fascie v oblasti </a:t>
            </a:r>
            <a:r>
              <a:rPr lang="cs-CZ" dirty="0" err="1"/>
              <a:t>CTh</a:t>
            </a:r>
            <a:r>
              <a:rPr lang="cs-CZ" dirty="0"/>
              <a:t> přechodu, šíjová fascie</a:t>
            </a:r>
          </a:p>
          <a:p>
            <a:pPr lvl="0">
              <a:buFont typeface="Arial" panose="020B0604020202020204" pitchFamily="34" charset="0"/>
              <a:buChar char="•"/>
            </a:pPr>
            <a:r>
              <a:rPr lang="cs-CZ" dirty="0"/>
              <a:t>fascie horních a dolních končetin</a:t>
            </a:r>
          </a:p>
          <a:p>
            <a:pPr lvl="0">
              <a:buFont typeface="Arial" panose="020B0604020202020204" pitchFamily="34" charset="0"/>
              <a:buChar char="•"/>
            </a:pPr>
            <a:r>
              <a:rPr lang="cs-CZ" dirty="0"/>
              <a:t>fascie v oblasti paty, oblast Achillovy šlachy</a:t>
            </a:r>
          </a:p>
          <a:p>
            <a:pPr lvl="0">
              <a:buFont typeface="Arial" panose="020B0604020202020204" pitchFamily="34" charset="0"/>
              <a:buChar char="•"/>
            </a:pPr>
            <a:r>
              <a:rPr lang="cs-CZ" dirty="0"/>
              <a:t>fascie v oblasti mezi metatarsy a metakarpy</a:t>
            </a:r>
          </a:p>
          <a:p>
            <a:pPr>
              <a:buFont typeface="Arial" panose="020B0604020202020204" pitchFamily="34" charset="0"/>
              <a:buChar char="•"/>
            </a:pPr>
            <a:r>
              <a:rPr lang="cs-CZ" dirty="0"/>
              <a:t>+ ošetření plantární a palmární aponeurózy</a:t>
            </a:r>
          </a:p>
          <a:p>
            <a:endParaRPr lang="cs-CZ" dirty="0"/>
          </a:p>
        </p:txBody>
      </p:sp>
      <p:pic>
        <p:nvPicPr>
          <p:cNvPr id="4" name="Obrázek 3"/>
          <p:cNvPicPr>
            <a:picLocks noChangeAspect="1"/>
          </p:cNvPicPr>
          <p:nvPr/>
        </p:nvPicPr>
        <p:blipFill>
          <a:blip r:embed="rId4"/>
          <a:stretch>
            <a:fillRect/>
          </a:stretch>
        </p:blipFill>
        <p:spPr>
          <a:xfrm>
            <a:off x="7350191" y="2143965"/>
            <a:ext cx="4235569" cy="4032998"/>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502227234"/>
      </p:ext>
    </p:extLst>
  </p:cSld>
  <p:clrMapOvr>
    <a:masterClrMapping/>
  </p:clrMapOvr>
  <mc:AlternateContent xmlns:mc="http://schemas.openxmlformats.org/markup-compatibility/2006">
    <mc:Choice xmlns:p14="http://schemas.microsoft.com/office/powerpoint/2010/main" Requires="p14">
      <p:transition spd="slow" p14:dur="2000" advTm="76445"/>
    </mc:Choice>
    <mc:Fallback>
      <p:transition spd="slow" advTm="764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smtClean="0"/>
              <a:t>Inspirace pro literaturu</a:t>
            </a:r>
            <a:endParaRPr lang="cs-CZ" b="1" dirty="0"/>
          </a:p>
        </p:txBody>
      </p:sp>
      <p:pic>
        <p:nvPicPr>
          <p:cNvPr id="4" name="Zástupný symbol pro obsah 3"/>
          <p:cNvPicPr>
            <a:picLocks noGrp="1" noChangeAspect="1"/>
          </p:cNvPicPr>
          <p:nvPr>
            <p:ph idx="1"/>
          </p:nvPr>
        </p:nvPicPr>
        <p:blipFill>
          <a:blip r:embed="rId4"/>
          <a:stretch>
            <a:fillRect/>
          </a:stretch>
        </p:blipFill>
        <p:spPr>
          <a:xfrm>
            <a:off x="654687" y="1953870"/>
            <a:ext cx="3103466" cy="4243020"/>
          </a:xfrm>
          <a:prstGeom prst="rect">
            <a:avLst/>
          </a:prstGeom>
        </p:spPr>
      </p:pic>
      <p:pic>
        <p:nvPicPr>
          <p:cNvPr id="3" name="Picture 2"/>
          <p:cNvPicPr>
            <a:picLocks noChangeAspect="1"/>
          </p:cNvPicPr>
          <p:nvPr/>
        </p:nvPicPr>
        <p:blipFill>
          <a:blip r:embed="rId5"/>
          <a:stretch>
            <a:fillRect/>
          </a:stretch>
        </p:blipFill>
        <p:spPr>
          <a:xfrm>
            <a:off x="4232533" y="1953870"/>
            <a:ext cx="3324531" cy="4243020"/>
          </a:xfrm>
          <a:prstGeom prst="rect">
            <a:avLst/>
          </a:prstGeom>
        </p:spPr>
      </p:pic>
      <p:pic>
        <p:nvPicPr>
          <p:cNvPr id="5" name="Picture 4"/>
          <p:cNvPicPr>
            <a:picLocks noChangeAspect="1"/>
          </p:cNvPicPr>
          <p:nvPr/>
        </p:nvPicPr>
        <p:blipFill>
          <a:blip r:embed="rId6"/>
          <a:stretch>
            <a:fillRect/>
          </a:stretch>
        </p:blipFill>
        <p:spPr>
          <a:xfrm>
            <a:off x="8255358" y="1953870"/>
            <a:ext cx="2746017" cy="4192392"/>
          </a:xfrm>
          <a:prstGeom prst="rect">
            <a:avLst/>
          </a:prstGeom>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868277608"/>
      </p:ext>
    </p:extLst>
  </p:cSld>
  <p:clrMapOvr>
    <a:masterClrMapping/>
  </p:clrMapOvr>
  <mc:AlternateContent xmlns:mc="http://schemas.openxmlformats.org/markup-compatibility/2006">
    <mc:Choice xmlns:p14="http://schemas.microsoft.com/office/powerpoint/2010/main" Requires="p14">
      <p:transition spd="slow" p14:dur="2000" advTm="62004"/>
    </mc:Choice>
    <mc:Fallback>
      <p:transition spd="slow" advTm="620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596945"/>
            <a:ext cx="10515600" cy="1325563"/>
          </a:xfrm>
        </p:spPr>
        <p:txBody>
          <a:bodyPr>
            <a:normAutofit fontScale="90000"/>
          </a:bodyPr>
          <a:lstStyle/>
          <a:p>
            <a:r>
              <a:rPr kumimoji="0" lang="cs-CZ" altLang="sk-SK" b="0" i="0" u="none" strike="noStrike" cap="none" normalizeH="0" baseline="0" dirty="0" smtClean="0">
                <a:ln>
                  <a:noFill/>
                </a:ln>
                <a:solidFill>
                  <a:srgbClr val="222222"/>
                </a:solidFill>
                <a:effectLst/>
                <a:latin typeface="inherit"/>
              </a:rPr>
              <a:t>Osteopatie léčí fasciální systém dvěma způsoby: </a:t>
            </a:r>
            <a:br>
              <a:rPr kumimoji="0" lang="cs-CZ" altLang="sk-SK" b="0" i="0" u="none" strike="noStrike" cap="none" normalizeH="0" baseline="0" dirty="0" smtClean="0">
                <a:ln>
                  <a:noFill/>
                </a:ln>
                <a:solidFill>
                  <a:srgbClr val="222222"/>
                </a:solidFill>
                <a:effectLst/>
                <a:latin typeface="inherit"/>
              </a:rPr>
            </a:br>
            <a:endParaRPr lang="cs-CZ" dirty="0"/>
          </a:p>
        </p:txBody>
      </p:sp>
      <p:sp>
        <p:nvSpPr>
          <p:cNvPr id="3" name="Content Placeholder 2"/>
          <p:cNvSpPr>
            <a:spLocks noGrp="1"/>
          </p:cNvSpPr>
          <p:nvPr>
            <p:ph idx="1"/>
          </p:nvPr>
        </p:nvSpPr>
        <p:spPr/>
        <p:txBody>
          <a:bodyPr>
            <a:normAutofit/>
          </a:bodyPr>
          <a:lstStyle/>
          <a:p>
            <a:pPr marL="0" lvl="0" indent="0" eaLnBrk="0" fontAlgn="base" hangingPunct="0">
              <a:lnSpc>
                <a:spcPct val="100000"/>
              </a:lnSpc>
              <a:spcBef>
                <a:spcPct val="0"/>
              </a:spcBef>
              <a:spcAft>
                <a:spcPct val="0"/>
              </a:spcAft>
              <a:buNone/>
            </a:pPr>
            <a:r>
              <a:rPr kumimoji="0" lang="cs-CZ" altLang="sk-SK" b="1" i="0" u="none" strike="noStrike" cap="none" normalizeH="0" baseline="0" dirty="0" smtClean="0">
                <a:ln>
                  <a:noFill/>
                </a:ln>
                <a:solidFill>
                  <a:srgbClr val="222222"/>
                </a:solidFill>
                <a:effectLst/>
                <a:latin typeface="inherit"/>
              </a:rPr>
              <a:t>A) nepřímou manipulací</a:t>
            </a:r>
          </a:p>
          <a:p>
            <a:pPr marL="0" lvl="0" indent="0" eaLnBrk="0" fontAlgn="base" hangingPunct="0">
              <a:lnSpc>
                <a:spcPct val="100000"/>
              </a:lnSpc>
              <a:spcBef>
                <a:spcPct val="0"/>
              </a:spcBef>
              <a:spcAft>
                <a:spcPct val="0"/>
              </a:spcAft>
              <a:buNone/>
            </a:pPr>
            <a:r>
              <a:rPr kumimoji="0" lang="cs-CZ" altLang="sk-SK" b="0" i="0" u="none" strike="noStrike" cap="none" normalizeH="0" baseline="0" dirty="0" smtClean="0">
                <a:ln>
                  <a:noFill/>
                </a:ln>
                <a:solidFill>
                  <a:srgbClr val="222222"/>
                </a:solidFill>
                <a:effectLst/>
                <a:latin typeface="inherit"/>
              </a:rPr>
              <a:t>uvedení omezené fasciální tkáňe do její pozice „uvolnění“ (vyváženého napětí),</a:t>
            </a:r>
            <a:r>
              <a:rPr kumimoji="0" lang="cs-CZ" altLang="sk-SK" b="0" i="0" u="none" strike="noStrike" cap="none" normalizeH="0" dirty="0" smtClean="0">
                <a:ln>
                  <a:noFill/>
                </a:ln>
                <a:solidFill>
                  <a:srgbClr val="222222"/>
                </a:solidFill>
                <a:effectLst/>
                <a:latin typeface="inherit"/>
              </a:rPr>
              <a:t> kterou udržujeme </a:t>
            </a:r>
            <a:r>
              <a:rPr kumimoji="0" lang="cs-CZ" altLang="sk-SK" b="0" i="0" u="none" strike="noStrike" cap="none" normalizeH="0" baseline="0" dirty="0" smtClean="0">
                <a:ln>
                  <a:noFill/>
                </a:ln>
                <a:solidFill>
                  <a:srgbClr val="222222"/>
                </a:solidFill>
                <a:effectLst/>
                <a:latin typeface="inherit"/>
              </a:rPr>
              <a:t>až do uvolnění </a:t>
            </a:r>
          </a:p>
          <a:p>
            <a:pPr marL="0" lvl="0" indent="0" eaLnBrk="0" fontAlgn="base" hangingPunct="0">
              <a:lnSpc>
                <a:spcPct val="100000"/>
              </a:lnSpc>
              <a:spcBef>
                <a:spcPct val="0"/>
              </a:spcBef>
              <a:spcAft>
                <a:spcPct val="0"/>
              </a:spcAft>
              <a:buNone/>
            </a:pPr>
            <a:r>
              <a:rPr kumimoji="0" lang="cs-CZ" altLang="sk-SK" b="0" i="0" u="none" strike="noStrike" cap="none" normalizeH="0" baseline="0" dirty="0" smtClean="0">
                <a:ln>
                  <a:noFill/>
                </a:ln>
                <a:solidFill>
                  <a:srgbClr val="222222"/>
                </a:solidFill>
                <a:effectLst/>
                <a:latin typeface="inherit"/>
              </a:rPr>
              <a:t>napěťových sil (Ward, 2003 ) nebo vyvolání prospěšné změny</a:t>
            </a:r>
          </a:p>
          <a:p>
            <a:pPr marL="0" lvl="0" indent="0" eaLnBrk="0" fontAlgn="base" hangingPunct="0">
              <a:lnSpc>
                <a:spcPct val="100000"/>
              </a:lnSpc>
              <a:spcBef>
                <a:spcPct val="0"/>
              </a:spcBef>
              <a:spcAft>
                <a:spcPct val="0"/>
              </a:spcAft>
              <a:buNone/>
            </a:pPr>
            <a:endParaRPr kumimoji="0" lang="cs-CZ" altLang="sk-SK" b="1" i="0" u="none" strike="noStrike" cap="none" normalizeH="0" baseline="0" dirty="0" smtClean="0">
              <a:ln>
                <a:noFill/>
              </a:ln>
              <a:solidFill>
                <a:srgbClr val="222222"/>
              </a:solidFill>
              <a:effectLst/>
              <a:latin typeface="inherit"/>
            </a:endParaRPr>
          </a:p>
          <a:p>
            <a:pPr marL="0" lvl="0" indent="0" eaLnBrk="0" fontAlgn="base" hangingPunct="0">
              <a:lnSpc>
                <a:spcPct val="100000"/>
              </a:lnSpc>
              <a:spcBef>
                <a:spcPct val="0"/>
              </a:spcBef>
              <a:spcAft>
                <a:spcPct val="0"/>
              </a:spcAft>
              <a:buNone/>
            </a:pPr>
            <a:r>
              <a:rPr lang="cs-CZ" altLang="sk-SK" b="1" dirty="0" smtClean="0">
                <a:solidFill>
                  <a:srgbClr val="222222"/>
                </a:solidFill>
                <a:latin typeface="inherit"/>
              </a:rPr>
              <a:t>B) </a:t>
            </a:r>
            <a:r>
              <a:rPr kumimoji="0" lang="cs-CZ" altLang="sk-SK" b="1" i="0" u="none" strike="noStrike" cap="none" normalizeH="0" baseline="0" dirty="0" smtClean="0">
                <a:ln>
                  <a:noFill/>
                </a:ln>
                <a:solidFill>
                  <a:srgbClr val="222222"/>
                </a:solidFill>
                <a:effectLst/>
                <a:latin typeface="inherit"/>
              </a:rPr>
              <a:t>přímou manipulací</a:t>
            </a:r>
          </a:p>
          <a:p>
            <a:pPr marL="0" lvl="0" indent="0" eaLnBrk="0" fontAlgn="base" hangingPunct="0">
              <a:lnSpc>
                <a:spcPct val="100000"/>
              </a:lnSpc>
              <a:spcBef>
                <a:spcPct val="0"/>
              </a:spcBef>
              <a:spcAft>
                <a:spcPct val="0"/>
              </a:spcAft>
              <a:buNone/>
            </a:pPr>
            <a:r>
              <a:rPr kumimoji="0" lang="cs-CZ" altLang="sk-SK" b="0" i="0" u="none" strike="noStrike" cap="none" normalizeH="0" baseline="0" dirty="0" smtClean="0">
                <a:ln>
                  <a:noFill/>
                </a:ln>
                <a:solidFill>
                  <a:srgbClr val="222222"/>
                </a:solidFill>
                <a:effectLst/>
                <a:latin typeface="inherit"/>
              </a:rPr>
              <a:t>zahrnující použití sil proti bariéře odporu k dosažení změny v chování tkáně (Greenman a Destefano, 2012).</a:t>
            </a:r>
            <a:r>
              <a:rPr kumimoji="0" lang="cs-CZ" altLang="sk-SK" sz="1200" b="0" i="0" u="none" strike="noStrike" cap="none" normalizeH="0" baseline="0" dirty="0" smtClean="0">
                <a:ln>
                  <a:noFill/>
                </a:ln>
                <a:solidFill>
                  <a:schemeClr val="tx1"/>
                </a:solidFill>
                <a:effectLst/>
              </a:rPr>
              <a:t> </a:t>
            </a:r>
            <a:endParaRPr kumimoji="0" lang="cs-CZ" altLang="sk-SK" sz="2000" b="0" i="0" u="none" strike="noStrike" cap="none" normalizeH="0" baseline="0" dirty="0" smtClean="0">
              <a:ln>
                <a:noFill/>
              </a:ln>
              <a:solidFill>
                <a:schemeClr val="tx1"/>
              </a:solidFill>
              <a:effectLst/>
              <a:latin typeface="Arial" panose="020B0604020202020204" pitchFamily="34" charset="0"/>
            </a:endParaRPr>
          </a:p>
          <a:p>
            <a:endParaRPr lang="cs-CZ"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705775713"/>
      </p:ext>
    </p:extLst>
  </p:cSld>
  <p:clrMapOvr>
    <a:masterClrMapping/>
  </p:clrMapOvr>
  <mc:AlternateContent xmlns:mc="http://schemas.openxmlformats.org/markup-compatibility/2006">
    <mc:Choice xmlns:p14="http://schemas.microsoft.com/office/powerpoint/2010/main" Requires="p14">
      <p:transition spd="slow" p14:dur="2000" advTm="147195"/>
    </mc:Choice>
    <mc:Fallback>
      <p:transition spd="slow" advTm="1471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a:stretch>
            <a:fillRect/>
          </a:stretch>
        </p:blipFill>
        <p:spPr>
          <a:xfrm>
            <a:off x="7363316" y="3821781"/>
            <a:ext cx="4828684" cy="2961144"/>
          </a:xfrm>
          <a:prstGeom prst="rect">
            <a:avLst/>
          </a:prstGeom>
        </p:spPr>
      </p:pic>
      <p:pic>
        <p:nvPicPr>
          <p:cNvPr id="4" name="Picture 3"/>
          <p:cNvPicPr>
            <a:picLocks noChangeAspect="1"/>
          </p:cNvPicPr>
          <p:nvPr/>
        </p:nvPicPr>
        <p:blipFill>
          <a:blip r:embed="rId5"/>
          <a:stretch>
            <a:fillRect/>
          </a:stretch>
        </p:blipFill>
        <p:spPr>
          <a:xfrm>
            <a:off x="7363316" y="1549063"/>
            <a:ext cx="4828684" cy="2414343"/>
          </a:xfrm>
          <a:prstGeom prst="rect">
            <a:avLst/>
          </a:prstGeom>
        </p:spPr>
      </p:pic>
      <p:sp>
        <p:nvSpPr>
          <p:cNvPr id="2" name="Title 1"/>
          <p:cNvSpPr>
            <a:spLocks noGrp="1"/>
          </p:cNvSpPr>
          <p:nvPr>
            <p:ph type="title"/>
          </p:nvPr>
        </p:nvSpPr>
        <p:spPr/>
        <p:txBody>
          <a:bodyPr/>
          <a:lstStyle/>
          <a:p>
            <a:r>
              <a:rPr lang="sk-SK" b="1" dirty="0"/>
              <a:t>T</a:t>
            </a:r>
            <a:r>
              <a:rPr lang="sk-SK" b="1" dirty="0" smtClean="0"/>
              <a:t>radiční </a:t>
            </a:r>
            <a:r>
              <a:rPr lang="sk-SK" b="1" dirty="0"/>
              <a:t>„</a:t>
            </a:r>
            <a:r>
              <a:rPr lang="sk-SK" b="1" dirty="0" smtClean="0"/>
              <a:t>morfologická“ </a:t>
            </a:r>
            <a:r>
              <a:rPr lang="sk-SK" b="1" dirty="0"/>
              <a:t>definice </a:t>
            </a:r>
            <a:r>
              <a:rPr lang="sk-SK" b="1" dirty="0" smtClean="0"/>
              <a:t>fascie</a:t>
            </a:r>
            <a:endParaRPr lang="cs-CZ" b="1" dirty="0"/>
          </a:p>
        </p:txBody>
      </p:sp>
      <p:sp>
        <p:nvSpPr>
          <p:cNvPr id="3" name="Content Placeholder 2"/>
          <p:cNvSpPr>
            <a:spLocks noGrp="1"/>
          </p:cNvSpPr>
          <p:nvPr>
            <p:ph idx="1"/>
          </p:nvPr>
        </p:nvSpPr>
        <p:spPr>
          <a:xfrm>
            <a:off x="838200" y="1825625"/>
            <a:ext cx="6000482" cy="4351338"/>
          </a:xfrm>
        </p:spPr>
        <p:txBody>
          <a:bodyPr/>
          <a:lstStyle/>
          <a:p>
            <a:pPr marL="0" indent="0">
              <a:buNone/>
            </a:pPr>
            <a:r>
              <a:rPr lang="sk-SK" b="1" dirty="0" smtClean="0"/>
              <a:t>Gray</a:t>
            </a:r>
            <a:r>
              <a:rPr lang="sk-SK" b="1" dirty="0"/>
              <a:t>'s </a:t>
            </a:r>
            <a:r>
              <a:rPr lang="sk-SK" b="1" dirty="0" smtClean="0"/>
              <a:t> anatomy: </a:t>
            </a:r>
          </a:p>
          <a:p>
            <a:r>
              <a:rPr lang="sk-SK" dirty="0" smtClean="0"/>
              <a:t>Fascia </a:t>
            </a:r>
            <a:r>
              <a:rPr lang="sk-SK" dirty="0"/>
              <a:t>je termín aplikovaný na masy pojivové tkáně natolik velké, aby byly viditelné pro oko bez pomoci. </a:t>
            </a:r>
          </a:p>
          <a:p>
            <a:r>
              <a:rPr lang="sk-SK" dirty="0" smtClean="0"/>
              <a:t>Jeho </a:t>
            </a:r>
            <a:r>
              <a:rPr lang="sk-SK" dirty="0"/>
              <a:t>struktura je velmi variabilní, ale obecně jsou kolagenová vlákna ve fascii obvykle protkaná a zřídka vykazují kompaktní, paralelní orientaci pozorovanou u šlach a aponeuróz. </a:t>
            </a:r>
            <a:endParaRPr lang="sk-SK" dirty="0" smtClean="0"/>
          </a:p>
          <a:p>
            <a:pPr marL="0" indent="0" algn="r">
              <a:buNone/>
            </a:pPr>
            <a:r>
              <a:rPr lang="sk-SK" dirty="0" smtClean="0"/>
              <a:t>(</a:t>
            </a:r>
            <a:r>
              <a:rPr lang="sk-SK" dirty="0"/>
              <a:t>Standring, 2008, s. 39)</a:t>
            </a:r>
            <a:endParaRPr lang="cs-CZ" dirty="0"/>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357394261"/>
      </p:ext>
    </p:extLst>
  </p:cSld>
  <p:clrMapOvr>
    <a:masterClrMapping/>
  </p:clrMapOvr>
  <mc:AlternateContent xmlns:mc="http://schemas.openxmlformats.org/markup-compatibility/2006">
    <mc:Choice xmlns:p14="http://schemas.microsoft.com/office/powerpoint/2010/main" Requires="p14">
      <p:transition spd="slow" p14:dur="2000" advTm="57073"/>
    </mc:Choice>
    <mc:Fallback>
      <p:transition spd="slow" advTm="570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b="1" dirty="0" smtClean="0"/>
              <a:t>Fascial manipulation by Stecco</a:t>
            </a:r>
            <a:endParaRPr lang="cs-CZ" b="1" dirty="0"/>
          </a:p>
        </p:txBody>
      </p:sp>
      <p:sp>
        <p:nvSpPr>
          <p:cNvPr id="3" name="Content Placeholder 2"/>
          <p:cNvSpPr>
            <a:spLocks noGrp="1"/>
          </p:cNvSpPr>
          <p:nvPr>
            <p:ph idx="1"/>
          </p:nvPr>
        </p:nvSpPr>
        <p:spPr>
          <a:xfrm>
            <a:off x="838200" y="1825625"/>
            <a:ext cx="10515600" cy="4562296"/>
          </a:xfrm>
        </p:spPr>
        <p:txBody>
          <a:bodyPr>
            <a:normAutofit/>
          </a:bodyPr>
          <a:lstStyle/>
          <a:p>
            <a:r>
              <a:rPr lang="cs-CZ" dirty="0" smtClean="0"/>
              <a:t>Teoretický princip procesu Stecco FM uvádí, že opakované pohybové vzorce nebo traumata mohou přispívají k tzv. </a:t>
            </a:r>
            <a:r>
              <a:rPr lang="cs-CZ" b="1" dirty="0" smtClean="0"/>
              <a:t>denzifikacím</a:t>
            </a:r>
            <a:r>
              <a:rPr lang="cs-CZ" dirty="0" smtClean="0"/>
              <a:t> (Busato et. Al. , 2016)(tj. hromadění kyseliny hyaluronové, metabolitů atd.), které ovlivňují svalovou zdatnost a stávají se příčinami mnoha systémových poruch. Zhuštění může snížit skluznost mezi jednotlivými vrstvami fascie a zvýšit fasciální tuhost. </a:t>
            </a:r>
          </a:p>
          <a:p>
            <a:r>
              <a:rPr lang="cs-CZ" dirty="0" smtClean="0"/>
              <a:t>Léze uvnitř fasciální tkáně, v které je hustá řada receptorů, vede k poruchám neuromuskulární koordinace, zatímco mechanické fasciální receptory začínají fungovat jako nociceptory. (</a:t>
            </a:r>
            <a:r>
              <a:rPr lang="sk-SK" dirty="0" smtClean="0"/>
              <a:t>Pawlukiewicz,2017)</a:t>
            </a:r>
            <a:endParaRPr lang="cs-CZ" dirty="0" smtClean="0"/>
          </a:p>
          <a:p>
            <a:endParaRPr lang="cs-CZ" dirty="0" smtClean="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55695813"/>
      </p:ext>
    </p:extLst>
  </p:cSld>
  <p:clrMapOvr>
    <a:masterClrMapping/>
  </p:clrMapOvr>
  <mc:AlternateContent xmlns:mc="http://schemas.openxmlformats.org/markup-compatibility/2006">
    <mc:Choice xmlns:p14="http://schemas.microsoft.com/office/powerpoint/2010/main" Requires="p14">
      <p:transition spd="slow" p14:dur="2000" advTm="55946"/>
    </mc:Choice>
    <mc:Fallback>
      <p:transition spd="slow" advTm="559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0775" y="841643"/>
            <a:ext cx="10515600" cy="1325563"/>
          </a:xfrm>
        </p:spPr>
        <p:txBody>
          <a:bodyPr/>
          <a:lstStyle/>
          <a:p>
            <a:r>
              <a:rPr lang="cs-CZ" b="1" dirty="0" smtClean="0"/>
              <a:t>Fascial manipulation by Stecco</a:t>
            </a:r>
            <a:endParaRPr lang="cs-CZ" b="1" dirty="0"/>
          </a:p>
        </p:txBody>
      </p:sp>
      <p:sp>
        <p:nvSpPr>
          <p:cNvPr id="3" name="Content Placeholder 2"/>
          <p:cNvSpPr>
            <a:spLocks noGrp="1"/>
          </p:cNvSpPr>
          <p:nvPr>
            <p:ph idx="1"/>
          </p:nvPr>
        </p:nvSpPr>
        <p:spPr>
          <a:xfrm>
            <a:off x="772732" y="2651504"/>
            <a:ext cx="10844012" cy="4206496"/>
          </a:xfrm>
        </p:spPr>
        <p:txBody>
          <a:bodyPr>
            <a:normAutofit/>
          </a:bodyPr>
          <a:lstStyle/>
          <a:p>
            <a:r>
              <a:rPr lang="cs-CZ" dirty="0" smtClean="0"/>
              <a:t>Výzkum o fasciích naznačuje, že je tvořena tkání, která je náchylná k mechanickým, tepelným a metabolickým podnětem</a:t>
            </a:r>
          </a:p>
          <a:p>
            <a:r>
              <a:rPr lang="cs-CZ" dirty="0" smtClean="0"/>
              <a:t>Podstatou Stecco FM je najít místa zasažená zhutněním a aplikovat hluboké tření nebo masáž na místa nějvětšího „zhuštení“, což má za následek tvorbu lokalizovaného zánětu, čímž pomáhá přeměnit fasciální substrát z gelového stavu na pevný stav</a:t>
            </a:r>
          </a:p>
          <a:p>
            <a:r>
              <a:rPr lang="cs-CZ" dirty="0" smtClean="0"/>
              <a:t>FM Obnovuje správnou rovnováhu fasciálního napětí, zlepšuje přenos muskulo-fasciálních sil a spůsobuje snížení bolesti nebo pocitu nepohodlí u pacienta (</a:t>
            </a:r>
            <a:r>
              <a:rPr lang="sk-SK" dirty="0" smtClean="0"/>
              <a:t>Pawlukiewicz,2017)</a:t>
            </a:r>
            <a:endParaRPr lang="cs-CZ"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218453542"/>
      </p:ext>
    </p:extLst>
  </p:cSld>
  <p:clrMapOvr>
    <a:masterClrMapping/>
  </p:clrMapOvr>
  <mc:AlternateContent xmlns:mc="http://schemas.openxmlformats.org/markup-compatibility/2006">
    <mc:Choice xmlns:p14="http://schemas.microsoft.com/office/powerpoint/2010/main" Requires="p14">
      <p:transition spd="slow" p14:dur="2000" advTm="39007"/>
    </mc:Choice>
    <mc:Fallback>
      <p:transition spd="slow" advTm="390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b="1" dirty="0" smtClean="0"/>
              <a:t>Co na to výskum? </a:t>
            </a:r>
            <a:endParaRPr lang="cs-CZ" b="1" dirty="0"/>
          </a:p>
        </p:txBody>
      </p:sp>
      <p:sp>
        <p:nvSpPr>
          <p:cNvPr id="3" name="Content Placeholder 2"/>
          <p:cNvSpPr>
            <a:spLocks noGrp="1"/>
          </p:cNvSpPr>
          <p:nvPr>
            <p:ph idx="1"/>
          </p:nvPr>
        </p:nvSpPr>
        <p:spPr>
          <a:xfrm>
            <a:off x="838200" y="1531916"/>
            <a:ext cx="6129270" cy="4913291"/>
          </a:xfrm>
        </p:spPr>
        <p:txBody>
          <a:bodyPr>
            <a:normAutofit fontScale="92500" lnSpcReduction="20000"/>
          </a:bodyPr>
          <a:lstStyle/>
          <a:p>
            <a:r>
              <a:rPr lang="sk-SK" b="1" dirty="0" smtClean="0"/>
              <a:t>Reakce fibroblastů na protažení:</a:t>
            </a:r>
          </a:p>
          <a:p>
            <a:r>
              <a:rPr lang="sk-SK" dirty="0" smtClean="0"/>
              <a:t>Účinky statického protažení po dobu 2 hodin na fibroblasty disociované z husté (A, B) a areolární pojivové tkáně (C, D) naočkované v nekultivovaných kolagenových gelech.</a:t>
            </a:r>
          </a:p>
          <a:p>
            <a:endParaRPr lang="sk-SK" dirty="0" smtClean="0"/>
          </a:p>
          <a:p>
            <a:r>
              <a:rPr lang="sk-SK" dirty="0" smtClean="0"/>
              <a:t>Levý obraz reprezentuje stav bez protažení (A, C), obrázky vpravo pak při protažení (B, D). </a:t>
            </a:r>
          </a:p>
          <a:p>
            <a:endParaRPr lang="sk-SK" dirty="0" smtClean="0"/>
          </a:p>
          <a:p>
            <a:r>
              <a:rPr lang="sk-SK" dirty="0" smtClean="0"/>
              <a:t>Buňky diferencované z obou druhů tkáně reagovaly na protažení zvětšením svého průřezu (Abbott et al., 2013, p. 15).</a:t>
            </a:r>
            <a:endParaRPr lang="cs-CZ" dirty="0"/>
          </a:p>
        </p:txBody>
      </p:sp>
      <p:pic>
        <p:nvPicPr>
          <p:cNvPr id="4" name="Picture 3"/>
          <p:cNvPicPr>
            <a:picLocks noChangeAspect="1"/>
          </p:cNvPicPr>
          <p:nvPr/>
        </p:nvPicPr>
        <p:blipFill rotWithShape="1">
          <a:blip r:embed="rId4"/>
          <a:srcRect l="38240" t="28910" r="32605" b="20173"/>
          <a:stretch/>
        </p:blipFill>
        <p:spPr>
          <a:xfrm>
            <a:off x="6836452" y="1027906"/>
            <a:ext cx="5355548" cy="5258528"/>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817562298"/>
      </p:ext>
    </p:extLst>
  </p:cSld>
  <p:clrMapOvr>
    <a:masterClrMapping/>
  </p:clrMapOvr>
  <mc:AlternateContent xmlns:mc="http://schemas.openxmlformats.org/markup-compatibility/2006">
    <mc:Choice xmlns:p14="http://schemas.microsoft.com/office/powerpoint/2010/main" Requires="p14">
      <p:transition spd="slow" p14:dur="2000" advTm="74581"/>
    </mc:Choice>
    <mc:Fallback>
      <p:transition spd="slow" advTm="745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b="1" dirty="0" smtClean="0"/>
              <a:t>Fascie a trénink</a:t>
            </a:r>
            <a:endParaRPr lang="cs-CZ" b="1" dirty="0"/>
          </a:p>
        </p:txBody>
      </p:sp>
      <p:sp>
        <p:nvSpPr>
          <p:cNvPr id="3" name="Content Placeholder 2"/>
          <p:cNvSpPr>
            <a:spLocks noGrp="1"/>
          </p:cNvSpPr>
          <p:nvPr>
            <p:ph idx="1"/>
          </p:nvPr>
        </p:nvSpPr>
        <p:spPr/>
        <p:txBody>
          <a:bodyPr/>
          <a:lstStyle/>
          <a:p>
            <a:r>
              <a:rPr lang="sk-SK" dirty="0" smtClean="0"/>
              <a:t>Fasciální systém se efektivněji trénuje, jestliže do pohybu zapojíte větší množství vektorů a úhlů. Zapojení izolovaných svalů je dobré pro svalový trénink, ale méně už pro ostatní okolní tkáně. Pokud budete dělat opakovaně stále stejný pohyb, fascii můžete oslabit. (Myers, 2015</a:t>
            </a:r>
            <a:r>
              <a:rPr lang="sk-SK" dirty="0" smtClean="0"/>
              <a:t>).</a:t>
            </a:r>
          </a:p>
          <a:p>
            <a:endParaRPr lang="sk-SK" dirty="0"/>
          </a:p>
          <a:p>
            <a:endParaRPr lang="cs-CZ" dirty="0" smtClean="0"/>
          </a:p>
          <a:p>
            <a:endParaRPr lang="cs-CZ"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144468521"/>
      </p:ext>
    </p:extLst>
  </p:cSld>
  <p:clrMapOvr>
    <a:masterClrMapping/>
  </p:clrMapOvr>
  <mc:AlternateContent xmlns:mc="http://schemas.openxmlformats.org/markup-compatibility/2006">
    <mc:Choice xmlns:p14="http://schemas.microsoft.com/office/powerpoint/2010/main" Requires="p14">
      <p:transition spd="slow" p14:dur="2000" advTm="49529"/>
    </mc:Choice>
    <mc:Fallback>
      <p:transition spd="slow" advTm="495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b="1" dirty="0" smtClean="0"/>
              <a:t>Black roll</a:t>
            </a:r>
            <a:endParaRPr lang="cs-CZ" b="1" dirty="0"/>
          </a:p>
        </p:txBody>
      </p:sp>
      <p:pic>
        <p:nvPicPr>
          <p:cNvPr id="4" name="Content Placeholder 3"/>
          <p:cNvPicPr>
            <a:picLocks noGrp="1" noChangeAspect="1"/>
          </p:cNvPicPr>
          <p:nvPr>
            <p:ph idx="1"/>
          </p:nvPr>
        </p:nvPicPr>
        <p:blipFill>
          <a:blip r:embed="rId4"/>
          <a:stretch>
            <a:fillRect/>
          </a:stretch>
        </p:blipFill>
        <p:spPr>
          <a:xfrm>
            <a:off x="2928937" y="1891506"/>
            <a:ext cx="6334125" cy="4219575"/>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850650393"/>
      </p:ext>
    </p:extLst>
  </p:cSld>
  <p:clrMapOvr>
    <a:masterClrMapping/>
  </p:clrMapOvr>
  <mc:AlternateContent xmlns:mc="http://schemas.openxmlformats.org/markup-compatibility/2006">
    <mc:Choice xmlns:p14="http://schemas.microsoft.com/office/powerpoint/2010/main" Requires="p14">
      <p:transition spd="slow" p14:dur="2000" advTm="37030"/>
    </mc:Choice>
    <mc:Fallback>
      <p:transition spd="slow" advTm="370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b="1" dirty="0" smtClean="0"/>
              <a:t>4 složky, na které cílíme rolování</a:t>
            </a:r>
            <a:endParaRPr lang="cs-CZ" b="1" dirty="0"/>
          </a:p>
        </p:txBody>
      </p:sp>
      <p:sp>
        <p:nvSpPr>
          <p:cNvPr id="3" name="Content Placeholder 2"/>
          <p:cNvSpPr>
            <a:spLocks noGrp="1"/>
          </p:cNvSpPr>
          <p:nvPr>
            <p:ph idx="1"/>
          </p:nvPr>
        </p:nvSpPr>
        <p:spPr/>
        <p:txBody>
          <a:bodyPr>
            <a:normAutofit/>
          </a:bodyPr>
          <a:lstStyle/>
          <a:p>
            <a:r>
              <a:rPr lang="sk-SK" b="1" dirty="0" smtClean="0"/>
              <a:t>1. celková </a:t>
            </a:r>
            <a:r>
              <a:rPr lang="sk-SK" b="1" dirty="0"/>
              <a:t>architektonická restrukturalizace fasciální tkáně </a:t>
            </a:r>
            <a:endParaRPr lang="sk-SK" b="1" dirty="0" smtClean="0"/>
          </a:p>
          <a:p>
            <a:r>
              <a:rPr lang="sk-SK" dirty="0" smtClean="0"/>
              <a:t>povrchová </a:t>
            </a:r>
            <a:r>
              <a:rPr lang="sk-SK" dirty="0"/>
              <a:t>fascie obsahuje hodně vody a její struktura je chaoticky uspořádána, to znamená potřebu neustálé hydratace a variabilního pohybu. V opačném případě se začínají jednotlivá vlákénka "slepovat" kvůli neustálé produkci kolagenu a jednostrannému pohybu. Od této vrstvy se logicky začínají slepovat a "neklouzat" po sobě i vrstvy ostatní a ve výsledku dostaneme několikrát zmiňovanou bolest nebo omezení. Celkový proces obnovy fasciální sítě je v řádech měsíců. Záleží, v jakém stavu tkáň aktuálně je</a:t>
            </a:r>
            <a:r>
              <a:rPr lang="sk-SK" dirty="0" smtClean="0"/>
              <a:t>.</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126898086"/>
      </p:ext>
    </p:extLst>
  </p:cSld>
  <p:clrMapOvr>
    <a:masterClrMapping/>
  </p:clrMapOvr>
  <mc:AlternateContent xmlns:mc="http://schemas.openxmlformats.org/markup-compatibility/2006">
    <mc:Choice xmlns:p14="http://schemas.microsoft.com/office/powerpoint/2010/main" Requires="p14">
      <p:transition spd="slow" p14:dur="2000" advTm="36959"/>
    </mc:Choice>
    <mc:Fallback>
      <p:transition spd="slow" advTm="369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cs-CZ"/>
          </a:p>
        </p:txBody>
      </p:sp>
      <p:sp>
        <p:nvSpPr>
          <p:cNvPr id="3" name="Content Placeholder 2"/>
          <p:cNvSpPr>
            <a:spLocks noGrp="1"/>
          </p:cNvSpPr>
          <p:nvPr>
            <p:ph idx="1"/>
          </p:nvPr>
        </p:nvSpPr>
        <p:spPr/>
        <p:txBody>
          <a:bodyPr/>
          <a:lstStyle/>
          <a:p>
            <a:r>
              <a:rPr lang="sk-SK" b="1" dirty="0" smtClean="0"/>
              <a:t>2. kolagen </a:t>
            </a:r>
          </a:p>
          <a:p>
            <a:r>
              <a:rPr lang="sk-SK" dirty="0" smtClean="0"/>
              <a:t>je vytvářen nepřetržitě 24 hodin denně. To znamená jediné - je potřeba jej neustále distribuovat po celém těle. Správné distribuce dosáhneme nepravidelnými pohyby a především pak "rolováním". Proto je vhodné se například "rolovat" po ránu v důsledku nashromáždění kolagenu po předešlé noci. Neustálým pohybem těla a stimulací tkáně také pomáháme likvidovat starý kolagen. V opačném případě se nám kolagen bude hromadit v tom segmentu, který není používán.</a:t>
            </a:r>
            <a:endParaRPr lang="cs-CZ" dirty="0" smtClean="0"/>
          </a:p>
          <a:p>
            <a:endParaRPr lang="cs-CZ"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795021972"/>
      </p:ext>
    </p:extLst>
  </p:cSld>
  <p:clrMapOvr>
    <a:masterClrMapping/>
  </p:clrMapOvr>
  <mc:AlternateContent xmlns:mc="http://schemas.openxmlformats.org/markup-compatibility/2006">
    <mc:Choice xmlns:p14="http://schemas.microsoft.com/office/powerpoint/2010/main" Requires="p14">
      <p:transition spd="slow" p14:dur="2000" advTm="33782"/>
    </mc:Choice>
    <mc:Fallback>
      <p:transition spd="slow" advTm="337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cs-CZ"/>
          </a:p>
        </p:txBody>
      </p:sp>
      <p:sp>
        <p:nvSpPr>
          <p:cNvPr id="3" name="Content Placeholder 2"/>
          <p:cNvSpPr>
            <a:spLocks noGrp="1"/>
          </p:cNvSpPr>
          <p:nvPr>
            <p:ph idx="1"/>
          </p:nvPr>
        </p:nvSpPr>
        <p:spPr/>
        <p:txBody>
          <a:bodyPr/>
          <a:lstStyle/>
          <a:p>
            <a:r>
              <a:rPr lang="sk-SK" b="1" dirty="0" smtClean="0"/>
              <a:t>3. voda</a:t>
            </a:r>
            <a:r>
              <a:rPr lang="sk-SK" b="1" dirty="0"/>
              <a:t>, konkrétně ta strukturální (vázaná). </a:t>
            </a:r>
            <a:endParaRPr lang="sk-SK" b="1" dirty="0" smtClean="0"/>
          </a:p>
          <a:p>
            <a:r>
              <a:rPr lang="sk-SK" dirty="0" smtClean="0"/>
              <a:t>s </a:t>
            </a:r>
            <a:r>
              <a:rPr lang="sk-SK" dirty="0"/>
              <a:t>touto složkou se nejlépe pracuje během tzv. pomalého "rolování". Pouze tehdy můžeme její skupenství měnit pomocí tlaku, protažení. Molekuly vody se začnou pohybovat a toxiny, </a:t>
            </a:r>
            <a:r>
              <a:rPr lang="sk-SK" dirty="0" smtClean="0"/>
              <a:t>splodiny </a:t>
            </a:r>
            <a:r>
              <a:rPr lang="sk-SK" dirty="0"/>
              <a:t>se stlačením postupně </a:t>
            </a:r>
            <a:r>
              <a:rPr lang="sk-SK" dirty="0" smtClean="0"/>
              <a:t>odplavují přes lymfatický </a:t>
            </a:r>
            <a:r>
              <a:rPr lang="sk-SK" dirty="0"/>
              <a:t>systém. </a:t>
            </a:r>
            <a:endParaRPr lang="sk-SK" dirty="0" smtClean="0"/>
          </a:p>
          <a:p>
            <a:r>
              <a:rPr lang="sk-SK" dirty="0" smtClean="0"/>
              <a:t>Po </a:t>
            </a:r>
            <a:r>
              <a:rPr lang="sk-SK" dirty="0"/>
              <a:t>takovémto typu fasciálního ošetření je také vhodné doplnit tekutiny, protože dochází k výměně vody a obnově tkáně. Voda je bezesporu důležitý komponent fascií, a proto je klíčové pro správnou funkci fasciálního systému udržovat tělo hydratované, nejlépe doplňováním čisté vody.</a:t>
            </a:r>
            <a:endParaRPr lang="cs-CZ"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206951939"/>
      </p:ext>
    </p:extLst>
  </p:cSld>
  <p:clrMapOvr>
    <a:masterClrMapping/>
  </p:clrMapOvr>
  <mc:AlternateContent xmlns:mc="http://schemas.openxmlformats.org/markup-compatibility/2006">
    <mc:Choice xmlns:p14="http://schemas.microsoft.com/office/powerpoint/2010/main" Requires="p14">
      <p:transition spd="slow" p14:dur="2000" advTm="52186"/>
    </mc:Choice>
    <mc:Fallback>
      <p:transition spd="slow" advTm="521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cs-CZ"/>
          </a:p>
        </p:txBody>
      </p:sp>
      <p:sp>
        <p:nvSpPr>
          <p:cNvPr id="3" name="Content Placeholder 2"/>
          <p:cNvSpPr>
            <a:spLocks noGrp="1"/>
          </p:cNvSpPr>
          <p:nvPr>
            <p:ph idx="1"/>
          </p:nvPr>
        </p:nvSpPr>
        <p:spPr/>
        <p:txBody>
          <a:bodyPr/>
          <a:lstStyle/>
          <a:p>
            <a:r>
              <a:rPr lang="sk-SK" b="1" dirty="0" smtClean="0"/>
              <a:t>4. mechanoreceptory</a:t>
            </a:r>
          </a:p>
          <a:p>
            <a:r>
              <a:rPr lang="sk-SK" dirty="0" smtClean="0"/>
              <a:t>Z </a:t>
            </a:r>
            <a:r>
              <a:rPr lang="sk-SK" dirty="0"/>
              <a:t>předešlého povídání je, myslím, více než jasné, proč právě foam rolling mechanoreceptory stimuluje a ovlivňuje. Čím vnímavější budeme mechanoreceptory mít, tím se nám bude lépe pracovat s naším tělem. Budeme schopni přesněji detekovat, v jaké pozici jsme zrovna nastaveni, a omezíme tak možnost přetížení. Přesnost a symetričnost v nastavení u cvičení, ale i u ostatních činností, je klíčová pro dlouhodobě udržitelné tělo bez zranění a problémů. Také opotřebení pohybového aparátu je mnohonásobně nižší.</a:t>
            </a:r>
            <a:endParaRPr lang="cs-CZ"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769185530"/>
      </p:ext>
    </p:extLst>
  </p:cSld>
  <p:clrMapOvr>
    <a:masterClrMapping/>
  </p:clrMapOvr>
  <mc:AlternateContent xmlns:mc="http://schemas.openxmlformats.org/markup-compatibility/2006">
    <mc:Choice xmlns:p14="http://schemas.microsoft.com/office/powerpoint/2010/main" Requires="p14">
      <p:transition spd="slow" p14:dur="2000" advTm="32934"/>
    </mc:Choice>
    <mc:Fallback>
      <p:transition spd="slow" advTm="329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b="1" dirty="0" smtClean="0"/>
              <a:t>Zásady „rolování“</a:t>
            </a:r>
            <a:endParaRPr lang="cs-CZ" b="1" dirty="0"/>
          </a:p>
        </p:txBody>
      </p:sp>
      <p:sp>
        <p:nvSpPr>
          <p:cNvPr id="3" name="Content Placeholder 2"/>
          <p:cNvSpPr>
            <a:spLocks noGrp="1"/>
          </p:cNvSpPr>
          <p:nvPr>
            <p:ph idx="1"/>
          </p:nvPr>
        </p:nvSpPr>
        <p:spPr/>
        <p:txBody>
          <a:bodyPr>
            <a:normAutofit/>
          </a:bodyPr>
          <a:lstStyle/>
          <a:p>
            <a:r>
              <a:rPr lang="sk-SK" dirty="0" smtClean="0"/>
              <a:t>Pomalu, kontrolovaně, s citem</a:t>
            </a:r>
          </a:p>
          <a:p>
            <a:endParaRPr lang="sk-SK" dirty="0" smtClean="0"/>
          </a:p>
          <a:p>
            <a:r>
              <a:rPr lang="sk-SK" dirty="0" smtClean="0"/>
              <a:t>trpělivě – u partie s adhezí to může trvat i 5-10 minut </a:t>
            </a:r>
          </a:p>
          <a:p>
            <a:endParaRPr lang="sk-SK" dirty="0" smtClean="0"/>
          </a:p>
          <a:p>
            <a:r>
              <a:rPr lang="sk-SK" dirty="0" smtClean="0"/>
              <a:t>od menšího tlaku k většímu – fenomén tání</a:t>
            </a:r>
          </a:p>
          <a:p>
            <a:endParaRPr lang="sk-SK" dirty="0" smtClean="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945979620"/>
      </p:ext>
    </p:extLst>
  </p:cSld>
  <p:clrMapOvr>
    <a:masterClrMapping/>
  </p:clrMapOvr>
  <mc:AlternateContent xmlns:mc="http://schemas.openxmlformats.org/markup-compatibility/2006">
    <mc:Choice xmlns:p14="http://schemas.microsoft.com/office/powerpoint/2010/main" Requires="p14">
      <p:transition spd="slow" p14:dur="2000" advTm="62570"/>
    </mc:Choice>
    <mc:Fallback>
      <p:transition spd="slow" advTm="625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4"/>
          <a:srcRect r="-1268" b="39417"/>
          <a:stretch/>
        </p:blipFill>
        <p:spPr>
          <a:xfrm>
            <a:off x="7679398" y="206062"/>
            <a:ext cx="4113356" cy="1844854"/>
          </a:xfrm>
          <a:prstGeom prst="rect">
            <a:avLst/>
          </a:prstGeom>
        </p:spPr>
      </p:pic>
      <p:sp>
        <p:nvSpPr>
          <p:cNvPr id="6" name="Title 5"/>
          <p:cNvSpPr>
            <a:spLocks noGrp="1"/>
          </p:cNvSpPr>
          <p:nvPr>
            <p:ph type="title"/>
          </p:nvPr>
        </p:nvSpPr>
        <p:spPr/>
        <p:txBody>
          <a:bodyPr/>
          <a:lstStyle/>
          <a:p>
            <a:r>
              <a:rPr lang="cs-CZ" altLang="sk-SK" dirty="0">
                <a:solidFill>
                  <a:srgbClr val="222222"/>
                </a:solidFill>
                <a:latin typeface="inherit"/>
              </a:rPr>
              <a:t>H</a:t>
            </a:r>
            <a:r>
              <a:rPr kumimoji="0" lang="cs-CZ" altLang="sk-SK" b="0" i="0" u="none" strike="noStrike" cap="none" normalizeH="0" baseline="0" dirty="0" smtClean="0">
                <a:ln>
                  <a:noFill/>
                </a:ln>
                <a:solidFill>
                  <a:srgbClr val="222222"/>
                </a:solidFill>
                <a:effectLst/>
                <a:latin typeface="inherit"/>
              </a:rPr>
              <a:t>olistická „funkční“ </a:t>
            </a:r>
            <a:br>
              <a:rPr kumimoji="0" lang="cs-CZ" altLang="sk-SK" b="0" i="0" u="none" strike="noStrike" cap="none" normalizeH="0" baseline="0" dirty="0" smtClean="0">
                <a:ln>
                  <a:noFill/>
                </a:ln>
                <a:solidFill>
                  <a:srgbClr val="222222"/>
                </a:solidFill>
                <a:effectLst/>
                <a:latin typeface="inherit"/>
              </a:rPr>
            </a:br>
            <a:r>
              <a:rPr kumimoji="0" lang="cs-CZ" altLang="sk-SK" b="0" i="0" u="none" strike="noStrike" cap="none" normalizeH="0" baseline="0" dirty="0" smtClean="0">
                <a:ln>
                  <a:noFill/>
                </a:ln>
                <a:solidFill>
                  <a:srgbClr val="222222"/>
                </a:solidFill>
                <a:effectLst/>
                <a:latin typeface="inherit"/>
              </a:rPr>
              <a:t>definice fascie</a:t>
            </a:r>
            <a:r>
              <a:rPr kumimoji="0" lang="cs-CZ" altLang="sk-SK" sz="2000" b="0" i="0" u="none" strike="noStrike" cap="none" normalizeH="0" baseline="0" dirty="0" smtClean="0">
                <a:ln>
                  <a:noFill/>
                </a:ln>
                <a:solidFill>
                  <a:schemeClr val="tx1"/>
                </a:solidFill>
                <a:effectLst/>
              </a:rPr>
              <a:t> </a:t>
            </a:r>
            <a:endParaRPr lang="cs-CZ" dirty="0"/>
          </a:p>
        </p:txBody>
      </p:sp>
      <p:sp>
        <p:nvSpPr>
          <p:cNvPr id="3" name="Content Placeholder 2"/>
          <p:cNvSpPr>
            <a:spLocks noGrp="1"/>
          </p:cNvSpPr>
          <p:nvPr>
            <p:ph idx="1"/>
          </p:nvPr>
        </p:nvSpPr>
        <p:spPr>
          <a:xfrm>
            <a:off x="838200" y="1825624"/>
            <a:ext cx="10515600" cy="4781237"/>
          </a:xfrm>
        </p:spPr>
        <p:txBody>
          <a:bodyPr>
            <a:normAutofit fontScale="92500" lnSpcReduction="10000"/>
          </a:bodyPr>
          <a:lstStyle/>
          <a:p>
            <a:pPr marL="0" indent="0">
              <a:buNone/>
            </a:pPr>
            <a:endParaRPr lang="sk-SK" b="1" dirty="0" smtClean="0"/>
          </a:p>
          <a:p>
            <a:pPr marL="0" indent="0">
              <a:buNone/>
            </a:pPr>
            <a:r>
              <a:rPr lang="sk-SK" b="1" dirty="0" smtClean="0"/>
              <a:t>Fascia </a:t>
            </a:r>
            <a:r>
              <a:rPr lang="sk-SK" b="1" dirty="0"/>
              <a:t>Research </a:t>
            </a:r>
            <a:r>
              <a:rPr lang="sk-SK" b="1" dirty="0" smtClean="0"/>
              <a:t>Congress:</a:t>
            </a:r>
          </a:p>
          <a:p>
            <a:r>
              <a:rPr lang="sk-SK" dirty="0" smtClean="0"/>
              <a:t>Fascia </a:t>
            </a:r>
            <a:r>
              <a:rPr lang="sk-SK" dirty="0"/>
              <a:t>je součást měkké tkáně pojivového tkáňového systému, která proniká do lidského těla a vytváří celotělovou kontinuální trojrozměrnou matici strukturální </a:t>
            </a:r>
            <a:r>
              <a:rPr lang="sk-SK" dirty="0" smtClean="0"/>
              <a:t>podpory (TENSEGRITY SYSTEM)</a:t>
            </a:r>
          </a:p>
          <a:p>
            <a:r>
              <a:rPr lang="sk-SK" dirty="0" smtClean="0"/>
              <a:t>Prostupuje </a:t>
            </a:r>
            <a:r>
              <a:rPr lang="sk-SK" dirty="0"/>
              <a:t>a obklopuje všechny orgány, svaly, kosti a nervová vlákna a vytváří jedinečné prostředí pro fungování tělesných systémů. </a:t>
            </a:r>
            <a:endParaRPr lang="sk-SK" dirty="0" smtClean="0"/>
          </a:p>
          <a:p>
            <a:r>
              <a:rPr lang="sk-SK" dirty="0" smtClean="0"/>
              <a:t>Rozsah </a:t>
            </a:r>
            <a:r>
              <a:rPr lang="sk-SK" dirty="0"/>
              <a:t>naší definice a zájem o fascii se vztahuje na všechny vláknité pojivové tkáně, včetně aponeuróz, vazů, šlach, retinaculy, kloubních tobolek, tuniků orgánů a cév, epineuria, meningů, periostea a všech endomysiálních a intermusulárních vláken myofasciae. </a:t>
            </a:r>
            <a:endParaRPr lang="sk-SK" dirty="0" smtClean="0"/>
          </a:p>
          <a:p>
            <a:pPr marL="0" indent="0" algn="r">
              <a:buNone/>
            </a:pPr>
            <a:r>
              <a:rPr lang="sk-SK" dirty="0" smtClean="0"/>
              <a:t>(</a:t>
            </a:r>
            <a:r>
              <a:rPr lang="sk-SK" dirty="0"/>
              <a:t>Findley a Schleip, 2007, s. 2)</a:t>
            </a:r>
            <a:endParaRPr lang="cs-CZ"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520286735"/>
      </p:ext>
    </p:extLst>
  </p:cSld>
  <p:clrMapOvr>
    <a:masterClrMapping/>
  </p:clrMapOvr>
  <mc:AlternateContent xmlns:mc="http://schemas.openxmlformats.org/markup-compatibility/2006">
    <mc:Choice xmlns:p14="http://schemas.microsoft.com/office/powerpoint/2010/main" Requires="p14">
      <p:transition spd="slow" p14:dur="2000" advTm="72261"/>
    </mc:Choice>
    <mc:Fallback>
      <p:transition spd="slow" advTm="722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k-SK" b="1" dirty="0"/>
              <a:t>"Slow rolling" - pomalé "rolování"</a:t>
            </a:r>
            <a:endParaRPr lang="cs-CZ" dirty="0"/>
          </a:p>
        </p:txBody>
      </p:sp>
      <p:sp>
        <p:nvSpPr>
          <p:cNvPr id="3" name="Content Placeholder 2"/>
          <p:cNvSpPr>
            <a:spLocks noGrp="1"/>
          </p:cNvSpPr>
          <p:nvPr>
            <p:ph idx="1"/>
          </p:nvPr>
        </p:nvSpPr>
        <p:spPr/>
        <p:txBody>
          <a:bodyPr/>
          <a:lstStyle/>
          <a:p>
            <a:r>
              <a:rPr lang="sk-SK" dirty="0"/>
              <a:t>Ideálně lze využít po cvičení s odstupem potřebného času pro tělo k tomu, aby se uvedlo do optimálního stavu. To znamená, že "nerolujeme", když je tělo "rozehřáté", ale počkáme na zklidnění celého organismu</a:t>
            </a:r>
            <a:r>
              <a:rPr lang="sk-SK" dirty="0" smtClean="0"/>
              <a:t>.</a:t>
            </a:r>
          </a:p>
          <a:p>
            <a:endParaRPr lang="sk-SK" dirty="0"/>
          </a:p>
          <a:p>
            <a:r>
              <a:rPr lang="sk-SK" b="1" dirty="0"/>
              <a:t>Výhody pomalého "rolování"</a:t>
            </a:r>
            <a:endParaRPr lang="sk-SK" dirty="0"/>
          </a:p>
          <a:p>
            <a:r>
              <a:rPr lang="sk-SK" dirty="0"/>
              <a:t>regenerace a rehydratace</a:t>
            </a:r>
          </a:p>
          <a:p>
            <a:r>
              <a:rPr lang="sk-SK" dirty="0"/>
              <a:t>uvolnění fascií</a:t>
            </a:r>
          </a:p>
          <a:p>
            <a:r>
              <a:rPr lang="sk-SK" dirty="0"/>
              <a:t>uvědomění si těla</a:t>
            </a:r>
          </a:p>
          <a:p>
            <a:endParaRPr lang="cs-CZ"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570055637"/>
      </p:ext>
    </p:extLst>
  </p:cSld>
  <p:clrMapOvr>
    <a:masterClrMapping/>
  </p:clrMapOvr>
  <mc:AlternateContent xmlns:mc="http://schemas.openxmlformats.org/markup-compatibility/2006">
    <mc:Choice xmlns:p14="http://schemas.microsoft.com/office/powerpoint/2010/main" Requires="p14">
      <p:transition spd="slow" p14:dur="2000" advTm="31014"/>
    </mc:Choice>
    <mc:Fallback>
      <p:transition spd="slow" advTm="310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k-SK" b="1" dirty="0"/>
              <a:t>"Fast rolling" - rychlé "rolování"</a:t>
            </a:r>
            <a:endParaRPr lang="cs-CZ" dirty="0"/>
          </a:p>
        </p:txBody>
      </p:sp>
      <p:sp>
        <p:nvSpPr>
          <p:cNvPr id="3" name="Content Placeholder 2"/>
          <p:cNvSpPr>
            <a:spLocks noGrp="1"/>
          </p:cNvSpPr>
          <p:nvPr>
            <p:ph idx="1"/>
          </p:nvPr>
        </p:nvSpPr>
        <p:spPr/>
        <p:txBody>
          <a:bodyPr/>
          <a:lstStyle/>
          <a:p>
            <a:r>
              <a:rPr lang="sk-SK" dirty="0"/>
              <a:t>Vhodné před sportovní aktivitou a výkonem. Také lze dělat před turistickými aktivitami </a:t>
            </a:r>
            <a:r>
              <a:rPr lang="sk-SK" dirty="0" smtClean="0"/>
              <a:t>apod</a:t>
            </a:r>
          </a:p>
          <a:p>
            <a:endParaRPr lang="sk-SK" dirty="0"/>
          </a:p>
          <a:p>
            <a:r>
              <a:rPr lang="sk-SK" b="1" dirty="0"/>
              <a:t>Výhody rychlého "rolování"</a:t>
            </a:r>
            <a:endParaRPr lang="sk-SK" dirty="0"/>
          </a:p>
          <a:p>
            <a:r>
              <a:rPr lang="sk-SK" dirty="0"/>
              <a:t>stimulace mechanoreceptorů (čidla, která nám pomáhají lépe zpracovávat informace z prostředí)</a:t>
            </a:r>
          </a:p>
          <a:p>
            <a:r>
              <a:rPr lang="sk-SK" dirty="0"/>
              <a:t>zvýšení rozsahu pohybu</a:t>
            </a:r>
          </a:p>
          <a:p>
            <a:r>
              <a:rPr lang="sk-SK" dirty="0"/>
              <a:t>svalová práce = spalování kalorií = přispění k hubnutí</a:t>
            </a:r>
          </a:p>
          <a:p>
            <a:endParaRPr lang="cs-CZ"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471969635"/>
      </p:ext>
    </p:extLst>
  </p:cSld>
  <p:clrMapOvr>
    <a:masterClrMapping/>
  </p:clrMapOvr>
  <mc:AlternateContent xmlns:mc="http://schemas.openxmlformats.org/markup-compatibility/2006">
    <mc:Choice xmlns:p14="http://schemas.microsoft.com/office/powerpoint/2010/main" Requires="p14">
      <p:transition spd="slow" p14:dur="2000" advTm="59347"/>
    </mc:Choice>
    <mc:Fallback>
      <p:transition spd="slow" advTm="593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k-SK" b="1" dirty="0" smtClean="0"/>
              <a:t>Kontraindikace "rolování"</a:t>
            </a:r>
            <a:r>
              <a:rPr lang="sk-SK" dirty="0" smtClean="0"/>
              <a:t/>
            </a:r>
            <a:br>
              <a:rPr lang="sk-SK" dirty="0" smtClean="0"/>
            </a:br>
            <a:endParaRPr lang="cs-CZ" dirty="0"/>
          </a:p>
        </p:txBody>
      </p:sp>
      <p:sp>
        <p:nvSpPr>
          <p:cNvPr id="3" name="Content Placeholder 2"/>
          <p:cNvSpPr>
            <a:spLocks noGrp="1"/>
          </p:cNvSpPr>
          <p:nvPr>
            <p:ph idx="1"/>
          </p:nvPr>
        </p:nvSpPr>
        <p:spPr/>
        <p:txBody>
          <a:bodyPr/>
          <a:lstStyle/>
          <a:p>
            <a:r>
              <a:rPr lang="sk-SK" dirty="0" smtClean="0"/>
              <a:t>křečové </a:t>
            </a:r>
            <a:r>
              <a:rPr lang="sk-SK" dirty="0"/>
              <a:t>žíly</a:t>
            </a:r>
          </a:p>
          <a:p>
            <a:r>
              <a:rPr lang="sk-SK" dirty="0"/>
              <a:t>rozvinutá osteoporóza v oblasti trupu (lze se "rolovat" o zeď)</a:t>
            </a:r>
          </a:p>
          <a:p>
            <a:r>
              <a:rPr lang="sk-SK" dirty="0"/>
              <a:t>krvácivost (v případě užívání léků na ředění krve)</a:t>
            </a:r>
          </a:p>
          <a:p>
            <a:r>
              <a:rPr lang="sk-SK" dirty="0"/>
              <a:t>těhotenství (lze provádět pomalé "rolování" s malou intenzitou tlačení</a:t>
            </a:r>
          </a:p>
          <a:p>
            <a:endParaRPr lang="cs-CZ"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241273030"/>
      </p:ext>
    </p:extLst>
  </p:cSld>
  <p:clrMapOvr>
    <a:masterClrMapping/>
  </p:clrMapOvr>
  <mc:AlternateContent xmlns:mc="http://schemas.openxmlformats.org/markup-compatibility/2006">
    <mc:Choice xmlns:p14="http://schemas.microsoft.com/office/powerpoint/2010/main" Requires="p14">
      <p:transition spd="slow" p14:dur="2000" advTm="129463"/>
    </mc:Choice>
    <mc:Fallback>
      <p:transition spd="slow" advTm="1294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b="1" dirty="0" smtClean="0"/>
              <a:t>Použitá literatura</a:t>
            </a:r>
            <a:endParaRPr lang="cs-CZ" b="1" dirty="0"/>
          </a:p>
        </p:txBody>
      </p:sp>
      <p:sp>
        <p:nvSpPr>
          <p:cNvPr id="3" name="Content Placeholder 2"/>
          <p:cNvSpPr>
            <a:spLocks noGrp="1"/>
          </p:cNvSpPr>
          <p:nvPr>
            <p:ph idx="1"/>
          </p:nvPr>
        </p:nvSpPr>
        <p:spPr>
          <a:xfrm>
            <a:off x="838200" y="1690688"/>
            <a:ext cx="10515600" cy="5141845"/>
          </a:xfrm>
        </p:spPr>
        <p:txBody>
          <a:bodyPr>
            <a:normAutofit fontScale="62500" lnSpcReduction="20000"/>
          </a:bodyPr>
          <a:lstStyle/>
          <a:p>
            <a:r>
              <a:rPr lang="sk-SK" dirty="0" smtClean="0"/>
              <a:t>Paoletti, S. (2009). Fascie: anatomie, dysfunkce, léčení. Olomouc, Česká republika: Poznání. </a:t>
            </a:r>
          </a:p>
          <a:p>
            <a:r>
              <a:rPr lang="sk-SK" dirty="0" smtClean="0"/>
              <a:t>ADSTRUM</a:t>
            </a:r>
            <a:r>
              <a:rPr lang="sk-SK" dirty="0"/>
              <a:t>, Sue, Gil HEDLEY, Robert SCHLEIP, Carla STECCO a Can A. YUCESOY. Defining the fascial system. </a:t>
            </a:r>
            <a:r>
              <a:rPr lang="sk-SK" i="1" dirty="0"/>
              <a:t>Journal of Bodywork</a:t>
            </a:r>
            <a:r>
              <a:rPr lang="sk-SK" dirty="0"/>
              <a:t> [online]. 2017, </a:t>
            </a:r>
            <a:r>
              <a:rPr lang="sk-SK" b="1" dirty="0"/>
              <a:t>21</a:t>
            </a:r>
            <a:r>
              <a:rPr lang="sk-SK" dirty="0"/>
              <a:t>(1), 173-177 [cit. 2020-04-07]. DOI: 10.1016/j.jbmt.2016.11.003. ISSN 13608592</a:t>
            </a:r>
            <a:r>
              <a:rPr lang="sk-SK" dirty="0" smtClean="0"/>
              <a:t>.</a:t>
            </a:r>
          </a:p>
          <a:p>
            <a:pPr lvl="0" eaLnBrk="0" fontAlgn="base" hangingPunct="0">
              <a:lnSpc>
                <a:spcPct val="100000"/>
              </a:lnSpc>
              <a:spcBef>
                <a:spcPct val="0"/>
              </a:spcBef>
              <a:spcAft>
                <a:spcPct val="0"/>
              </a:spcAft>
            </a:pPr>
            <a:r>
              <a:rPr lang="sk-SK" altLang="sk-SK" sz="2800" dirty="0" smtClean="0"/>
              <a:t>S.H</a:t>
            </a:r>
            <a:r>
              <a:rPr lang="sk-SK" altLang="sk-SK" sz="2800" dirty="0"/>
              <a:t>. Corey, M.A. Vizzard, N.A. Bouffard, G.J. Badger, H.M. LangevinStretching of the back improves gait, mechanical sensitivity and connective tissue inflammation in a rodent </a:t>
            </a:r>
            <a:r>
              <a:rPr lang="sk-SK" altLang="sk-SK" sz="2800" dirty="0" smtClean="0"/>
              <a:t>model PLoS </a:t>
            </a:r>
            <a:r>
              <a:rPr lang="sk-SK" altLang="sk-SK" sz="2800" dirty="0"/>
              <a:t>ONE, 7 (1) (2012), p. e29831, </a:t>
            </a:r>
            <a:r>
              <a:rPr lang="sk-SK" altLang="sk-SK" sz="2800" dirty="0" smtClean="0">
                <a:hlinkClick r:id="rId4"/>
              </a:rPr>
              <a:t>10.1371/journal.pone.0029831</a:t>
            </a:r>
            <a:endParaRPr lang="sk-SK" altLang="sk-SK" sz="2800" dirty="0" smtClean="0"/>
          </a:p>
          <a:p>
            <a:pPr lvl="0" eaLnBrk="0" fontAlgn="base" hangingPunct="0">
              <a:lnSpc>
                <a:spcPct val="100000"/>
              </a:lnSpc>
              <a:spcBef>
                <a:spcPct val="0"/>
              </a:spcBef>
              <a:spcAft>
                <a:spcPct val="0"/>
              </a:spcAft>
            </a:pPr>
            <a:r>
              <a:rPr lang="sk-SK" dirty="0" smtClean="0"/>
              <a:t>Busato M, Quagliati C, Magri L, Filippi A, Sanna A, Branchini M et al. Fascial manipulation associated with standard care compared to only standard postsurgical are for total hip arthoplasty: a randomized controlled trial. PM R 2016; 8: 1142–1150</a:t>
            </a:r>
          </a:p>
          <a:p>
            <a:pPr lvl="0" eaLnBrk="0" fontAlgn="base" hangingPunct="0">
              <a:lnSpc>
                <a:spcPct val="100000"/>
              </a:lnSpc>
              <a:spcBef>
                <a:spcPct val="0"/>
              </a:spcBef>
              <a:spcAft>
                <a:spcPct val="0"/>
              </a:spcAft>
            </a:pPr>
            <a:r>
              <a:rPr lang="sk-SK" dirty="0" smtClean="0"/>
              <a:t>Abbott, R. D., Koptiuch, C., Iatridis, J. C., Howe, A. K., Badger, G. J., &amp; Langevin, H. M. (2013). Cytoskeletal remodeling of connective tissue fibroblasts in response to static stretch is dependent on matrix material properties. Journal of Cellular Physiology, 228(1), 50. doi: 10.1002/jcp.24102</a:t>
            </a:r>
          </a:p>
          <a:p>
            <a:pPr lvl="0" eaLnBrk="0" fontAlgn="base" hangingPunct="0">
              <a:lnSpc>
                <a:spcPct val="100000"/>
              </a:lnSpc>
              <a:spcBef>
                <a:spcPct val="0"/>
              </a:spcBef>
              <a:spcAft>
                <a:spcPct val="0"/>
              </a:spcAft>
            </a:pPr>
            <a:r>
              <a:rPr lang="sk-SK" dirty="0" smtClean="0"/>
              <a:t>JANURA, M., 2003. Úvod do biomechaniky pohybového systému člověka. 1. vyd. Olomouc: Univerzita Palackého, 84 s. ISBN 80-244-0644-6.</a:t>
            </a:r>
          </a:p>
          <a:p>
            <a:pPr lvl="0" eaLnBrk="0" fontAlgn="base" hangingPunct="0">
              <a:lnSpc>
                <a:spcPct val="100000"/>
              </a:lnSpc>
              <a:spcBef>
                <a:spcPct val="0"/>
              </a:spcBef>
              <a:spcAft>
                <a:spcPct val="0"/>
              </a:spcAft>
            </a:pPr>
            <a:r>
              <a:rPr lang="en-US" dirty="0" smtClean="0"/>
              <a:t>LEVIN, S.M., 1995. The importance of soft tissues for structural support of the body. In: DORMAN, T. (Ed.), Spine: State of the Art Reviews, vol. 9 (2). Philadelphia: Hanley and </a:t>
            </a:r>
            <a:r>
              <a:rPr lang="en-US" dirty="0" err="1" smtClean="0"/>
              <a:t>Belphus</a:t>
            </a:r>
            <a:r>
              <a:rPr lang="en-US" dirty="0" smtClean="0"/>
              <a:t>, p. 357-363.</a:t>
            </a:r>
            <a:endParaRPr lang="sk-SK" dirty="0" smtClean="0"/>
          </a:p>
          <a:p>
            <a:pPr lvl="0" eaLnBrk="0" fontAlgn="base" hangingPunct="0">
              <a:lnSpc>
                <a:spcPct val="100000"/>
              </a:lnSpc>
              <a:spcBef>
                <a:spcPct val="0"/>
              </a:spcBef>
              <a:spcAft>
                <a:spcPct val="0"/>
              </a:spcAft>
            </a:pPr>
            <a:r>
              <a:rPr lang="sk-SK" dirty="0" smtClean="0">
                <a:hlinkClick r:id="rId5"/>
              </a:rPr>
              <a:t>https://medicina.ronnie.cz/c-29216-fascie-proc-a-jak-bychom-se-o-ne-meli-starat.html</a:t>
            </a:r>
            <a:endParaRPr lang="sk-SK" dirty="0" smtClean="0"/>
          </a:p>
          <a:p>
            <a:pPr lvl="0" eaLnBrk="0" fontAlgn="base" hangingPunct="0">
              <a:lnSpc>
                <a:spcPct val="100000"/>
              </a:lnSpc>
              <a:spcBef>
                <a:spcPct val="0"/>
              </a:spcBef>
              <a:spcAft>
                <a:spcPct val="0"/>
              </a:spcAft>
            </a:pPr>
            <a:r>
              <a:rPr lang="en-US" i="1" dirty="0"/>
              <a:t>Myers, T. W. 2009. Anatomy Trains: Myofascial </a:t>
            </a:r>
            <a:r>
              <a:rPr lang="en-US" i="1" dirty="0" err="1"/>
              <a:t>Meridans</a:t>
            </a:r>
            <a:r>
              <a:rPr lang="en-US" i="1" dirty="0"/>
              <a:t> for Manual and Movement Therapists. New York: </a:t>
            </a:r>
            <a:r>
              <a:rPr lang="en-US" i="1" dirty="0" smtClean="0"/>
              <a:t>Churchill-Livingston</a:t>
            </a:r>
            <a:endParaRPr lang="sk-SK" i="1" dirty="0" smtClean="0"/>
          </a:p>
          <a:p>
            <a:pPr lvl="0" eaLnBrk="0" fontAlgn="base" hangingPunct="0">
              <a:lnSpc>
                <a:spcPct val="100000"/>
              </a:lnSpc>
              <a:spcBef>
                <a:spcPct val="0"/>
              </a:spcBef>
              <a:spcAft>
                <a:spcPct val="0"/>
              </a:spcAft>
            </a:pPr>
            <a:r>
              <a:rPr lang="sk-SK" dirty="0" smtClean="0">
                <a:hlinkClick r:id="rId6"/>
              </a:rPr>
              <a:t>https://theses.cz/id/7evdmd/25225087</a:t>
            </a:r>
            <a:endParaRPr lang="sk-SK" altLang="sk-SK" sz="2800" dirty="0"/>
          </a:p>
          <a:p>
            <a:endParaRPr lang="sk-SK" dirty="0" smtClean="0"/>
          </a:p>
          <a:p>
            <a:endParaRPr lang="sk-SK" dirty="0" smtClean="0"/>
          </a:p>
          <a:p>
            <a:endParaRPr lang="cs-CZ" dirty="0"/>
          </a:p>
        </p:txBody>
      </p:sp>
      <p:sp>
        <p:nvSpPr>
          <p:cNvPr id="5" name="Rectangle 2"/>
          <p:cNvSpPr>
            <a:spLocks noChangeArrowheads="1"/>
          </p:cNvSpPr>
          <p:nvPr/>
        </p:nvSpPr>
        <p:spPr bwMode="auto">
          <a:xfrm>
            <a:off x="0" y="-276999"/>
            <a:ext cx="65"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sk-SK" altLang="sk-SK" sz="1800" b="0" i="0" u="none" strike="noStrike" cap="none" normalizeH="0" baseline="0" dirty="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sk-SK" altLang="sk-SK" sz="1800" b="0" i="0" u="none" strike="noStrike" cap="none" normalizeH="0" baseline="0" dirty="0" smtClean="0">
              <a:ln>
                <a:noFill/>
              </a:ln>
              <a:solidFill>
                <a:schemeClr val="tx1"/>
              </a:solidFill>
              <a:effectLst/>
              <a:latin typeface="Arial" panose="020B0604020202020204" pitchFamily="34" charset="0"/>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6472412"/>
      </p:ext>
    </p:extLst>
  </p:cSld>
  <p:clrMapOvr>
    <a:masterClrMapping/>
  </p:clrMapOvr>
  <mc:AlternateContent xmlns:mc="http://schemas.openxmlformats.org/markup-compatibility/2006">
    <mc:Choice xmlns:p14="http://schemas.microsoft.com/office/powerpoint/2010/main" Requires="p14">
      <p:transition spd="slow" p14:dur="2000" advTm="13420"/>
    </mc:Choice>
    <mc:Fallback>
      <p:transition spd="slow" advTm="134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4"/>
          <a:stretch>
            <a:fillRect/>
          </a:stretch>
        </p:blipFill>
        <p:spPr>
          <a:xfrm>
            <a:off x="2891038" y="2792167"/>
            <a:ext cx="6667500" cy="3752850"/>
          </a:xfrm>
          <a:prstGeom prst="rect">
            <a:avLst/>
          </a:prstGeom>
        </p:spPr>
      </p:pic>
      <p:sp>
        <p:nvSpPr>
          <p:cNvPr id="7" name="Oval Callout 6"/>
          <p:cNvSpPr/>
          <p:nvPr/>
        </p:nvSpPr>
        <p:spPr>
          <a:xfrm>
            <a:off x="8027831" y="2792167"/>
            <a:ext cx="2197994" cy="956670"/>
          </a:xfrm>
          <a:prstGeom prst="wedgeEllipseCallou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4" name="Title 3"/>
          <p:cNvSpPr>
            <a:spLocks noGrp="1"/>
          </p:cNvSpPr>
          <p:nvPr>
            <p:ph type="ctrTitle"/>
          </p:nvPr>
        </p:nvSpPr>
        <p:spPr>
          <a:xfrm>
            <a:off x="1524000" y="1122363"/>
            <a:ext cx="9144000" cy="1015530"/>
          </a:xfrm>
        </p:spPr>
        <p:txBody>
          <a:bodyPr/>
          <a:lstStyle/>
          <a:p>
            <a:r>
              <a:rPr lang="cs-CZ" dirty="0" smtClean="0"/>
              <a:t>Ďekuji Vám za pozornost</a:t>
            </a:r>
            <a:endParaRPr lang="cs-CZ" dirty="0"/>
          </a:p>
        </p:txBody>
      </p:sp>
      <p:sp>
        <p:nvSpPr>
          <p:cNvPr id="5" name="Subtitle 4"/>
          <p:cNvSpPr>
            <a:spLocks noGrp="1"/>
          </p:cNvSpPr>
          <p:nvPr>
            <p:ph type="subTitle" idx="1"/>
          </p:nvPr>
        </p:nvSpPr>
        <p:spPr>
          <a:xfrm>
            <a:off x="4554828" y="3012830"/>
            <a:ext cx="9144000" cy="1655762"/>
          </a:xfrm>
        </p:spPr>
        <p:txBody>
          <a:bodyPr/>
          <a:lstStyle/>
          <a:p>
            <a:r>
              <a:rPr lang="cs-CZ" dirty="0" smtClean="0">
                <a:solidFill>
                  <a:schemeClr val="bg1"/>
                </a:solidFill>
              </a:rPr>
              <a:t>„Let it roll baby“ </a:t>
            </a:r>
            <a:endParaRPr lang="cs-CZ" dirty="0">
              <a:solidFill>
                <a:schemeClr val="bg1"/>
              </a:solidFill>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816811355"/>
      </p:ext>
    </p:extLst>
  </p:cSld>
  <p:clrMapOvr>
    <a:masterClrMapping/>
  </p:clrMapOvr>
  <mc:AlternateContent xmlns:mc="http://schemas.openxmlformats.org/markup-compatibility/2006">
    <mc:Choice xmlns:p14="http://schemas.microsoft.com/office/powerpoint/2010/main" Requires="p14">
      <p:transition spd="slow" p14:dur="2000" advTm="21299"/>
    </mc:Choice>
    <mc:Fallback>
      <p:transition spd="slow" advTm="212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b="1" dirty="0" smtClean="0"/>
              <a:t>Zložení fascie z pohledu histologie</a:t>
            </a:r>
            <a:endParaRPr lang="cs-CZ" b="1" dirty="0"/>
          </a:p>
        </p:txBody>
      </p:sp>
      <p:sp>
        <p:nvSpPr>
          <p:cNvPr id="3" name="Content Placeholder 2"/>
          <p:cNvSpPr>
            <a:spLocks noGrp="1"/>
          </p:cNvSpPr>
          <p:nvPr>
            <p:ph idx="1"/>
          </p:nvPr>
        </p:nvSpPr>
        <p:spPr>
          <a:xfrm>
            <a:off x="838200" y="1825625"/>
            <a:ext cx="10515600" cy="4768358"/>
          </a:xfrm>
        </p:spPr>
        <p:txBody>
          <a:bodyPr>
            <a:normAutofit fontScale="92500" lnSpcReduction="10000"/>
          </a:bodyPr>
          <a:lstStyle/>
          <a:p>
            <a:r>
              <a:rPr lang="sk-SK" dirty="0" smtClean="0"/>
              <a:t>Mezi základní buňky fascií řadíme fibroblasty, mezenchymální buňky, retikulární buňky a adipocyty. </a:t>
            </a:r>
          </a:p>
          <a:p>
            <a:r>
              <a:rPr lang="sk-SK" dirty="0" smtClean="0"/>
              <a:t>Mezi volné buňky patří mastocyty, makrofágy, plazmatické buňky a leukocyty (Paoletti, 2009). </a:t>
            </a:r>
          </a:p>
          <a:p>
            <a:r>
              <a:rPr lang="sk-SK" dirty="0" smtClean="0"/>
              <a:t>Mezibuněčná hmota vaziva se skládá ze složky vláknité a </a:t>
            </a:r>
            <a:r>
              <a:rPr lang="sk-SK" dirty="0" smtClean="0"/>
              <a:t>amorfní:</a:t>
            </a:r>
          </a:p>
          <a:p>
            <a:r>
              <a:rPr lang="sk-SK" dirty="0" smtClean="0"/>
              <a:t>Vláknitá </a:t>
            </a:r>
            <a:r>
              <a:rPr lang="sk-SK" dirty="0" smtClean="0"/>
              <a:t>složka se vyskytuje jako vlákna, tzv. fibrily, mezi které zahrnujeme kolagenní, retikulární a </a:t>
            </a:r>
            <a:r>
              <a:rPr lang="sk-SK" dirty="0" smtClean="0"/>
              <a:t>elastická </a:t>
            </a:r>
            <a:r>
              <a:rPr lang="sk-SK" dirty="0" smtClean="0"/>
              <a:t>vlákna. </a:t>
            </a:r>
          </a:p>
          <a:p>
            <a:r>
              <a:rPr lang="sk-SK" dirty="0" smtClean="0"/>
              <a:t>Amorfní složkou mezibuněčné hmoty je základní substance, která je její bezkolagenní komponentou a skládá se z glykoproteinů a proteoglykanů (Čihák, Grim, 2001). </a:t>
            </a:r>
          </a:p>
          <a:p>
            <a:r>
              <a:rPr lang="sk-SK" dirty="0" smtClean="0"/>
              <a:t>Kolagenní a elastická vlákna společně se základní substancí hraje důležitou roli ve fyziologii a patofyziologii fasciální tkáně (Lindsay, Robertson, 2008).</a:t>
            </a:r>
            <a:endParaRPr lang="cs-CZ"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28213496"/>
      </p:ext>
    </p:extLst>
  </p:cSld>
  <p:clrMapOvr>
    <a:masterClrMapping/>
  </p:clrMapOvr>
  <mc:AlternateContent xmlns:mc="http://schemas.openxmlformats.org/markup-compatibility/2006">
    <mc:Choice xmlns:p14="http://schemas.microsoft.com/office/powerpoint/2010/main" Requires="p14">
      <p:transition spd="slow" p14:dur="2000" advTm="136217"/>
    </mc:Choice>
    <mc:Fallback>
      <p:transition spd="slow" advTm="1362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b="1" dirty="0" smtClean="0"/>
              <a:t>Fibroblasty</a:t>
            </a:r>
            <a:endParaRPr lang="cs-CZ" b="1" dirty="0"/>
          </a:p>
        </p:txBody>
      </p:sp>
      <p:sp>
        <p:nvSpPr>
          <p:cNvPr id="3" name="Content Placeholder 2"/>
          <p:cNvSpPr>
            <a:spLocks noGrp="1"/>
          </p:cNvSpPr>
          <p:nvPr>
            <p:ph idx="1"/>
          </p:nvPr>
        </p:nvSpPr>
        <p:spPr/>
        <p:txBody>
          <a:bodyPr>
            <a:normAutofit/>
          </a:bodyPr>
          <a:lstStyle/>
          <a:p>
            <a:r>
              <a:rPr lang="sk-SK" dirty="0" smtClean="0"/>
              <a:t>Fibroblasty jsou nejběžnějším nalezeným typem buněk ve fascii. Nacházejí se na hranici vazivové buňky a hladké svaloviny a jsou schopné kontrakce (Schleip et al., 2006, Kolář et al., 2009). </a:t>
            </a:r>
          </a:p>
          <a:p>
            <a:r>
              <a:rPr lang="sk-SK" dirty="0" smtClean="0"/>
              <a:t>V aktivní formě produkují prekurzory amorfní i fibrilární složky mezibuněčné hmoty a </a:t>
            </a:r>
            <a:r>
              <a:rPr lang="sk-SK" b="1" dirty="0" smtClean="0"/>
              <a:t>hrají centrální úlohu v příležitostných procesech hojení ran a zánětu </a:t>
            </a:r>
            <a:r>
              <a:rPr lang="sk-SK" dirty="0" smtClean="0"/>
              <a:t>(Čihák, Grim, 2001). </a:t>
            </a:r>
          </a:p>
          <a:p>
            <a:r>
              <a:rPr lang="sk-SK" dirty="0" smtClean="0"/>
              <a:t>Trvalé napětí nebo stres na fasciální tkáň – vede k lokální proliferaci fibroblastů, sladění buněk podél vektoru síly vzhledem k tlaku a napětí a zvýšení sekrece makromolekul k upevnění lokálního fasciálního systému v odpovědi na stres (Paoletti, 2009).</a:t>
            </a:r>
            <a:endParaRPr lang="cs-CZ"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196641949"/>
      </p:ext>
    </p:extLst>
  </p:cSld>
  <p:clrMapOvr>
    <a:masterClrMapping/>
  </p:clrMapOvr>
  <mc:AlternateContent xmlns:mc="http://schemas.openxmlformats.org/markup-compatibility/2006">
    <mc:Choice xmlns:p14="http://schemas.microsoft.com/office/powerpoint/2010/main" Requires="p14">
      <p:transition spd="slow" p14:dur="2000" advTm="75221"/>
    </mc:Choice>
    <mc:Fallback>
      <p:transition spd="slow" advTm="752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b="1" dirty="0" smtClean="0"/>
              <a:t>Kolagenní a elastická vlákna</a:t>
            </a:r>
            <a:endParaRPr lang="cs-CZ" b="1" dirty="0"/>
          </a:p>
        </p:txBody>
      </p:sp>
      <p:sp>
        <p:nvSpPr>
          <p:cNvPr id="5" name="Text Placeholder 4"/>
          <p:cNvSpPr>
            <a:spLocks noGrp="1"/>
          </p:cNvSpPr>
          <p:nvPr>
            <p:ph type="body" idx="1"/>
          </p:nvPr>
        </p:nvSpPr>
        <p:spPr>
          <a:xfrm>
            <a:off x="839788" y="1278732"/>
            <a:ext cx="5157787" cy="823912"/>
          </a:xfrm>
        </p:spPr>
        <p:txBody>
          <a:bodyPr/>
          <a:lstStyle/>
          <a:p>
            <a:r>
              <a:rPr lang="cs-CZ" dirty="0" smtClean="0">
                <a:solidFill>
                  <a:schemeClr val="accent2"/>
                </a:solidFill>
              </a:rPr>
              <a:t>Kolagenní vlákna</a:t>
            </a:r>
            <a:endParaRPr lang="cs-CZ" dirty="0">
              <a:solidFill>
                <a:schemeClr val="accent2"/>
              </a:solidFill>
            </a:endParaRPr>
          </a:p>
        </p:txBody>
      </p:sp>
      <p:sp>
        <p:nvSpPr>
          <p:cNvPr id="3" name="Content Placeholder 2"/>
          <p:cNvSpPr>
            <a:spLocks noGrp="1"/>
          </p:cNvSpPr>
          <p:nvPr>
            <p:ph sz="half" idx="2"/>
          </p:nvPr>
        </p:nvSpPr>
        <p:spPr>
          <a:xfrm>
            <a:off x="839787" y="2173155"/>
            <a:ext cx="5157787" cy="4449517"/>
          </a:xfrm>
          <a:ln w="38100">
            <a:solidFill>
              <a:schemeClr val="accent2"/>
            </a:solidFill>
          </a:ln>
        </p:spPr>
        <p:txBody>
          <a:bodyPr>
            <a:normAutofit fontScale="85000" lnSpcReduction="20000"/>
          </a:bodyPr>
          <a:lstStyle/>
          <a:p>
            <a:r>
              <a:rPr lang="sk-SK" dirty="0" smtClean="0"/>
              <a:t>V pojivové tkáni jsou kolagenní vlákna nejpočetnějšími zástupci (60- 70 % její celkové masy)</a:t>
            </a:r>
          </a:p>
          <a:p>
            <a:r>
              <a:rPr lang="sk-SK" dirty="0" smtClean="0"/>
              <a:t>Jsou syntetizovány fibroblasty</a:t>
            </a:r>
          </a:p>
          <a:p>
            <a:r>
              <a:rPr lang="sk-SK" dirty="0" smtClean="0"/>
              <a:t>Kolagenní vlákna jsou bílá, a dlouhá (Čihák, Grim, 2001). </a:t>
            </a:r>
          </a:p>
          <a:p>
            <a:r>
              <a:rPr lang="sk-SK" dirty="0" smtClean="0"/>
              <a:t>Vyznačují se větší pevností a tuhostí v tahu</a:t>
            </a:r>
          </a:p>
          <a:p>
            <a:r>
              <a:rPr lang="sk-SK" dirty="0" smtClean="0"/>
              <a:t>Mez pevnosti v tahu se snižuje věkem.</a:t>
            </a:r>
          </a:p>
          <a:p>
            <a:r>
              <a:rPr lang="sk-SK" dirty="0" smtClean="0"/>
              <a:t> Kolagenní vlákna nejsou elastická. </a:t>
            </a:r>
          </a:p>
          <a:p>
            <a:r>
              <a:rPr lang="sk-SK" dirty="0" smtClean="0"/>
              <a:t>Velikost jejich protažení se pohybuje pouze okolo 10%, kdy hodnota zatížení je až 50MPa (Janura, 2003).</a:t>
            </a:r>
            <a:endParaRPr lang="cs-CZ" dirty="0"/>
          </a:p>
        </p:txBody>
      </p:sp>
      <p:sp>
        <p:nvSpPr>
          <p:cNvPr id="6" name="Text Placeholder 5"/>
          <p:cNvSpPr>
            <a:spLocks noGrp="1"/>
          </p:cNvSpPr>
          <p:nvPr>
            <p:ph type="body" sz="quarter" idx="3"/>
          </p:nvPr>
        </p:nvSpPr>
        <p:spPr>
          <a:xfrm>
            <a:off x="6172200" y="1269207"/>
            <a:ext cx="5183188" cy="823912"/>
          </a:xfrm>
        </p:spPr>
        <p:txBody>
          <a:bodyPr/>
          <a:lstStyle/>
          <a:p>
            <a:r>
              <a:rPr lang="cs-CZ" dirty="0" smtClean="0">
                <a:solidFill>
                  <a:schemeClr val="accent2"/>
                </a:solidFill>
              </a:rPr>
              <a:t>Elastická vlákna</a:t>
            </a:r>
            <a:endParaRPr lang="cs-CZ" dirty="0">
              <a:solidFill>
                <a:schemeClr val="accent2"/>
              </a:solidFill>
            </a:endParaRPr>
          </a:p>
        </p:txBody>
      </p:sp>
      <p:sp>
        <p:nvSpPr>
          <p:cNvPr id="7" name="Content Placeholder 6"/>
          <p:cNvSpPr>
            <a:spLocks noGrp="1"/>
          </p:cNvSpPr>
          <p:nvPr>
            <p:ph sz="quarter" idx="4"/>
          </p:nvPr>
        </p:nvSpPr>
        <p:spPr>
          <a:xfrm>
            <a:off x="6097588" y="2173155"/>
            <a:ext cx="5183188" cy="4449517"/>
          </a:xfrm>
          <a:ln w="38100">
            <a:solidFill>
              <a:schemeClr val="accent2"/>
            </a:solidFill>
          </a:ln>
        </p:spPr>
        <p:txBody>
          <a:bodyPr>
            <a:normAutofit fontScale="77500" lnSpcReduction="20000"/>
          </a:bodyPr>
          <a:lstStyle/>
          <a:p>
            <a:r>
              <a:rPr lang="sk-SK" dirty="0" smtClean="0"/>
              <a:t>Základní složkou elastických vláken je elastin, který je vysoce odolný vůči teplu stejně jako vůči kyselinám a bázím.</a:t>
            </a:r>
          </a:p>
          <a:p>
            <a:r>
              <a:rPr lang="sk-SK" dirty="0" smtClean="0"/>
              <a:t>Elastická vlákna jsou méně nebo více nažloutlá, dlouhá, tenká a rozsáhle propojená mezi sebou (Paoletti, 2009). </a:t>
            </a:r>
          </a:p>
          <a:p>
            <a:r>
              <a:rPr lang="sk-SK" dirty="0" smtClean="0"/>
              <a:t>Pevnost elastických vláken je oproti kolagenním menší. </a:t>
            </a:r>
          </a:p>
          <a:p>
            <a:r>
              <a:rPr lang="sk-SK" dirty="0"/>
              <a:t>J</a:t>
            </a:r>
            <a:r>
              <a:rPr lang="sk-SK" dirty="0" smtClean="0"/>
              <a:t>sou schopna pružné deformace až 150 %, což znamená, že přítomnost elastických vláken způsobuje zmenšení sumy energie, nutné pro návrat fascie do původního stavu. </a:t>
            </a:r>
          </a:p>
          <a:p>
            <a:r>
              <a:rPr lang="sk-SK" dirty="0" smtClean="0"/>
              <a:t>Při překročení protažení nad danou mez dochází k nevratné deformaci a ztrátě pružnosti (Janura, 2003).</a:t>
            </a:r>
            <a:endParaRPr lang="cs-CZ"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725445512"/>
      </p:ext>
    </p:extLst>
  </p:cSld>
  <p:clrMapOvr>
    <a:masterClrMapping/>
  </p:clrMapOvr>
  <mc:AlternateContent xmlns:mc="http://schemas.openxmlformats.org/markup-compatibility/2006">
    <mc:Choice xmlns:p14="http://schemas.microsoft.com/office/powerpoint/2010/main" Requires="p14">
      <p:transition spd="slow" p14:dur="2000" advTm="167655"/>
    </mc:Choice>
    <mc:Fallback>
      <p:transition spd="slow" advTm="1676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k-SK" b="1" dirty="0" smtClean="0"/>
              <a:t>Vrstvy fascií</a:t>
            </a:r>
            <a:endParaRPr lang="sk-SK" b="1" dirty="0"/>
          </a:p>
        </p:txBody>
      </p:sp>
      <p:sp>
        <p:nvSpPr>
          <p:cNvPr id="3" name="Content Placeholder 2"/>
          <p:cNvSpPr>
            <a:spLocks noGrp="1"/>
          </p:cNvSpPr>
          <p:nvPr>
            <p:ph idx="1"/>
          </p:nvPr>
        </p:nvSpPr>
        <p:spPr>
          <a:xfrm>
            <a:off x="838200" y="2192964"/>
            <a:ext cx="4905777" cy="5030743"/>
          </a:xfrm>
        </p:spPr>
        <p:txBody>
          <a:bodyPr>
            <a:normAutofit/>
          </a:bodyPr>
          <a:lstStyle/>
          <a:p>
            <a:r>
              <a:rPr lang="sk-SK" dirty="0" smtClean="0"/>
              <a:t>Povrchová (Fascia Superficialis) </a:t>
            </a:r>
          </a:p>
          <a:p>
            <a:endParaRPr lang="sk-SK" dirty="0" smtClean="0"/>
          </a:p>
          <a:p>
            <a:r>
              <a:rPr lang="sk-SK" dirty="0" smtClean="0"/>
              <a:t>Hluboká (Fascia Profunda) -</a:t>
            </a:r>
            <a:endParaRPr lang="sk-SK" dirty="0"/>
          </a:p>
        </p:txBody>
      </p:sp>
      <p:pic>
        <p:nvPicPr>
          <p:cNvPr id="4" name="Picture 3"/>
          <p:cNvPicPr>
            <a:picLocks noChangeAspect="1"/>
          </p:cNvPicPr>
          <p:nvPr/>
        </p:nvPicPr>
        <p:blipFill rotWithShape="1">
          <a:blip r:embed="rId4"/>
          <a:srcRect l="5055" t="23474" r="6308" b="20000"/>
          <a:stretch/>
        </p:blipFill>
        <p:spPr>
          <a:xfrm>
            <a:off x="6096000" y="1434071"/>
            <a:ext cx="6078829" cy="3876542"/>
          </a:xfrm>
          <a:prstGeom prst="rect">
            <a:avLst/>
          </a:prstGeom>
        </p:spPr>
      </p:pic>
      <p:sp>
        <p:nvSpPr>
          <p:cNvPr id="5" name="TextBox 4"/>
          <p:cNvSpPr txBox="1"/>
          <p:nvPr/>
        </p:nvSpPr>
        <p:spPr>
          <a:xfrm>
            <a:off x="8369121" y="4848948"/>
            <a:ext cx="1532586" cy="923330"/>
          </a:xfrm>
          <a:prstGeom prst="rect">
            <a:avLst/>
          </a:prstGeom>
          <a:noFill/>
        </p:spPr>
        <p:txBody>
          <a:bodyPr wrap="square" rtlCol="0">
            <a:spAutoFit/>
          </a:bodyPr>
          <a:lstStyle/>
          <a:p>
            <a:r>
              <a:rPr lang="cs-CZ" dirty="0" smtClean="0"/>
              <a:t>Epimisyum</a:t>
            </a:r>
          </a:p>
          <a:p>
            <a:r>
              <a:rPr lang="cs-CZ" dirty="0" smtClean="0"/>
              <a:t>Endomysium</a:t>
            </a:r>
          </a:p>
          <a:p>
            <a:r>
              <a:rPr lang="cs-CZ" dirty="0" smtClean="0"/>
              <a:t>Perimysium </a:t>
            </a:r>
            <a:endParaRPr lang="cs-CZ" dirty="0"/>
          </a:p>
        </p:txBody>
      </p:sp>
      <p:cxnSp>
        <p:nvCxnSpPr>
          <p:cNvPr id="7" name="Straight Arrow Connector 6"/>
          <p:cNvCxnSpPr/>
          <p:nvPr/>
        </p:nvCxnSpPr>
        <p:spPr>
          <a:xfrm flipV="1">
            <a:off x="8178085" y="5035640"/>
            <a:ext cx="244698" cy="4188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8178085" y="5151549"/>
            <a:ext cx="244698" cy="15906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8152327" y="5260967"/>
            <a:ext cx="270456" cy="34134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p:nvPicPr>
        <p:blipFill>
          <a:blip r:embed="rId5"/>
          <a:stretch>
            <a:fillRect/>
          </a:stretch>
        </p:blipFill>
        <p:spPr>
          <a:xfrm>
            <a:off x="1133342" y="4194600"/>
            <a:ext cx="3915177" cy="2486220"/>
          </a:xfrm>
          <a:prstGeom prst="rect">
            <a:avLst/>
          </a:prstGeom>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088986507"/>
      </p:ext>
    </p:extLst>
  </p:cSld>
  <p:clrMapOvr>
    <a:masterClrMapping/>
  </p:clrMapOvr>
  <mc:AlternateContent xmlns:mc="http://schemas.openxmlformats.org/markup-compatibility/2006">
    <mc:Choice xmlns:p14="http://schemas.microsoft.com/office/powerpoint/2010/main" Requires="p14">
      <p:transition spd="slow" p14:dur="2000" advTm="49817"/>
    </mc:Choice>
    <mc:Fallback>
      <p:transition spd="slow" advTm="498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k-SK" b="1" dirty="0" smtClean="0"/>
              <a:t>Vrstvy fascií</a:t>
            </a:r>
            <a:endParaRPr lang="sk-SK" b="1" dirty="0"/>
          </a:p>
        </p:txBody>
      </p:sp>
      <p:sp>
        <p:nvSpPr>
          <p:cNvPr id="3" name="Content Placeholder 2"/>
          <p:cNvSpPr>
            <a:spLocks noGrp="1"/>
          </p:cNvSpPr>
          <p:nvPr>
            <p:ph idx="1"/>
          </p:nvPr>
        </p:nvSpPr>
        <p:spPr/>
        <p:txBody>
          <a:bodyPr>
            <a:normAutofit fontScale="92500" lnSpcReduction="10000"/>
          </a:bodyPr>
          <a:lstStyle/>
          <a:p>
            <a:r>
              <a:rPr lang="sk-SK" dirty="0" smtClean="0"/>
              <a:t>Obě vrstvy fascií jsou bohatě zásobeny volnými nervovými zakončeními (Tesarz a kol., 2011). </a:t>
            </a:r>
          </a:p>
          <a:p>
            <a:r>
              <a:rPr lang="sk-SK" dirty="0" smtClean="0"/>
              <a:t>Ta jsou propojena s autonomním nervovým systémem a regulují tak nevědomé procesy jako trávení nebo tepelnou regulaci. Dále signalizují tlak, bolest a teplotu. </a:t>
            </a:r>
          </a:p>
          <a:p>
            <a:r>
              <a:rPr lang="sk-SK" dirty="0" smtClean="0"/>
              <a:t>zde mimo jiné řadíme Ruffiniho tělíska, která snímají zejména deformaci tkání, proto jsou obzvláště citlivá na tlak a nacházejí se ve tkáních přiléhajících ke kloubům. </a:t>
            </a:r>
          </a:p>
          <a:p>
            <a:r>
              <a:rPr lang="sk-SK" dirty="0" smtClean="0"/>
              <a:t>Pacciniho tělíska se vyznačují schopností téměř okamžité adaptace, proto je může stimulovat pouze velmi rychle se měnící mechanický podnět, například komprese.</a:t>
            </a:r>
            <a:endParaRPr lang="sk-SK"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60722736"/>
      </p:ext>
    </p:extLst>
  </p:cSld>
  <p:clrMapOvr>
    <a:masterClrMapping/>
  </p:clrMapOvr>
  <mc:AlternateContent xmlns:mc="http://schemas.openxmlformats.org/markup-compatibility/2006">
    <mc:Choice xmlns:p14="http://schemas.microsoft.com/office/powerpoint/2010/main" Requires="p14">
      <p:transition spd="slow" p14:dur="2000" advTm="80671"/>
    </mc:Choice>
    <mc:Fallback>
      <p:transition spd="slow" advTm="806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500062"/>
            <a:ext cx="10515600" cy="1325563"/>
          </a:xfrm>
        </p:spPr>
        <p:txBody>
          <a:bodyPr/>
          <a:lstStyle/>
          <a:p>
            <a:r>
              <a:rPr lang="cs-CZ" b="1" dirty="0" smtClean="0"/>
              <a:t>Povrchová vrstva</a:t>
            </a:r>
            <a:endParaRPr lang="cs-CZ" b="1" dirty="0"/>
          </a:p>
        </p:txBody>
      </p:sp>
      <p:sp>
        <p:nvSpPr>
          <p:cNvPr id="3" name="Content Placeholder 2"/>
          <p:cNvSpPr>
            <a:spLocks noGrp="1"/>
          </p:cNvSpPr>
          <p:nvPr>
            <p:ph idx="1"/>
          </p:nvPr>
        </p:nvSpPr>
        <p:spPr>
          <a:xfrm>
            <a:off x="838200" y="1825625"/>
            <a:ext cx="10636876" cy="4351338"/>
          </a:xfrm>
        </p:spPr>
        <p:txBody>
          <a:bodyPr>
            <a:normAutofit/>
          </a:bodyPr>
          <a:lstStyle/>
          <a:p>
            <a:r>
              <a:rPr lang="sk-SK" dirty="0" smtClean="0"/>
              <a:t>tvořená volně uloženými a navzájem propletenými kolagenními vlákny, která jsou smíchaná s velkým množstvím vláken elastických leží těsně pod kůží a je spojena s kůží pomocí kožních vazů (ligamenty)</a:t>
            </a:r>
          </a:p>
          <a:p>
            <a:r>
              <a:rPr lang="sk-SK" dirty="0" smtClean="0"/>
              <a:t>Povrchové fascie jsou uloženy v podkoží mezi vrstvami superficiální (SAT) a hluboké adipózní tkáně (DAT). </a:t>
            </a:r>
          </a:p>
          <a:p>
            <a:r>
              <a:rPr lang="sk-SK" dirty="0" smtClean="0"/>
              <a:t>Silně propojena s superficiálními a hlubokými retinaculami cutis, vytvářejí trojrozměrnou síť (C. Stecco, 2015). </a:t>
            </a:r>
          </a:p>
          <a:p>
            <a:r>
              <a:rPr lang="sk-SK" dirty="0" smtClean="0"/>
              <a:t>Hlavní funkce této vrstvy je ochranná a podpůrná. Slouží jako průchodní místo pro nervy a krevní cévy a hraje důležitou roli v procesech buněčné výživy a dýchání (Paoletti, 2009)</a:t>
            </a:r>
          </a:p>
          <a:p>
            <a:endParaRPr lang="cs-CZ"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929347570"/>
      </p:ext>
    </p:extLst>
  </p:cSld>
  <p:clrMapOvr>
    <a:masterClrMapping/>
  </p:clrMapOvr>
  <mc:AlternateContent xmlns:mc="http://schemas.openxmlformats.org/markup-compatibility/2006">
    <mc:Choice xmlns:p14="http://schemas.microsoft.com/office/powerpoint/2010/main" Requires="p14">
      <p:transition spd="slow" p14:dur="2000" advTm="64771"/>
    </mc:Choice>
    <mc:Fallback>
      <p:transition spd="slow" advTm="647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2152</TotalTime>
  <Words>2123</Words>
  <Application>Microsoft Office PowerPoint</Application>
  <PresentationFormat>Widescreen</PresentationFormat>
  <Paragraphs>184</Paragraphs>
  <Slides>34</Slides>
  <Notes>0</Notes>
  <HiddenSlides>0</HiddenSlides>
  <MMClips>34</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34</vt:i4>
      </vt:variant>
    </vt:vector>
  </HeadingPairs>
  <TitlesOfParts>
    <vt:vector size="39" baseType="lpstr">
      <vt:lpstr>Arial</vt:lpstr>
      <vt:lpstr>Calibri</vt:lpstr>
      <vt:lpstr>Calibri Light</vt:lpstr>
      <vt:lpstr>inherit</vt:lpstr>
      <vt:lpstr>Office Theme</vt:lpstr>
      <vt:lpstr>Fascie</vt:lpstr>
      <vt:lpstr>Tradiční „morfologická“ definice fascie</vt:lpstr>
      <vt:lpstr>Holistická „funkční“  definice fascie </vt:lpstr>
      <vt:lpstr>Zložení fascie z pohledu histologie</vt:lpstr>
      <vt:lpstr>Fibroblasty</vt:lpstr>
      <vt:lpstr>Kolagenní a elastická vlákna</vt:lpstr>
      <vt:lpstr>Vrstvy fascií</vt:lpstr>
      <vt:lpstr>Vrstvy fascií</vt:lpstr>
      <vt:lpstr>Povrchová vrstva</vt:lpstr>
      <vt:lpstr>Hluboká vrstva</vt:lpstr>
      <vt:lpstr>Diagram hlavních linií fyziologických adhezí mezi superficiální a hlubokou fascií dle C. Stecco (2015)</vt:lpstr>
      <vt:lpstr>Vlastnosti fascie</vt:lpstr>
      <vt:lpstr>Funkce fascií</vt:lpstr>
      <vt:lpstr>Tensegrity</vt:lpstr>
      <vt:lpstr>PowerPoint Presentation</vt:lpstr>
      <vt:lpstr>Faktory negativně ovlivňující funkci fascií</vt:lpstr>
      <vt:lpstr>Které fascie vyšetřujeme</vt:lpstr>
      <vt:lpstr>Inspirace pro literaturu</vt:lpstr>
      <vt:lpstr>Osteopatie léčí fasciální systém dvěma způsoby:  </vt:lpstr>
      <vt:lpstr>Fascial manipulation by Stecco</vt:lpstr>
      <vt:lpstr>Fascial manipulation by Stecco</vt:lpstr>
      <vt:lpstr>Co na to výskum? </vt:lpstr>
      <vt:lpstr>Fascie a trénink</vt:lpstr>
      <vt:lpstr>Black roll</vt:lpstr>
      <vt:lpstr>4 složky, na které cílíme rolování</vt:lpstr>
      <vt:lpstr>PowerPoint Presentation</vt:lpstr>
      <vt:lpstr>PowerPoint Presentation</vt:lpstr>
      <vt:lpstr>PowerPoint Presentation</vt:lpstr>
      <vt:lpstr>Zásady „rolování“</vt:lpstr>
      <vt:lpstr>"Slow rolling" - pomalé "rolování"</vt:lpstr>
      <vt:lpstr>"Fast rolling" - rychlé "rolování"</vt:lpstr>
      <vt:lpstr>Kontraindikace "rolování" </vt:lpstr>
      <vt:lpstr>Použitá literatura</vt:lpstr>
      <vt:lpstr>Ďekuji Vám za pozornost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Fascie</dc:title>
  <dc:creator>Miška</dc:creator>
  <cp:lastModifiedBy>Miška</cp:lastModifiedBy>
  <cp:revision>34</cp:revision>
  <dcterms:created xsi:type="dcterms:W3CDTF">2020-04-07T08:20:58Z</dcterms:created>
  <dcterms:modified xsi:type="dcterms:W3CDTF">2020-04-15T17:49:31Z</dcterms:modified>
</cp:coreProperties>
</file>