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1" r:id="rId11"/>
  </p:sldMasterIdLst>
  <p:sldIdLst>
    <p:sldId id="256" r:id="rId12"/>
    <p:sldId id="257" r:id="rId13"/>
    <p:sldId id="291" r:id="rId14"/>
    <p:sldId id="293" r:id="rId15"/>
    <p:sldId id="295" r:id="rId16"/>
    <p:sldId id="294" r:id="rId17"/>
    <p:sldId id="292" r:id="rId18"/>
    <p:sldId id="260" r:id="rId19"/>
    <p:sldId id="290" r:id="rId20"/>
    <p:sldId id="289" r:id="rId21"/>
    <p:sldId id="288" r:id="rId22"/>
    <p:sldId id="287" r:id="rId23"/>
    <p:sldId id="286" r:id="rId24"/>
    <p:sldId id="285" r:id="rId25"/>
    <p:sldId id="284" r:id="rId26"/>
    <p:sldId id="283" r:id="rId27"/>
    <p:sldId id="281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4" r:id="rId36"/>
    <p:sldId id="303" r:id="rId37"/>
    <p:sldId id="305" r:id="rId38"/>
    <p:sldId id="306" r:id="rId39"/>
    <p:sldId id="307" r:id="rId40"/>
    <p:sldId id="308" r:id="rId41"/>
    <p:sldId id="309" r:id="rId42"/>
    <p:sldId id="310" r:id="rId43"/>
    <p:sldId id="280" r:id="rId4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5736B50-2237-43D4-B58B-9D286059C58D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7173E9-6A19-4044-82FE-72BE47C383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5736B50-2237-43D4-B58B-9D286059C58D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7173E9-6A19-4044-82FE-72BE47C383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5736B50-2237-43D4-B58B-9D286059C58D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7173E9-6A19-4044-82FE-72BE47C383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371600"/>
            <a:ext cx="2055813" cy="4757738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6019800" cy="4757738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1371600"/>
            <a:ext cx="7850188" cy="1827213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32013" cy="363538"/>
          </a:xfrm>
        </p:spPr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>
          <a:xfrm>
            <a:off x="7924800" y="6356350"/>
            <a:ext cx="760413" cy="363538"/>
          </a:xfrm>
        </p:spPr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07FA057-5C29-4C5E-90B5-356974D112D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7FE1428-09A9-4A68-8115-670A359C390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F9A34B8-DE58-4F13-832C-F63C0566C58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7013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935163"/>
            <a:ext cx="4038600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3A03998-5E6B-44BC-8F60-AAA66670CD2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5634BEC-DAA7-4CD6-A788-8D0DB12F6F5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D43AE92-C318-4051-B4E0-68A68980BC9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BE5E5DD-7CF4-4CDE-AD49-B655190AC88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FA43764-EE06-46CE-80F2-75E975D2E82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F58CE4F-5284-4F87-8072-C7062D84DD2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B638786-D290-46F9-92D5-699599982BA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5813" cy="56181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81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05FEE64-F9DD-4AC6-BEF9-C411F6E774E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736B50-2237-43D4-B58B-9D286059C58D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7173E9-6A19-4044-82FE-72BE47C383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49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49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640" indent="0" algn="ctr">
              <a:buNone/>
              <a:defRPr/>
            </a:lvl2pPr>
            <a:lvl3pPr marL="829280" indent="0" algn="ctr">
              <a:buNone/>
              <a:defRPr/>
            </a:lvl3pPr>
            <a:lvl4pPr marL="1243920" indent="0" algn="ctr">
              <a:buNone/>
              <a:defRPr/>
            </a:lvl4pPr>
            <a:lvl5pPr marL="1658560" indent="0" algn="ctr">
              <a:buNone/>
              <a:defRPr/>
            </a:lvl5pPr>
            <a:lvl6pPr marL="2073201" indent="0" algn="ctr">
              <a:buNone/>
              <a:defRPr/>
            </a:lvl6pPr>
            <a:lvl7pPr marL="2487841" indent="0" algn="ctr">
              <a:buNone/>
              <a:defRPr/>
            </a:lvl7pPr>
            <a:lvl8pPr marL="2902481" indent="0" algn="ctr">
              <a:buNone/>
              <a:defRPr/>
            </a:lvl8pPr>
            <a:lvl9pPr marL="3317121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5970C19-6D1D-4278-AF88-1C95C4D0A23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37F8961-270F-4B60-A277-D2C9AE216D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5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640" indent="0">
              <a:buNone/>
              <a:defRPr sz="1600"/>
            </a:lvl2pPr>
            <a:lvl3pPr marL="829280" indent="0">
              <a:buNone/>
              <a:defRPr sz="1500"/>
            </a:lvl3pPr>
            <a:lvl4pPr marL="1243920" indent="0">
              <a:buNone/>
              <a:defRPr sz="1300"/>
            </a:lvl4pPr>
            <a:lvl5pPr marL="1658560" indent="0">
              <a:buNone/>
              <a:defRPr sz="1300"/>
            </a:lvl5pPr>
            <a:lvl6pPr marL="2073201" indent="0">
              <a:buNone/>
              <a:defRPr sz="1300"/>
            </a:lvl6pPr>
            <a:lvl7pPr marL="2487841" indent="0">
              <a:buNone/>
              <a:defRPr sz="1300"/>
            </a:lvl7pPr>
            <a:lvl8pPr marL="2902481" indent="0">
              <a:buNone/>
              <a:defRPr sz="1300"/>
            </a:lvl8pPr>
            <a:lvl9pPr marL="3317121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5972CAC-18F4-419F-9A20-F1CA927DB38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010E5CA-EFAF-482D-AF11-138B017C1AE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2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11BFA14-3874-4C06-A216-A7BB6DEEA99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195BD05-8015-4FFF-923E-4F6E6D0F3E0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4110583-7E87-4569-956C-A582C63670D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5736B50-2237-43D4-B58B-9D286059C58D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7173E9-6A19-4044-82FE-72BE47C383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3" y="273631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3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8CEE9DC-C0E6-47E1-BBB4-9E2BD99472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3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3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640" indent="0">
              <a:buNone/>
              <a:defRPr sz="2500"/>
            </a:lvl2pPr>
            <a:lvl3pPr marL="829280" indent="0">
              <a:buNone/>
              <a:defRPr sz="2200"/>
            </a:lvl3pPr>
            <a:lvl4pPr marL="1243920" indent="0">
              <a:buNone/>
              <a:defRPr sz="1800"/>
            </a:lvl4pPr>
            <a:lvl5pPr marL="1658560" indent="0">
              <a:buNone/>
              <a:defRPr sz="1800"/>
            </a:lvl5pPr>
            <a:lvl6pPr marL="2073201" indent="0">
              <a:buNone/>
              <a:defRPr sz="1800"/>
            </a:lvl6pPr>
            <a:lvl7pPr marL="2487841" indent="0">
              <a:buNone/>
              <a:defRPr sz="1800"/>
            </a:lvl7pPr>
            <a:lvl8pPr marL="2902481" indent="0">
              <a:buNone/>
              <a:defRPr sz="1800"/>
            </a:lvl8pPr>
            <a:lvl9pPr marL="3317121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3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D815718-E6F9-4EFA-BBA1-2B0F19D68E6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CB19BF4-0358-46C2-8C1E-C73C8A17C0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51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51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27EC53F-24E6-4A70-842C-D3DB9D35CA5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97" indent="0" algn="ctr">
              <a:buNone/>
              <a:defRPr/>
            </a:lvl2pPr>
            <a:lvl3pPr marL="829194" indent="0" algn="ctr">
              <a:buNone/>
              <a:defRPr/>
            </a:lvl3pPr>
            <a:lvl4pPr marL="1243791" indent="0" algn="ctr">
              <a:buNone/>
              <a:defRPr/>
            </a:lvl4pPr>
            <a:lvl5pPr marL="1658388" indent="0" algn="ctr">
              <a:buNone/>
              <a:defRPr/>
            </a:lvl5pPr>
            <a:lvl6pPr marL="2072986" indent="0" algn="ctr">
              <a:buNone/>
              <a:defRPr/>
            </a:lvl6pPr>
            <a:lvl7pPr marL="2487583" indent="0" algn="ctr">
              <a:buNone/>
              <a:defRPr/>
            </a:lvl7pPr>
            <a:lvl8pPr marL="2902180" indent="0" algn="ctr">
              <a:buNone/>
              <a:defRPr/>
            </a:lvl8pPr>
            <a:lvl9pPr marL="3316777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772964A-4FC1-4A12-9D7F-784738246FC5}" type="slidenum">
              <a:rPr lang="en-GB"/>
              <a:pPr/>
              <a:t>‹#›</a:t>
            </a:fld>
            <a:fld id="{73CFD0CF-7D8E-4245-82F8-0A8E00135CA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667E32-2194-400A-97B8-9EFB3E80F203}" type="slidenum">
              <a:rPr lang="en-GB"/>
              <a:pPr/>
              <a:t>‹#›</a:t>
            </a:fld>
            <a:fld id="{8285A04C-6A74-495B-A0A3-FB0171B5D2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6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97" indent="0">
              <a:buNone/>
              <a:defRPr sz="1600"/>
            </a:lvl2pPr>
            <a:lvl3pPr marL="829194" indent="0">
              <a:buNone/>
              <a:defRPr sz="1500"/>
            </a:lvl3pPr>
            <a:lvl4pPr marL="1243791" indent="0">
              <a:buNone/>
              <a:defRPr sz="1300"/>
            </a:lvl4pPr>
            <a:lvl5pPr marL="1658388" indent="0">
              <a:buNone/>
              <a:defRPr sz="1300"/>
            </a:lvl5pPr>
            <a:lvl6pPr marL="2072986" indent="0">
              <a:buNone/>
              <a:defRPr sz="1300"/>
            </a:lvl6pPr>
            <a:lvl7pPr marL="2487583" indent="0">
              <a:buNone/>
              <a:defRPr sz="1300"/>
            </a:lvl7pPr>
            <a:lvl8pPr marL="2902180" indent="0">
              <a:buNone/>
              <a:defRPr sz="1300"/>
            </a:lvl8pPr>
            <a:lvl9pPr marL="3316777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3414785-DD3C-4BFB-B43B-03CFB99B297D}" type="slidenum">
              <a:rPr lang="en-GB"/>
              <a:pPr/>
              <a:t>‹#›</a:t>
            </a:fld>
            <a:fld id="{F76242AA-EBE8-421E-B0A8-206039BDD8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1472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0768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17BA802-53CF-4F5A-B447-B39F11BB2CA5}" type="slidenum">
              <a:rPr lang="en-GB"/>
              <a:pPr/>
              <a:t>‹#›</a:t>
            </a:fld>
            <a:fld id="{68F184F2-DD74-40C1-A1B0-0CD1C7C7343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3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2E8455E-B06C-4D47-9C30-D3C836F2340A}" type="slidenum">
              <a:rPr lang="en-GB"/>
              <a:pPr/>
              <a:t>‹#›</a:t>
            </a:fld>
            <a:fld id="{24C03085-D601-4F77-977D-9C6C99C087F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B04ED95-5FE7-476D-98BD-813AAA89D116}" type="slidenum">
              <a:rPr lang="en-GB"/>
              <a:pPr/>
              <a:t>‹#›</a:t>
            </a:fld>
            <a:fld id="{0F607FE3-F9AD-49B5-AB18-E9436E9E6F8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5736B50-2237-43D4-B58B-9D286059C58D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7173E9-6A19-4044-82FE-72BE47C383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CCF799-FEB7-4417-906F-A1120563B4EF}" type="slidenum">
              <a:rPr lang="en-GB"/>
              <a:pPr/>
              <a:t>‹#›</a:t>
            </a:fld>
            <a:fld id="{1DBDD76D-5945-41F5-A87B-48B017DF3C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4" y="273632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4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6A3E2A3-CCA6-4305-834F-5616D3767750}" type="slidenum">
              <a:rPr lang="en-GB"/>
              <a:pPr/>
              <a:t>‹#›</a:t>
            </a:fld>
            <a:fld id="{A03F7BF9-911F-4A42-A09F-6BC40DF9512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4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4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97" indent="0">
              <a:buNone/>
              <a:defRPr sz="2500"/>
            </a:lvl2pPr>
            <a:lvl3pPr marL="829194" indent="0">
              <a:buNone/>
              <a:defRPr sz="2200"/>
            </a:lvl3pPr>
            <a:lvl4pPr marL="1243791" indent="0">
              <a:buNone/>
              <a:defRPr sz="1800"/>
            </a:lvl4pPr>
            <a:lvl5pPr marL="1658388" indent="0">
              <a:buNone/>
              <a:defRPr sz="1800"/>
            </a:lvl5pPr>
            <a:lvl6pPr marL="2072986" indent="0">
              <a:buNone/>
              <a:defRPr sz="1800"/>
            </a:lvl6pPr>
            <a:lvl7pPr marL="2487583" indent="0">
              <a:buNone/>
              <a:defRPr sz="1800"/>
            </a:lvl7pPr>
            <a:lvl8pPr marL="2902180" indent="0">
              <a:buNone/>
              <a:defRPr sz="1800"/>
            </a:lvl8pPr>
            <a:lvl9pPr marL="3316777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4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178781-B8D3-4898-851B-8F144A3980F8}" type="slidenum">
              <a:rPr lang="en-GB"/>
              <a:pPr/>
              <a:t>‹#›</a:t>
            </a:fld>
            <a:fld id="{8422C251-DD9C-43FD-BB34-4EFFF7B2688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731465-F99D-4A97-9F49-B77D6A4860BF}" type="slidenum">
              <a:rPr lang="en-GB"/>
              <a:pPr/>
              <a:t>‹#›</a:t>
            </a:fld>
            <a:fld id="{588F74BD-DE5C-4CB0-8EBE-FCA7641C2B9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000481" y="0"/>
            <a:ext cx="1861920" cy="408859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14722" y="0"/>
            <a:ext cx="5447520" cy="408859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C70AA78-A757-478D-8D69-C6ED67B88084}" type="slidenum">
              <a:rPr lang="en-GB"/>
              <a:pPr/>
              <a:t>‹#›</a:t>
            </a:fld>
            <a:fld id="{168B0920-09F9-4CC3-8DF7-6F3DCC73614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54" indent="0" algn="ctr">
              <a:buNone/>
              <a:defRPr/>
            </a:lvl2pPr>
            <a:lvl3pPr marL="829108" indent="0" algn="ctr">
              <a:buNone/>
              <a:defRPr/>
            </a:lvl3pPr>
            <a:lvl4pPr marL="1243662" indent="0" algn="ctr">
              <a:buNone/>
              <a:defRPr/>
            </a:lvl4pPr>
            <a:lvl5pPr marL="1658216" indent="0" algn="ctr">
              <a:buNone/>
              <a:defRPr/>
            </a:lvl5pPr>
            <a:lvl6pPr marL="2072771" indent="0" algn="ctr">
              <a:buNone/>
              <a:defRPr/>
            </a:lvl6pPr>
            <a:lvl7pPr marL="2487325" indent="0" algn="ctr">
              <a:buNone/>
              <a:defRPr/>
            </a:lvl7pPr>
            <a:lvl8pPr marL="2901879" indent="0" algn="ctr">
              <a:buNone/>
              <a:defRPr/>
            </a:lvl8pPr>
            <a:lvl9pPr marL="3316433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E77FFF-1E55-4502-AA32-CC80A33E3A71}" type="slidenum">
              <a:rPr lang="en-GB"/>
              <a:pPr/>
              <a:t>‹#›</a:t>
            </a:fld>
            <a:fld id="{28F8424E-F1DC-4648-BF65-1CE51B3F2EB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E5C7FE5-C73E-413A-ADE5-B35A6BEADD33}" type="slidenum">
              <a:rPr lang="en-GB"/>
              <a:pPr/>
              <a:t>‹#›</a:t>
            </a:fld>
            <a:fld id="{21FCD13D-8DFB-4CE2-84BF-28589FB1F8A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7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54" indent="0">
              <a:buNone/>
              <a:defRPr sz="1600"/>
            </a:lvl2pPr>
            <a:lvl3pPr marL="829108" indent="0">
              <a:buNone/>
              <a:defRPr sz="1500"/>
            </a:lvl3pPr>
            <a:lvl4pPr marL="1243662" indent="0">
              <a:buNone/>
              <a:defRPr sz="1300"/>
            </a:lvl4pPr>
            <a:lvl5pPr marL="1658216" indent="0">
              <a:buNone/>
              <a:defRPr sz="1300"/>
            </a:lvl5pPr>
            <a:lvl6pPr marL="2072771" indent="0">
              <a:buNone/>
              <a:defRPr sz="1300"/>
            </a:lvl6pPr>
            <a:lvl7pPr marL="2487325" indent="0">
              <a:buNone/>
              <a:defRPr sz="1300"/>
            </a:lvl7pPr>
            <a:lvl8pPr marL="2901879" indent="0">
              <a:buNone/>
              <a:defRPr sz="1300"/>
            </a:lvl8pPr>
            <a:lvl9pPr marL="3316433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A18C2F-743B-4777-808E-4A891AEDABFF}" type="slidenum">
              <a:rPr lang="en-GB"/>
              <a:pPr/>
              <a:t>‹#›</a:t>
            </a:fld>
            <a:fld id="{B53C9078-FADC-4E77-BFB6-B25DF7A8231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0" y="0"/>
            <a:ext cx="403776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32481" y="0"/>
            <a:ext cx="403920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91FF8F8-6E44-4799-B66A-CEC3F2DF63ED}" type="slidenum">
              <a:rPr lang="en-GB"/>
              <a:pPr/>
              <a:t>‹#›</a:t>
            </a:fld>
            <a:fld id="{3CD6D110-95EC-4688-8121-9C91EDA2EA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4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0175825-60A8-44F7-B685-301C8F93C394}" type="slidenum">
              <a:rPr lang="en-GB"/>
              <a:pPr/>
              <a:t>‹#›</a:t>
            </a:fld>
            <a:fld id="{ADB8227B-16CF-4EC0-B7BB-F8451DFBB0C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5736B50-2237-43D4-B58B-9D286059C58D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7173E9-6A19-4044-82FE-72BE47C383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C239355-0F27-4024-BDBC-416B60AB7268}" type="slidenum">
              <a:rPr lang="en-GB"/>
              <a:pPr/>
              <a:t>‹#›</a:t>
            </a:fld>
            <a:fld id="{F8236F92-2197-4909-AE1B-0A12F711A84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DD82BF-75F0-41F7-BE51-3634CFC3E6F1}" type="slidenum">
              <a:rPr lang="en-GB"/>
              <a:pPr/>
              <a:t>‹#›</a:t>
            </a:fld>
            <a:fld id="{1718435D-705D-4A3A-BCF2-E3136C2B775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5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E8B84CF-8CE6-419D-ABB2-6846A64CA93D}" type="slidenum">
              <a:rPr lang="en-GB"/>
              <a:pPr/>
              <a:t>‹#›</a:t>
            </a:fld>
            <a:fld id="{C93CF135-2BBD-43E6-8C9A-CA617B3B7EA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54" indent="0">
              <a:buNone/>
              <a:defRPr sz="2500"/>
            </a:lvl2pPr>
            <a:lvl3pPr marL="829108" indent="0">
              <a:buNone/>
              <a:defRPr sz="2200"/>
            </a:lvl3pPr>
            <a:lvl4pPr marL="1243662" indent="0">
              <a:buNone/>
              <a:defRPr sz="1800"/>
            </a:lvl4pPr>
            <a:lvl5pPr marL="1658216" indent="0">
              <a:buNone/>
              <a:defRPr sz="1800"/>
            </a:lvl5pPr>
            <a:lvl6pPr marL="2072771" indent="0">
              <a:buNone/>
              <a:defRPr sz="1800"/>
            </a:lvl6pPr>
            <a:lvl7pPr marL="2487325" indent="0">
              <a:buNone/>
              <a:defRPr sz="1800"/>
            </a:lvl7pPr>
            <a:lvl8pPr marL="2901879" indent="0">
              <a:buNone/>
              <a:defRPr sz="1800"/>
            </a:lvl8pPr>
            <a:lvl9pPr marL="3316433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04CA5C-F012-4A68-967A-0EFA41334F1D}" type="slidenum">
              <a:rPr lang="en-GB"/>
              <a:pPr/>
              <a:t>‹#›</a:t>
            </a:fld>
            <a:fld id="{C67FB0E9-F868-43AA-A010-D8103A6E29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FF030DF-E830-4C8D-A3A3-A551D3B99ACA}" type="slidenum">
              <a:rPr lang="en-GB"/>
              <a:pPr/>
              <a:t>‹#›</a:t>
            </a:fld>
            <a:fld id="{8FC73CF5-9579-45DE-813D-DC5F6939BE9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8240" y="0"/>
            <a:ext cx="2053440" cy="451343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0"/>
            <a:ext cx="6023520" cy="451343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ACE9585-CB7B-4B72-BCF0-75C551A9C524}" type="slidenum">
              <a:rPr lang="en-GB"/>
              <a:pPr/>
              <a:t>‹#›</a:t>
            </a:fld>
            <a:fld id="{22A39F16-CF2E-4919-8377-A99BDF12D5A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736B50-2237-43D4-B58B-9D286059C58D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7173E9-6A19-4044-82FE-72BE47C383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49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49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640" indent="0" algn="ctr">
              <a:buNone/>
              <a:defRPr/>
            </a:lvl2pPr>
            <a:lvl3pPr marL="829280" indent="0" algn="ctr">
              <a:buNone/>
              <a:defRPr/>
            </a:lvl3pPr>
            <a:lvl4pPr marL="1243920" indent="0" algn="ctr">
              <a:buNone/>
              <a:defRPr/>
            </a:lvl4pPr>
            <a:lvl5pPr marL="1658560" indent="0" algn="ctr">
              <a:buNone/>
              <a:defRPr/>
            </a:lvl5pPr>
            <a:lvl6pPr marL="2073201" indent="0" algn="ctr">
              <a:buNone/>
              <a:defRPr/>
            </a:lvl6pPr>
            <a:lvl7pPr marL="2487841" indent="0" algn="ctr">
              <a:buNone/>
              <a:defRPr/>
            </a:lvl7pPr>
            <a:lvl8pPr marL="2902481" indent="0" algn="ctr">
              <a:buNone/>
              <a:defRPr/>
            </a:lvl8pPr>
            <a:lvl9pPr marL="3317121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5970C19-6D1D-4278-AF88-1C95C4D0A23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37F8961-270F-4B60-A277-D2C9AE216D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5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640" indent="0">
              <a:buNone/>
              <a:defRPr sz="1600"/>
            </a:lvl2pPr>
            <a:lvl3pPr marL="829280" indent="0">
              <a:buNone/>
              <a:defRPr sz="1500"/>
            </a:lvl3pPr>
            <a:lvl4pPr marL="1243920" indent="0">
              <a:buNone/>
              <a:defRPr sz="1300"/>
            </a:lvl4pPr>
            <a:lvl5pPr marL="1658560" indent="0">
              <a:buNone/>
              <a:defRPr sz="1300"/>
            </a:lvl5pPr>
            <a:lvl6pPr marL="2073201" indent="0">
              <a:buNone/>
              <a:defRPr sz="1300"/>
            </a:lvl6pPr>
            <a:lvl7pPr marL="2487841" indent="0">
              <a:buNone/>
              <a:defRPr sz="1300"/>
            </a:lvl7pPr>
            <a:lvl8pPr marL="2902481" indent="0">
              <a:buNone/>
              <a:defRPr sz="1300"/>
            </a:lvl8pPr>
            <a:lvl9pPr marL="3317121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5972CAC-18F4-419F-9A20-F1CA927DB38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5736B50-2237-43D4-B58B-9D286059C58D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7173E9-6A19-4044-82FE-72BE47C383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010E5CA-EFAF-482D-AF11-138B017C1AE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2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11BFA14-3874-4C06-A216-A7BB6DEEA99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195BD05-8015-4FFF-923E-4F6E6D0F3E0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4110583-7E87-4569-956C-A582C63670D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3" y="273631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3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8CEE9DC-C0E6-47E1-BBB4-9E2BD99472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3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3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640" indent="0">
              <a:buNone/>
              <a:defRPr sz="2500"/>
            </a:lvl2pPr>
            <a:lvl3pPr marL="829280" indent="0">
              <a:buNone/>
              <a:defRPr sz="2200"/>
            </a:lvl3pPr>
            <a:lvl4pPr marL="1243920" indent="0">
              <a:buNone/>
              <a:defRPr sz="1800"/>
            </a:lvl4pPr>
            <a:lvl5pPr marL="1658560" indent="0">
              <a:buNone/>
              <a:defRPr sz="1800"/>
            </a:lvl5pPr>
            <a:lvl6pPr marL="2073201" indent="0">
              <a:buNone/>
              <a:defRPr sz="1800"/>
            </a:lvl6pPr>
            <a:lvl7pPr marL="2487841" indent="0">
              <a:buNone/>
              <a:defRPr sz="1800"/>
            </a:lvl7pPr>
            <a:lvl8pPr marL="2902481" indent="0">
              <a:buNone/>
              <a:defRPr sz="1800"/>
            </a:lvl8pPr>
            <a:lvl9pPr marL="3317121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3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D815718-E6F9-4EFA-BBA1-2B0F19D68E6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CB19BF4-0358-46C2-8C1E-C73C8A17C0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51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51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27EC53F-24E6-4A70-842C-D3DB9D35CA5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97" indent="0" algn="ctr">
              <a:buNone/>
              <a:defRPr/>
            </a:lvl2pPr>
            <a:lvl3pPr marL="829194" indent="0" algn="ctr">
              <a:buNone/>
              <a:defRPr/>
            </a:lvl3pPr>
            <a:lvl4pPr marL="1243791" indent="0" algn="ctr">
              <a:buNone/>
              <a:defRPr/>
            </a:lvl4pPr>
            <a:lvl5pPr marL="1658388" indent="0" algn="ctr">
              <a:buNone/>
              <a:defRPr/>
            </a:lvl5pPr>
            <a:lvl6pPr marL="2072986" indent="0" algn="ctr">
              <a:buNone/>
              <a:defRPr/>
            </a:lvl6pPr>
            <a:lvl7pPr marL="2487583" indent="0" algn="ctr">
              <a:buNone/>
              <a:defRPr/>
            </a:lvl7pPr>
            <a:lvl8pPr marL="2902180" indent="0" algn="ctr">
              <a:buNone/>
              <a:defRPr/>
            </a:lvl8pPr>
            <a:lvl9pPr marL="3316777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772964A-4FC1-4A12-9D7F-784738246FC5}" type="slidenum">
              <a:rPr lang="en-GB"/>
              <a:pPr/>
              <a:t>‹#›</a:t>
            </a:fld>
            <a:fld id="{73CFD0CF-7D8E-4245-82F8-0A8E00135CA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667E32-2194-400A-97B8-9EFB3E80F203}" type="slidenum">
              <a:rPr lang="en-GB"/>
              <a:pPr/>
              <a:t>‹#›</a:t>
            </a:fld>
            <a:fld id="{8285A04C-6A74-495B-A0A3-FB0171B5D2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736B50-2237-43D4-B58B-9D286059C58D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7173E9-6A19-4044-82FE-72BE47C383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6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97" indent="0">
              <a:buNone/>
              <a:defRPr sz="1600"/>
            </a:lvl2pPr>
            <a:lvl3pPr marL="829194" indent="0">
              <a:buNone/>
              <a:defRPr sz="1500"/>
            </a:lvl3pPr>
            <a:lvl4pPr marL="1243791" indent="0">
              <a:buNone/>
              <a:defRPr sz="1300"/>
            </a:lvl4pPr>
            <a:lvl5pPr marL="1658388" indent="0">
              <a:buNone/>
              <a:defRPr sz="1300"/>
            </a:lvl5pPr>
            <a:lvl6pPr marL="2072986" indent="0">
              <a:buNone/>
              <a:defRPr sz="1300"/>
            </a:lvl6pPr>
            <a:lvl7pPr marL="2487583" indent="0">
              <a:buNone/>
              <a:defRPr sz="1300"/>
            </a:lvl7pPr>
            <a:lvl8pPr marL="2902180" indent="0">
              <a:buNone/>
              <a:defRPr sz="1300"/>
            </a:lvl8pPr>
            <a:lvl9pPr marL="3316777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3414785-DD3C-4BFB-B43B-03CFB99B297D}" type="slidenum">
              <a:rPr lang="en-GB"/>
              <a:pPr/>
              <a:t>‹#›</a:t>
            </a:fld>
            <a:fld id="{F76242AA-EBE8-421E-B0A8-206039BDD8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1472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0768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17BA802-53CF-4F5A-B447-B39F11BB2CA5}" type="slidenum">
              <a:rPr lang="en-GB"/>
              <a:pPr/>
              <a:t>‹#›</a:t>
            </a:fld>
            <a:fld id="{68F184F2-DD74-40C1-A1B0-0CD1C7C7343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3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2E8455E-B06C-4D47-9C30-D3C836F2340A}" type="slidenum">
              <a:rPr lang="en-GB"/>
              <a:pPr/>
              <a:t>‹#›</a:t>
            </a:fld>
            <a:fld id="{24C03085-D601-4F77-977D-9C6C99C087F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B04ED95-5FE7-476D-98BD-813AAA89D116}" type="slidenum">
              <a:rPr lang="en-GB"/>
              <a:pPr/>
              <a:t>‹#›</a:t>
            </a:fld>
            <a:fld id="{0F607FE3-F9AD-49B5-AB18-E9436E9E6F8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CCF799-FEB7-4417-906F-A1120563B4EF}" type="slidenum">
              <a:rPr lang="en-GB"/>
              <a:pPr/>
              <a:t>‹#›</a:t>
            </a:fld>
            <a:fld id="{1DBDD76D-5945-41F5-A87B-48B017DF3C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4" y="273632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4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6A3E2A3-CCA6-4305-834F-5616D3767750}" type="slidenum">
              <a:rPr lang="en-GB"/>
              <a:pPr/>
              <a:t>‹#›</a:t>
            </a:fld>
            <a:fld id="{A03F7BF9-911F-4A42-A09F-6BC40DF9512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4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4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97" indent="0">
              <a:buNone/>
              <a:defRPr sz="2500"/>
            </a:lvl2pPr>
            <a:lvl3pPr marL="829194" indent="0">
              <a:buNone/>
              <a:defRPr sz="2200"/>
            </a:lvl3pPr>
            <a:lvl4pPr marL="1243791" indent="0">
              <a:buNone/>
              <a:defRPr sz="1800"/>
            </a:lvl4pPr>
            <a:lvl5pPr marL="1658388" indent="0">
              <a:buNone/>
              <a:defRPr sz="1800"/>
            </a:lvl5pPr>
            <a:lvl6pPr marL="2072986" indent="0">
              <a:buNone/>
              <a:defRPr sz="1800"/>
            </a:lvl6pPr>
            <a:lvl7pPr marL="2487583" indent="0">
              <a:buNone/>
              <a:defRPr sz="1800"/>
            </a:lvl7pPr>
            <a:lvl8pPr marL="2902180" indent="0">
              <a:buNone/>
              <a:defRPr sz="1800"/>
            </a:lvl8pPr>
            <a:lvl9pPr marL="3316777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4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178781-B8D3-4898-851B-8F144A3980F8}" type="slidenum">
              <a:rPr lang="en-GB"/>
              <a:pPr/>
              <a:t>‹#›</a:t>
            </a:fld>
            <a:fld id="{8422C251-DD9C-43FD-BB34-4EFFF7B2688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731465-F99D-4A97-9F49-B77D6A4860BF}" type="slidenum">
              <a:rPr lang="en-GB"/>
              <a:pPr/>
              <a:t>‹#›</a:t>
            </a:fld>
            <a:fld id="{588F74BD-DE5C-4CB0-8EBE-FCA7641C2B9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000481" y="0"/>
            <a:ext cx="1861920" cy="408859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14722" y="0"/>
            <a:ext cx="5447520" cy="408859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C70AA78-A757-478D-8D69-C6ED67B88084}" type="slidenum">
              <a:rPr lang="en-GB"/>
              <a:pPr/>
              <a:t>‹#›</a:t>
            </a:fld>
            <a:fld id="{168B0920-09F9-4CC3-8DF7-6F3DCC73614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54" indent="0" algn="ctr">
              <a:buNone/>
              <a:defRPr/>
            </a:lvl2pPr>
            <a:lvl3pPr marL="829108" indent="0" algn="ctr">
              <a:buNone/>
              <a:defRPr/>
            </a:lvl3pPr>
            <a:lvl4pPr marL="1243662" indent="0" algn="ctr">
              <a:buNone/>
              <a:defRPr/>
            </a:lvl4pPr>
            <a:lvl5pPr marL="1658216" indent="0" algn="ctr">
              <a:buNone/>
              <a:defRPr/>
            </a:lvl5pPr>
            <a:lvl6pPr marL="2072771" indent="0" algn="ctr">
              <a:buNone/>
              <a:defRPr/>
            </a:lvl6pPr>
            <a:lvl7pPr marL="2487325" indent="0" algn="ctr">
              <a:buNone/>
              <a:defRPr/>
            </a:lvl7pPr>
            <a:lvl8pPr marL="2901879" indent="0" algn="ctr">
              <a:buNone/>
              <a:defRPr/>
            </a:lvl8pPr>
            <a:lvl9pPr marL="3316433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E77FFF-1E55-4502-AA32-CC80A33E3A71}" type="slidenum">
              <a:rPr lang="en-GB"/>
              <a:pPr/>
              <a:t>‹#›</a:t>
            </a:fld>
            <a:fld id="{28F8424E-F1DC-4648-BF65-1CE51B3F2EB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s odříznutým a zakulaceným jedním rohe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6" name="Pravoúhlý trojúhe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7" name="Volný tvar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9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736B50-2237-43D4-B58B-9D286059C58D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10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CB7173E9-6A19-4044-82FE-72BE47C383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E5C7FE5-C73E-413A-ADE5-B35A6BEADD33}" type="slidenum">
              <a:rPr lang="en-GB"/>
              <a:pPr/>
              <a:t>‹#›</a:t>
            </a:fld>
            <a:fld id="{21FCD13D-8DFB-4CE2-84BF-28589FB1F8A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7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54" indent="0">
              <a:buNone/>
              <a:defRPr sz="1600"/>
            </a:lvl2pPr>
            <a:lvl3pPr marL="829108" indent="0">
              <a:buNone/>
              <a:defRPr sz="1500"/>
            </a:lvl3pPr>
            <a:lvl4pPr marL="1243662" indent="0">
              <a:buNone/>
              <a:defRPr sz="1300"/>
            </a:lvl4pPr>
            <a:lvl5pPr marL="1658216" indent="0">
              <a:buNone/>
              <a:defRPr sz="1300"/>
            </a:lvl5pPr>
            <a:lvl6pPr marL="2072771" indent="0">
              <a:buNone/>
              <a:defRPr sz="1300"/>
            </a:lvl6pPr>
            <a:lvl7pPr marL="2487325" indent="0">
              <a:buNone/>
              <a:defRPr sz="1300"/>
            </a:lvl7pPr>
            <a:lvl8pPr marL="2901879" indent="0">
              <a:buNone/>
              <a:defRPr sz="1300"/>
            </a:lvl8pPr>
            <a:lvl9pPr marL="3316433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A18C2F-743B-4777-808E-4A891AEDABFF}" type="slidenum">
              <a:rPr lang="en-GB"/>
              <a:pPr/>
              <a:t>‹#›</a:t>
            </a:fld>
            <a:fld id="{B53C9078-FADC-4E77-BFB6-B25DF7A8231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0" y="0"/>
            <a:ext cx="403776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32481" y="0"/>
            <a:ext cx="403920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91FF8F8-6E44-4799-B66A-CEC3F2DF63ED}" type="slidenum">
              <a:rPr lang="en-GB"/>
              <a:pPr/>
              <a:t>‹#›</a:t>
            </a:fld>
            <a:fld id="{3CD6D110-95EC-4688-8121-9C91EDA2EA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4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0175825-60A8-44F7-B685-301C8F93C394}" type="slidenum">
              <a:rPr lang="en-GB"/>
              <a:pPr/>
              <a:t>‹#›</a:t>
            </a:fld>
            <a:fld id="{ADB8227B-16CF-4EC0-B7BB-F8451DFBB0C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C239355-0F27-4024-BDBC-416B60AB7268}" type="slidenum">
              <a:rPr lang="en-GB"/>
              <a:pPr/>
              <a:t>‹#›</a:t>
            </a:fld>
            <a:fld id="{F8236F92-2197-4909-AE1B-0A12F711A84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DD82BF-75F0-41F7-BE51-3634CFC3E6F1}" type="slidenum">
              <a:rPr lang="en-GB"/>
              <a:pPr/>
              <a:t>‹#›</a:t>
            </a:fld>
            <a:fld id="{1718435D-705D-4A3A-BCF2-E3136C2B775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5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E8B84CF-8CE6-419D-ABB2-6846A64CA93D}" type="slidenum">
              <a:rPr lang="en-GB"/>
              <a:pPr/>
              <a:t>‹#›</a:t>
            </a:fld>
            <a:fld id="{C93CF135-2BBD-43E6-8C9A-CA617B3B7EA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54" indent="0">
              <a:buNone/>
              <a:defRPr sz="2500"/>
            </a:lvl2pPr>
            <a:lvl3pPr marL="829108" indent="0">
              <a:buNone/>
              <a:defRPr sz="2200"/>
            </a:lvl3pPr>
            <a:lvl4pPr marL="1243662" indent="0">
              <a:buNone/>
              <a:defRPr sz="1800"/>
            </a:lvl4pPr>
            <a:lvl5pPr marL="1658216" indent="0">
              <a:buNone/>
              <a:defRPr sz="1800"/>
            </a:lvl5pPr>
            <a:lvl6pPr marL="2072771" indent="0">
              <a:buNone/>
              <a:defRPr sz="1800"/>
            </a:lvl6pPr>
            <a:lvl7pPr marL="2487325" indent="0">
              <a:buNone/>
              <a:defRPr sz="1800"/>
            </a:lvl7pPr>
            <a:lvl8pPr marL="2901879" indent="0">
              <a:buNone/>
              <a:defRPr sz="1800"/>
            </a:lvl8pPr>
            <a:lvl9pPr marL="3316433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04CA5C-F012-4A68-967A-0EFA41334F1D}" type="slidenum">
              <a:rPr lang="en-GB"/>
              <a:pPr/>
              <a:t>‹#›</a:t>
            </a:fld>
            <a:fld id="{C67FB0E9-F868-43AA-A010-D8103A6E29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FF030DF-E830-4C8D-A3A3-A551D3B99ACA}" type="slidenum">
              <a:rPr lang="en-GB"/>
              <a:pPr/>
              <a:t>‹#›</a:t>
            </a:fld>
            <a:fld id="{8FC73CF5-9579-45DE-813D-DC5F6939BE9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8240" y="0"/>
            <a:ext cx="2053440" cy="451343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0"/>
            <a:ext cx="6023520" cy="451343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ACE9585-CB7B-4B72-BCF0-75C551A9C524}" type="slidenum">
              <a:rPr lang="en-GB"/>
              <a:pPr/>
              <a:t>‹#›</a:t>
            </a:fld>
            <a:fld id="{22A39F16-CF2E-4919-8377-A99BDF12D5A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28" name="Zástupný symbol pro nadpis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9" name="Zástupný symbol pro text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buFont typeface="Times New Roman" pitchFamily="16" charset="0"/>
              <a:buNone/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5736B50-2237-43D4-B58B-9D286059C58D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buFont typeface="Times New Roman" pitchFamily="16" charset="0"/>
              <a:buNone/>
              <a:defRPr kumimoji="0" sz="1200" dirty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buFont typeface="Times New Roman" pitchFamily="16" charset="0"/>
              <a:buNone/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B7173E9-6A19-4044-82FE-72BE47C3836E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E7BC2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E7BC2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D092A7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Freeform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C07A27"/>
              </a:gs>
              <a:gs pos="100000">
                <a:srgbClr val="F6BE0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26" name="Freeform 2"/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BF9709"/>
              </a:gs>
              <a:gs pos="100000">
                <a:srgbClr val="F4922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28575" y="-15875"/>
            <a:ext cx="9196388" cy="1082675"/>
            <a:chOff x="-18" y="-10"/>
            <a:chExt cx="5793" cy="682"/>
          </a:xfrm>
        </p:grpSpPr>
        <p:sp>
          <p:nvSpPr>
            <p:cNvPr id="1028" name="Freeform 4"/>
            <p:cNvSpPr>
              <a:spLocks noChangeArrowheads="1"/>
            </p:cNvSpPr>
            <p:nvPr/>
          </p:nvSpPr>
          <p:spPr bwMode="auto">
            <a:xfrm rot="21420000">
              <a:off x="-12" y="128"/>
              <a:ext cx="5771" cy="407"/>
            </a:xfrm>
            <a:custGeom>
              <a:avLst/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800">
              <a:solidFill>
                <a:srgbClr val="D6903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29" name="Freeform 5"/>
            <p:cNvSpPr>
              <a:spLocks noChangeArrowheads="1"/>
            </p:cNvSpPr>
            <p:nvPr/>
          </p:nvSpPr>
          <p:spPr bwMode="auto">
            <a:xfrm rot="21420000">
              <a:off x="-10" y="174"/>
              <a:ext cx="5779" cy="332"/>
            </a:xfrm>
            <a:custGeom>
              <a:avLst/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360">
              <a:solidFill>
                <a:srgbClr val="F3A44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371600"/>
            <a:ext cx="7850188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0" rIns="1836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textuKlepnutím lze upravit styl předlohy nadpisů.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250FCEE9-231C-4F39-8CFD-700943A2FD32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604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293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Freeform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C07A27"/>
              </a:gs>
              <a:gs pos="100000">
                <a:srgbClr val="F6BE0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50" name="Freeform 2"/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BF9709"/>
              </a:gs>
              <a:gs pos="100000">
                <a:srgbClr val="F4922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28575" y="-15875"/>
            <a:ext cx="9196388" cy="1082675"/>
            <a:chOff x="-18" y="-10"/>
            <a:chExt cx="5793" cy="682"/>
          </a:xfrm>
        </p:grpSpPr>
        <p:sp>
          <p:nvSpPr>
            <p:cNvPr id="2052" name="Freeform 4"/>
            <p:cNvSpPr>
              <a:spLocks noChangeArrowheads="1"/>
            </p:cNvSpPr>
            <p:nvPr/>
          </p:nvSpPr>
          <p:spPr bwMode="auto">
            <a:xfrm rot="21420000">
              <a:off x="-12" y="128"/>
              <a:ext cx="5771" cy="407"/>
            </a:xfrm>
            <a:custGeom>
              <a:avLst/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800">
              <a:solidFill>
                <a:srgbClr val="D6903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53" name="Freeform 5"/>
            <p:cNvSpPr>
              <a:spLocks noChangeArrowheads="1"/>
            </p:cNvSpPr>
            <p:nvPr/>
          </p:nvSpPr>
          <p:spPr bwMode="auto">
            <a:xfrm rot="21420000">
              <a:off x="-10" y="174"/>
              <a:ext cx="5779" cy="332"/>
            </a:xfrm>
            <a:custGeom>
              <a:avLst/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360">
              <a:solidFill>
                <a:srgbClr val="F3A44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04850"/>
            <a:ext cx="8228013" cy="114141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textuKlepnutím lze upravit styl předlohy nadpisů.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8013" cy="438785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0"/>
            <a:r>
              <a:rPr lang="en-GB" smtClean="0"/>
              <a:t>Devátá úroveňKlepnutím lze upravit styly předlohy textu.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</a:t>
            </a:r>
          </a:p>
          <a:p>
            <a:pPr lvl="4"/>
            <a:r>
              <a:rPr lang="en-GB" smtClean="0"/>
              <a:t>Pátá úroveň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</a:defRPr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604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2811E149-55D4-479C-9503-6704505732C9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hf sldNum="0" hdr="0" ftr="0"/>
  <p:txStyles>
    <p:titleStyle>
      <a:lvl1pPr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49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7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cs-CZ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726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452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178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904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725" indent="-306725" algn="l" defTabSz="407526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610" indent="-254884" algn="l" defTabSz="407526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815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541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268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720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446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5172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50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6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fld id="{97D26585-8038-4AFE-BD5F-BE3F40CB938C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683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366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049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732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693" indent="-306693" algn="l" defTabSz="407484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540" indent="-254858" algn="l" defTabSz="407484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707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391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07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758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440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12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806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83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36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73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41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09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78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465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14720" y="276509"/>
            <a:ext cx="7447680" cy="10196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4720" y="0"/>
            <a:ext cx="7447680" cy="40885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14720" y="5727482"/>
            <a:ext cx="19180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2833920" y="5766368"/>
            <a:ext cx="260928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514" algn="l"/>
                <a:tab pos="1313025" algn="l"/>
                <a:tab pos="1969541" algn="l"/>
              </a:tabLst>
              <a:defRPr sz="2200"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944320" y="5766368"/>
            <a:ext cx="1918080" cy="3369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fld id="{33C63EB6-58EC-4807-90BD-78F654BD057A}" type="slidenum">
              <a:rPr lang="en-GB"/>
              <a:pPr/>
              <a:t>‹#›</a:t>
            </a:fld>
            <a:fld id="{DC301949-D0F5-46F7-B84F-6225712DAAC3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/>
  <p:txStyles>
    <p:titleStyle>
      <a:lvl1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64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28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92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56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61" indent="-306661" algn="l" defTabSz="407442" rtl="0" eaLnBrk="1" fontAlgn="base" hangingPunct="1">
        <a:lnSpc>
          <a:spcPct val="86000"/>
        </a:lnSpc>
        <a:spcBef>
          <a:spcPts val="726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71" indent="-254832" algn="l" defTabSz="407442" rtl="0" eaLnBrk="1" fontAlgn="base" hangingPunct="1">
        <a:lnSpc>
          <a:spcPct val="86000"/>
        </a:lnSpc>
        <a:spcBef>
          <a:spcPts val="63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599" indent="-207320" algn="l" defTabSz="407442" rtl="0" eaLnBrk="1" fontAlgn="base" hangingPunct="1">
        <a:lnSpc>
          <a:spcPct val="86000"/>
        </a:lnSpc>
        <a:spcBef>
          <a:spcPts val="54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24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88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52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16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80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44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4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28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92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56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20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84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48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12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303875"/>
            <a:ext cx="8215200" cy="11290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0"/>
            <a:ext cx="8215200" cy="45134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313623"/>
            <a:ext cx="21196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3361" y="6356831"/>
            <a:ext cx="288144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446" algn="l"/>
                <a:tab pos="1312888" algn="l"/>
                <a:tab pos="1969337" algn="l"/>
                <a:tab pos="2625782" algn="l"/>
              </a:tabLst>
              <a:defRPr sz="22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2000" y="6356827"/>
            <a:ext cx="2119680" cy="3513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fld id="{F99D965F-638B-4FD4-A5C8-A708BDF6870A}" type="slidenum">
              <a:rPr lang="en-GB"/>
              <a:pPr/>
              <a:t>‹#›</a:t>
            </a:fld>
            <a:fld id="{511F98AE-D357-4988-9CCF-95CECFBC30B9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/>
  <p:txStyles>
    <p:titleStyle>
      <a:lvl1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597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194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791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388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29" indent="-306629" algn="l" defTabSz="407399" rtl="0" eaLnBrk="1" fontAlgn="base" hangingPunct="1">
        <a:lnSpc>
          <a:spcPct val="105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02" indent="-254805" algn="l" defTabSz="407399" rtl="0" eaLnBrk="1" fontAlgn="base" hangingPunct="1">
        <a:lnSpc>
          <a:spcPct val="105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2pPr>
      <a:lvl3pPr marL="1036491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3pPr>
      <a:lvl4pPr marL="145109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687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28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4882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48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07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59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194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791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388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2986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583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18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677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49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7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cs-CZ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726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452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178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904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725" indent="-306725" algn="l" defTabSz="407526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610" indent="-254884" algn="l" defTabSz="407526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815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541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268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720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446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5172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50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6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fld id="{97D26585-8038-4AFE-BD5F-BE3F40CB938C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683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366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049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732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693" indent="-306693" algn="l" defTabSz="407484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540" indent="-254858" algn="l" defTabSz="407484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707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391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07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758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440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12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806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83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36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73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41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09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78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465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14720" y="276509"/>
            <a:ext cx="7447680" cy="10196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4720" y="0"/>
            <a:ext cx="7447680" cy="40885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14720" y="5727482"/>
            <a:ext cx="19180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2833920" y="5766368"/>
            <a:ext cx="260928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514" algn="l"/>
                <a:tab pos="1313025" algn="l"/>
                <a:tab pos="1969541" algn="l"/>
              </a:tabLst>
              <a:defRPr sz="2200"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944320" y="5766368"/>
            <a:ext cx="1918080" cy="3369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fld id="{33C63EB6-58EC-4807-90BD-78F654BD057A}" type="slidenum">
              <a:rPr lang="en-GB"/>
              <a:pPr/>
              <a:t>‹#›</a:t>
            </a:fld>
            <a:fld id="{DC301949-D0F5-46F7-B84F-6225712DAAC3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/>
  <p:txStyles>
    <p:titleStyle>
      <a:lvl1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64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28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92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56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61" indent="-306661" algn="l" defTabSz="407442" rtl="0" eaLnBrk="1" fontAlgn="base" hangingPunct="1">
        <a:lnSpc>
          <a:spcPct val="86000"/>
        </a:lnSpc>
        <a:spcBef>
          <a:spcPts val="726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71" indent="-254832" algn="l" defTabSz="407442" rtl="0" eaLnBrk="1" fontAlgn="base" hangingPunct="1">
        <a:lnSpc>
          <a:spcPct val="86000"/>
        </a:lnSpc>
        <a:spcBef>
          <a:spcPts val="63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599" indent="-207320" algn="l" defTabSz="407442" rtl="0" eaLnBrk="1" fontAlgn="base" hangingPunct="1">
        <a:lnSpc>
          <a:spcPct val="86000"/>
        </a:lnSpc>
        <a:spcBef>
          <a:spcPts val="54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24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88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52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16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80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44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4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28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92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56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20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84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48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12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303875"/>
            <a:ext cx="8215200" cy="11290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0"/>
            <a:ext cx="8215200" cy="45134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313623"/>
            <a:ext cx="21196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3361" y="6356831"/>
            <a:ext cx="288144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446" algn="l"/>
                <a:tab pos="1312888" algn="l"/>
                <a:tab pos="1969337" algn="l"/>
                <a:tab pos="2625782" algn="l"/>
              </a:tabLst>
              <a:defRPr sz="22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2000" y="6356827"/>
            <a:ext cx="2119680" cy="3513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fld id="{F99D965F-638B-4FD4-A5C8-A708BDF6870A}" type="slidenum">
              <a:rPr lang="en-GB"/>
              <a:pPr/>
              <a:t>‹#›</a:t>
            </a:fld>
            <a:fld id="{511F98AE-D357-4988-9CCF-95CECFBC30B9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/>
  <p:txStyles>
    <p:titleStyle>
      <a:lvl1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597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194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791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388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29" indent="-306629" algn="l" defTabSz="407399" rtl="0" eaLnBrk="1" fontAlgn="base" hangingPunct="1">
        <a:lnSpc>
          <a:spcPct val="105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02" indent="-254805" algn="l" defTabSz="407399" rtl="0" eaLnBrk="1" fontAlgn="base" hangingPunct="1">
        <a:lnSpc>
          <a:spcPct val="105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2pPr>
      <a:lvl3pPr marL="1036491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3pPr>
      <a:lvl4pPr marL="145109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687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28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4882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48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07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59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194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791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388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2986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583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18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677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851648" cy="1296144"/>
          </a:xfrm>
        </p:spPr>
        <p:txBody>
          <a:bodyPr>
            <a:normAutofit fontScale="90000"/>
          </a:bodyPr>
          <a:lstStyle/>
          <a:p>
            <a:r>
              <a:rPr lang="cs-CZ" sz="7200" dirty="0" smtClean="0">
                <a:solidFill>
                  <a:srgbClr val="C00000"/>
                </a:solidFill>
              </a:rPr>
              <a:t>Komponenty výživy</a:t>
            </a:r>
            <a:endParaRPr lang="cs-CZ" sz="7200" dirty="0">
              <a:solidFill>
                <a:srgbClr val="C0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43608" y="1988840"/>
            <a:ext cx="7854696" cy="1752600"/>
          </a:xfrm>
        </p:spPr>
        <p:txBody>
          <a:bodyPr/>
          <a:lstStyle/>
          <a:p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5373216"/>
            <a:ext cx="6135624" cy="1173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484784"/>
            <a:ext cx="8229600" cy="707926"/>
          </a:xfrm>
        </p:spPr>
        <p:txBody>
          <a:bodyPr/>
          <a:lstStyle/>
          <a:p>
            <a:pPr algn="ctr"/>
            <a:r>
              <a:rPr lang="cs-CZ" b="1" dirty="0" err="1" smtClean="0">
                <a:solidFill>
                  <a:srgbClr val="C00000"/>
                </a:solidFill>
              </a:rPr>
              <a:t>Fytochemikálie</a:t>
            </a:r>
            <a:r>
              <a:rPr lang="cs-CZ" b="1" dirty="0" smtClean="0">
                <a:solidFill>
                  <a:srgbClr val="C00000"/>
                </a:solidFill>
              </a:rPr>
              <a:t> a nádorová onemocnění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3600400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 procesu karcinogeneze hrají nutriční faktory významnou roli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oxidativní poškození DNA je významným mechanismem karcinogeneze – antioxidanty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antikarcinogenní</a:t>
            </a:r>
            <a:r>
              <a:rPr lang="cs-CZ" sz="2800" dirty="0" smtClean="0">
                <a:solidFill>
                  <a:srgbClr val="C00000"/>
                </a:solidFill>
              </a:rPr>
              <a:t>, </a:t>
            </a:r>
            <a:r>
              <a:rPr lang="cs-CZ" sz="2800" dirty="0" err="1" smtClean="0">
                <a:solidFill>
                  <a:srgbClr val="C00000"/>
                </a:solidFill>
              </a:rPr>
              <a:t>antimutagenní</a:t>
            </a:r>
            <a:r>
              <a:rPr lang="cs-CZ" sz="2800" dirty="0" smtClean="0">
                <a:solidFill>
                  <a:srgbClr val="C00000"/>
                </a:solidFill>
              </a:rPr>
              <a:t> aktivita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inhibice enzymů, které aktivují přeměnu </a:t>
            </a:r>
            <a:r>
              <a:rPr lang="cs-CZ" sz="2800" dirty="0" err="1" smtClean="0">
                <a:solidFill>
                  <a:srgbClr val="C00000"/>
                </a:solidFill>
              </a:rPr>
              <a:t>prokarcinogenů</a:t>
            </a:r>
            <a:r>
              <a:rPr lang="cs-CZ" sz="2800" dirty="0" smtClean="0">
                <a:solidFill>
                  <a:srgbClr val="C00000"/>
                </a:solidFill>
              </a:rPr>
              <a:t> na kancerogenní látky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707926"/>
          </a:xfrm>
        </p:spPr>
        <p:txBody>
          <a:bodyPr/>
          <a:lstStyle/>
          <a:p>
            <a:pPr algn="ctr"/>
            <a:r>
              <a:rPr lang="cs-CZ" b="1" dirty="0" err="1" smtClean="0">
                <a:solidFill>
                  <a:srgbClr val="C00000"/>
                </a:solidFill>
              </a:rPr>
              <a:t>Antikarcinogeny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112568"/>
          </a:xfrm>
        </p:spPr>
        <p:txBody>
          <a:bodyPr/>
          <a:lstStyle/>
          <a:p>
            <a:pPr>
              <a:buClr>
                <a:srgbClr val="C00000"/>
              </a:buClr>
              <a:buNone/>
            </a:pPr>
            <a:r>
              <a:rPr lang="cs-CZ" sz="2800" u="sng" dirty="0" smtClean="0">
                <a:solidFill>
                  <a:srgbClr val="C00000"/>
                </a:solidFill>
              </a:rPr>
              <a:t>Podle působení </a:t>
            </a:r>
            <a:r>
              <a:rPr lang="cs-CZ" sz="2800" u="sng" dirty="0" err="1" smtClean="0">
                <a:solidFill>
                  <a:srgbClr val="C00000"/>
                </a:solidFill>
              </a:rPr>
              <a:t>fytochemikálií</a:t>
            </a:r>
            <a:r>
              <a:rPr lang="cs-CZ" sz="2800" u="sng" dirty="0" smtClean="0">
                <a:solidFill>
                  <a:srgbClr val="C00000"/>
                </a:solidFill>
              </a:rPr>
              <a:t> na určitou fázi karcinogenního procesu mohou být látky děleny do 3 skupin: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inhibitory tvorby karcinogenů</a:t>
            </a:r>
            <a:r>
              <a:rPr lang="cs-CZ" sz="2800" dirty="0" smtClean="0">
                <a:solidFill>
                  <a:srgbClr val="C00000"/>
                </a:solidFill>
              </a:rPr>
              <a:t> - látky bránící vzniku karcinogenů z nekurzorových sloučenin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err="1" smtClean="0">
                <a:solidFill>
                  <a:srgbClr val="C00000"/>
                </a:solidFill>
              </a:rPr>
              <a:t>blokátory</a:t>
            </a:r>
            <a:r>
              <a:rPr lang="cs-CZ" sz="2800" b="1" dirty="0" smtClean="0">
                <a:solidFill>
                  <a:srgbClr val="C00000"/>
                </a:solidFill>
              </a:rPr>
              <a:t> karcinogeneze -</a:t>
            </a:r>
            <a:r>
              <a:rPr lang="cs-CZ" sz="2800" dirty="0" smtClean="0">
                <a:solidFill>
                  <a:srgbClr val="C00000"/>
                </a:solidFill>
              </a:rPr>
              <a:t> látky bránící karcinogenním látkám  reagovat s cílovým místem v tkáni (např. </a:t>
            </a:r>
            <a:r>
              <a:rPr lang="cs-CZ" sz="2800" dirty="0" err="1" smtClean="0">
                <a:solidFill>
                  <a:srgbClr val="C00000"/>
                </a:solidFill>
              </a:rPr>
              <a:t>betakaroten</a:t>
            </a:r>
            <a:r>
              <a:rPr lang="cs-CZ" sz="2800" dirty="0" smtClean="0">
                <a:solidFill>
                  <a:srgbClr val="C00000"/>
                </a:solidFill>
              </a:rPr>
              <a:t>)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supresory karcinogeneze</a:t>
            </a:r>
            <a:r>
              <a:rPr lang="cs-CZ" sz="2800" dirty="0" smtClean="0">
                <a:solidFill>
                  <a:srgbClr val="C00000"/>
                </a:solidFill>
              </a:rPr>
              <a:t> - látky inhibující působení karcinogenů ve tkáni (např. kofein, kyselina </a:t>
            </a:r>
            <a:r>
              <a:rPr lang="cs-CZ" sz="2800" dirty="0" err="1" smtClean="0">
                <a:solidFill>
                  <a:srgbClr val="C00000"/>
                </a:solidFill>
              </a:rPr>
              <a:t>fumarová</a:t>
            </a:r>
            <a:r>
              <a:rPr lang="cs-CZ" sz="2800" dirty="0" smtClean="0">
                <a:solidFill>
                  <a:srgbClr val="C00000"/>
                </a:solidFill>
              </a:rPr>
              <a:t>)</a:t>
            </a:r>
          </a:p>
          <a:p>
            <a:pPr>
              <a:buClr>
                <a:srgbClr val="C00000"/>
              </a:buClr>
              <a:buNone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707926"/>
          </a:xfrm>
        </p:spPr>
        <p:txBody>
          <a:bodyPr/>
          <a:lstStyle/>
          <a:p>
            <a:pPr algn="ctr"/>
            <a:r>
              <a:rPr lang="cs-CZ" b="1" dirty="0" err="1" smtClean="0">
                <a:solidFill>
                  <a:srgbClr val="C00000"/>
                </a:solidFill>
              </a:rPr>
              <a:t>Fytochemikálie</a:t>
            </a:r>
            <a:r>
              <a:rPr lang="cs-CZ" b="1" dirty="0" smtClean="0">
                <a:solidFill>
                  <a:srgbClr val="C00000"/>
                </a:solidFill>
              </a:rPr>
              <a:t> a farmacie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464496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nejúčinnější cytostatika, antibiotika a mnoho psychoaktivních látek má původ mezi </a:t>
            </a:r>
            <a:r>
              <a:rPr lang="cs-CZ" sz="2800" dirty="0" err="1" smtClean="0">
                <a:solidFill>
                  <a:srgbClr val="C00000"/>
                </a:solidFill>
              </a:rPr>
              <a:t>fytochemikáliemi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doplňky stravy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nutraceutika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404664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Chlorofyly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680520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chlorofyl, </a:t>
            </a:r>
            <a:r>
              <a:rPr lang="cs-CZ" sz="2800" dirty="0" err="1" smtClean="0">
                <a:solidFill>
                  <a:srgbClr val="C00000"/>
                </a:solidFill>
              </a:rPr>
              <a:t>chlorofylin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 průběhu fotosyntézy absorbuje energii světelného záření a používá ji k syntéze sacharidů z oxidu uhličitého a vody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antimutagenní</a:t>
            </a:r>
            <a:r>
              <a:rPr lang="cs-CZ" sz="2800" dirty="0" smtClean="0">
                <a:solidFill>
                  <a:srgbClr val="C00000"/>
                </a:solidFill>
              </a:rPr>
              <a:t> účinek, </a:t>
            </a:r>
            <a:r>
              <a:rPr lang="cs-CZ" sz="2800" dirty="0" err="1" smtClean="0">
                <a:solidFill>
                  <a:srgbClr val="C00000"/>
                </a:solidFill>
              </a:rPr>
              <a:t>antikarcinogenní</a:t>
            </a:r>
            <a:r>
              <a:rPr lang="cs-CZ" sz="2800" dirty="0" smtClean="0">
                <a:solidFill>
                  <a:srgbClr val="C00000"/>
                </a:solidFill>
              </a:rPr>
              <a:t> účinek (tvoří s karcinogeny inertní komplexy)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E 140 (barviva) – stupeň škodlivosti 0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běžnou součástí lidské výživy jako je listová zelenina - špenát, kopřivy, řasy, apod.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Terpeny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680520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patří do skupiny </a:t>
            </a:r>
            <a:r>
              <a:rPr lang="cs-CZ" sz="2800" dirty="0" err="1" smtClean="0">
                <a:solidFill>
                  <a:srgbClr val="C00000"/>
                </a:solidFill>
              </a:rPr>
              <a:t>isoprenoidů</a:t>
            </a:r>
            <a:r>
              <a:rPr lang="cs-CZ" sz="2800" dirty="0" smtClean="0">
                <a:solidFill>
                  <a:srgbClr val="C00000"/>
                </a:solidFill>
              </a:rPr>
              <a:t> - rozsáhlá skupina organických látek, nejčastěji rostlinného původu. Základní strukturou jsou 2 a více izoprenových jednotek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mají lipofilní charakter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silice - prchavé, aromatické kapaliny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  <p:pic>
        <p:nvPicPr>
          <p:cNvPr id="5" name="Obrázek 4" descr="isopre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4437112"/>
            <a:ext cx="3600400" cy="18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Klasifikace terpenů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328592"/>
          </a:xfrm>
        </p:spPr>
        <p:txBody>
          <a:bodyPr/>
          <a:lstStyle/>
          <a:p>
            <a:pPr>
              <a:buClr>
                <a:srgbClr val="C00000"/>
              </a:buClr>
              <a:buNone/>
            </a:pPr>
            <a:r>
              <a:rPr lang="pl-PL" sz="2800" u="sng" dirty="0" smtClean="0">
                <a:solidFill>
                  <a:srgbClr val="C00000"/>
                </a:solidFill>
              </a:rPr>
              <a:t>Podle počtu izoprenových jednotek se dělí na: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err="1" smtClean="0">
                <a:solidFill>
                  <a:srgbClr val="C00000"/>
                </a:solidFill>
              </a:rPr>
              <a:t>hemiterpeny</a:t>
            </a:r>
            <a:r>
              <a:rPr lang="cs-CZ" sz="2800" dirty="0" smtClean="0">
                <a:solidFill>
                  <a:srgbClr val="C00000"/>
                </a:solidFill>
              </a:rPr>
              <a:t> - v přírodě se volně nevyskytuje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err="1" smtClean="0">
                <a:solidFill>
                  <a:srgbClr val="C00000"/>
                </a:solidFill>
              </a:rPr>
              <a:t>monoterpeny</a:t>
            </a:r>
            <a:r>
              <a:rPr lang="cs-CZ" sz="2800" dirty="0" smtClean="0">
                <a:solidFill>
                  <a:srgbClr val="C00000"/>
                </a:solidFill>
              </a:rPr>
              <a:t> – silice (</a:t>
            </a:r>
            <a:r>
              <a:rPr lang="cs-CZ" sz="2800" dirty="0" err="1" smtClean="0">
                <a:solidFill>
                  <a:srgbClr val="C00000"/>
                </a:solidFill>
              </a:rPr>
              <a:t>myrcen</a:t>
            </a:r>
            <a:r>
              <a:rPr lang="cs-CZ" sz="2800" dirty="0" smtClean="0">
                <a:solidFill>
                  <a:srgbClr val="C00000"/>
                </a:solidFill>
              </a:rPr>
              <a:t>, limonen, mentol)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seskviterpeny</a:t>
            </a:r>
            <a:r>
              <a:rPr lang="cs-CZ" sz="2800" dirty="0" smtClean="0">
                <a:solidFill>
                  <a:srgbClr val="C00000"/>
                </a:solidFill>
              </a:rPr>
              <a:t> - </a:t>
            </a:r>
            <a:r>
              <a:rPr lang="cs-CZ" sz="2800" dirty="0" err="1" smtClean="0">
                <a:solidFill>
                  <a:srgbClr val="C00000"/>
                </a:solidFill>
              </a:rPr>
              <a:t>kadinen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err="1" smtClean="0">
                <a:solidFill>
                  <a:srgbClr val="C00000"/>
                </a:solidFill>
              </a:rPr>
              <a:t>diterpeny</a:t>
            </a:r>
            <a:r>
              <a:rPr lang="cs-CZ" sz="2800" dirty="0" smtClean="0">
                <a:solidFill>
                  <a:srgbClr val="C00000"/>
                </a:solidFill>
              </a:rPr>
              <a:t>- vitamín A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err="1" smtClean="0">
                <a:solidFill>
                  <a:srgbClr val="C00000"/>
                </a:solidFill>
              </a:rPr>
              <a:t>triterpeny</a:t>
            </a:r>
            <a:r>
              <a:rPr lang="cs-CZ" sz="2800" dirty="0" smtClean="0">
                <a:solidFill>
                  <a:srgbClr val="C00000"/>
                </a:solidFill>
              </a:rPr>
              <a:t> - jsou základem pro strukturu steroidů (</a:t>
            </a:r>
            <a:r>
              <a:rPr lang="cs-CZ" sz="2800" dirty="0" err="1" smtClean="0">
                <a:solidFill>
                  <a:srgbClr val="C00000"/>
                </a:solidFill>
              </a:rPr>
              <a:t>skvalen</a:t>
            </a:r>
            <a:r>
              <a:rPr lang="cs-CZ" sz="2800" dirty="0" smtClean="0">
                <a:solidFill>
                  <a:srgbClr val="C00000"/>
                </a:solidFill>
              </a:rPr>
              <a:t> )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err="1" smtClean="0">
                <a:solidFill>
                  <a:srgbClr val="C00000"/>
                </a:solidFill>
              </a:rPr>
              <a:t>tetraterpeny</a:t>
            </a:r>
            <a:r>
              <a:rPr lang="cs-CZ" sz="2800" dirty="0" smtClean="0">
                <a:solidFill>
                  <a:srgbClr val="C00000"/>
                </a:solidFill>
              </a:rPr>
              <a:t> - karotenoidy a xantofyly (rostlinná barviva – </a:t>
            </a:r>
            <a:r>
              <a:rPr lang="cs-CZ" sz="2800" dirty="0" err="1" smtClean="0">
                <a:solidFill>
                  <a:srgbClr val="C00000"/>
                </a:solidFill>
              </a:rPr>
              <a:t>betakaroten</a:t>
            </a:r>
            <a:r>
              <a:rPr lang="cs-CZ" sz="2800" dirty="0" smtClean="0">
                <a:solidFill>
                  <a:srgbClr val="C00000"/>
                </a:solidFill>
              </a:rPr>
              <a:t>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err="1" smtClean="0">
                <a:solidFill>
                  <a:srgbClr val="C00000"/>
                </a:solidFill>
              </a:rPr>
              <a:t>polyterpeny</a:t>
            </a:r>
            <a:r>
              <a:rPr lang="cs-CZ" sz="2800" dirty="0" smtClean="0">
                <a:solidFill>
                  <a:srgbClr val="C00000"/>
                </a:solidFill>
              </a:rPr>
              <a:t> - obsahují několik stovek (kaučuk). izoprenových jednotek. Mezi přírodní zástupce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707926"/>
          </a:xfrm>
        </p:spPr>
        <p:txBody>
          <a:bodyPr/>
          <a:lstStyle/>
          <a:p>
            <a:pPr algn="ctr"/>
            <a:r>
              <a:rPr lang="cs-CZ" b="1" dirty="0" err="1" smtClean="0">
                <a:solidFill>
                  <a:srgbClr val="C00000"/>
                </a:solidFill>
              </a:rPr>
              <a:t>Skvalen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5040560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triterpen</a:t>
            </a:r>
            <a:r>
              <a:rPr lang="cs-CZ" sz="2800" dirty="0" smtClean="0">
                <a:solidFill>
                  <a:srgbClr val="C00000"/>
                </a:solidFill>
              </a:rPr>
              <a:t>, meziprodukt biosyntézy cholesterolu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poprvé izolována z jater žraloka v roce 1905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tukové složky plodů různých rostlin, např. v olivovém oleji, </a:t>
            </a:r>
            <a:r>
              <a:rPr lang="cs-CZ" sz="2800" dirty="0" err="1" smtClean="0">
                <a:solidFill>
                  <a:srgbClr val="C00000"/>
                </a:solidFill>
              </a:rPr>
              <a:t>oleji</a:t>
            </a:r>
            <a:r>
              <a:rPr lang="cs-CZ" sz="2800" dirty="0" smtClean="0">
                <a:solidFill>
                  <a:srgbClr val="C00000"/>
                </a:solidFill>
              </a:rPr>
              <a:t> z rýžových otrub, pšeničných klíčků a lněných semínek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nízký výskyt srdečně cévních a zhoubně nádorových onemocnění v populacích středomořské oblasti, kde je olivový olej složkou každodenní stravy, je přičítán právě </a:t>
            </a:r>
            <a:r>
              <a:rPr lang="cs-CZ" sz="2800" dirty="0" err="1" smtClean="0">
                <a:solidFill>
                  <a:srgbClr val="C00000"/>
                </a:solidFill>
              </a:rPr>
              <a:t>skvalenu</a:t>
            </a:r>
            <a:r>
              <a:rPr lang="cs-CZ" sz="2800" dirty="0" smtClean="0">
                <a:solidFill>
                  <a:srgbClr val="C00000"/>
                </a:solidFill>
              </a:rPr>
              <a:t>. Denní příjem </a:t>
            </a:r>
            <a:r>
              <a:rPr lang="cs-CZ" sz="2800" dirty="0" err="1" smtClean="0">
                <a:solidFill>
                  <a:srgbClr val="C00000"/>
                </a:solidFill>
              </a:rPr>
              <a:t>skvalenu</a:t>
            </a:r>
            <a:r>
              <a:rPr lang="cs-CZ" sz="2800" dirty="0" smtClean="0">
                <a:solidFill>
                  <a:srgbClr val="C00000"/>
                </a:solidFill>
              </a:rPr>
              <a:t> 300 – 420 mg je zde dlouhodobě doložen.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Karotenoidy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040560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barviva rostlin, hub, řas, mikroorganismů a živočichů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lipofilní organické látky ze skupiny </a:t>
            </a:r>
            <a:r>
              <a:rPr lang="cs-CZ" sz="2800" dirty="0" err="1" smtClean="0">
                <a:solidFill>
                  <a:srgbClr val="C00000"/>
                </a:solidFill>
              </a:rPr>
              <a:t>tetraterpenoidů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barevnost je podmíněna konjugovanými dvojnými vazbami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výrazné antioxidační účinky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lykopen, </a:t>
            </a:r>
            <a:r>
              <a:rPr lang="cs-CZ" sz="2800" dirty="0" err="1" smtClean="0">
                <a:solidFill>
                  <a:srgbClr val="C00000"/>
                </a:solidFill>
              </a:rPr>
              <a:t>betakaroten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None/>
            </a:pPr>
            <a:r>
              <a:rPr lang="cs-CZ" sz="2800" b="1" u="sng" dirty="0" smtClean="0">
                <a:solidFill>
                  <a:srgbClr val="C00000"/>
                </a:solidFill>
              </a:rPr>
              <a:t>Dělí se na dvě základní skupiny: 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cs-CZ" sz="2800" dirty="0" smtClean="0">
                <a:solidFill>
                  <a:srgbClr val="C00000"/>
                </a:solidFill>
              </a:rPr>
              <a:t>karoteny (červené barvivo) - podskupina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cs-CZ" sz="2800" dirty="0" err="1" smtClean="0">
                <a:solidFill>
                  <a:srgbClr val="C00000"/>
                </a:solidFill>
              </a:rPr>
              <a:t>xanthofyly</a:t>
            </a:r>
            <a:r>
              <a:rPr lang="cs-CZ" sz="2800" dirty="0" smtClean="0">
                <a:solidFill>
                  <a:srgbClr val="C00000"/>
                </a:solidFill>
              </a:rPr>
              <a:t> (žluté barvivo)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707926"/>
          </a:xfrm>
        </p:spPr>
        <p:txBody>
          <a:bodyPr/>
          <a:lstStyle/>
          <a:p>
            <a:pPr algn="ctr"/>
            <a:r>
              <a:rPr lang="cs-CZ" b="1" dirty="0" err="1" smtClean="0">
                <a:solidFill>
                  <a:srgbClr val="C00000"/>
                </a:solidFill>
              </a:rPr>
              <a:t>Betakaroten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184576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antioxidant, provitamin A (2 molekuly)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ochrana kůže proti poškození UV záření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akutní předávkování nehrozí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potraviny rostlinného původu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snížení rakoviny plic, jícnu, žaludku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výše příjmu nejasná (kuřáci)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další izomery - alfa, gama</a:t>
            </a:r>
            <a:endParaRPr lang="cs-CZ" sz="2800" dirty="0">
              <a:solidFill>
                <a:srgbClr val="C00000"/>
              </a:solidFill>
            </a:endParaRPr>
          </a:p>
        </p:txBody>
      </p:sp>
      <p:pic>
        <p:nvPicPr>
          <p:cNvPr id="4" name="Obrázek 3" descr="beta_karote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869160"/>
            <a:ext cx="8505825" cy="171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64807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Lykopen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5040560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červené barvivo (karotenoid)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antioxidant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2x účinnější než </a:t>
            </a:r>
            <a:r>
              <a:rPr lang="cs-CZ" sz="2800" dirty="0" err="1" smtClean="0">
                <a:solidFill>
                  <a:srgbClr val="C00000"/>
                </a:solidFill>
              </a:rPr>
              <a:t>betakaroten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10x účinnější než vitamin 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účinnost je závislá na přítomnosti jiných antioxidantů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rajčata (šťáva, kečup, omáčka - účinnější)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KVO (ochrana endotelu), </a:t>
            </a:r>
            <a:r>
              <a:rPr lang="cs-CZ" sz="2800" dirty="0" err="1" smtClean="0">
                <a:solidFill>
                  <a:srgbClr val="C00000"/>
                </a:solidFill>
              </a:rPr>
              <a:t>onokologická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dirty="0" err="1" smtClean="0">
                <a:solidFill>
                  <a:srgbClr val="C00000"/>
                </a:solidFill>
              </a:rPr>
              <a:t>onem</a:t>
            </a:r>
            <a:r>
              <a:rPr lang="cs-CZ" sz="2800" dirty="0" smtClean="0">
                <a:solidFill>
                  <a:srgbClr val="C00000"/>
                </a:solidFill>
              </a:rPr>
              <a:t>.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  <p:pic>
        <p:nvPicPr>
          <p:cNvPr id="4" name="Obrázek 3" descr="lykope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5114682"/>
            <a:ext cx="7925907" cy="17433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779934"/>
          </a:xfrm>
        </p:spPr>
        <p:txBody>
          <a:bodyPr/>
          <a:lstStyle/>
          <a:p>
            <a:pPr algn="ctr"/>
            <a:r>
              <a:rPr lang="cs-CZ" b="1" dirty="0" err="1" smtClean="0">
                <a:solidFill>
                  <a:srgbClr val="C00000"/>
                </a:solidFill>
              </a:rPr>
              <a:t>Nutrienty</a:t>
            </a:r>
            <a:r>
              <a:rPr lang="cs-CZ" b="1" dirty="0" smtClean="0">
                <a:solidFill>
                  <a:srgbClr val="C00000"/>
                </a:solidFill>
              </a:rPr>
              <a:t> (živiny)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484784"/>
            <a:ext cx="8229600" cy="4824536"/>
          </a:xfrm>
        </p:spPr>
        <p:txBody>
          <a:bodyPr/>
          <a:lstStyle/>
          <a:p>
            <a:pPr>
              <a:buClr>
                <a:srgbClr val="C00000"/>
              </a:buClr>
              <a:buNone/>
            </a:pPr>
            <a:r>
              <a:rPr lang="cs-CZ" sz="2800" dirty="0" smtClean="0">
                <a:solidFill>
                  <a:srgbClr val="C00000"/>
                </a:solidFill>
              </a:rPr>
              <a:t>1. </a:t>
            </a:r>
            <a:r>
              <a:rPr lang="cs-CZ" sz="2800" dirty="0" err="1" smtClean="0">
                <a:solidFill>
                  <a:srgbClr val="C00000"/>
                </a:solidFill>
              </a:rPr>
              <a:t>Makronutrienty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None/>
            </a:pPr>
            <a:r>
              <a:rPr lang="cs-CZ" sz="2800" dirty="0" smtClean="0">
                <a:solidFill>
                  <a:srgbClr val="C00000"/>
                </a:solidFill>
              </a:rPr>
              <a:t>2. </a:t>
            </a:r>
            <a:r>
              <a:rPr lang="cs-CZ" sz="2800" dirty="0" err="1" smtClean="0">
                <a:solidFill>
                  <a:srgbClr val="C00000"/>
                </a:solidFill>
              </a:rPr>
              <a:t>Mikronutrienty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None/>
            </a:pPr>
            <a:r>
              <a:rPr lang="cs-CZ" sz="2800" dirty="0" smtClean="0">
                <a:solidFill>
                  <a:srgbClr val="C00000"/>
                </a:solidFill>
              </a:rPr>
              <a:t>3. </a:t>
            </a:r>
            <a:r>
              <a:rPr lang="cs-CZ" sz="2800" dirty="0" err="1" smtClean="0">
                <a:solidFill>
                  <a:srgbClr val="C00000"/>
                </a:solidFill>
              </a:rPr>
              <a:t>Seminutrienty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None/>
            </a:pPr>
            <a:r>
              <a:rPr lang="cs-CZ" sz="2800" dirty="0" smtClean="0">
                <a:solidFill>
                  <a:srgbClr val="C00000"/>
                </a:solidFill>
              </a:rPr>
              <a:t>4. Nenutriční komponenty výživy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None/>
            </a:pPr>
            <a:r>
              <a:rPr lang="cs-CZ" sz="2800" dirty="0" smtClean="0">
                <a:solidFill>
                  <a:srgbClr val="C00000"/>
                </a:solidFill>
              </a:rPr>
              <a:t>5. Voda</a:t>
            </a:r>
            <a:endParaRPr lang="cs-CZ" sz="2800" dirty="0">
              <a:solidFill>
                <a:srgbClr val="C00000"/>
              </a:solidFill>
            </a:endParaRPr>
          </a:p>
        </p:txBody>
      </p:sp>
      <p:pic>
        <p:nvPicPr>
          <p:cNvPr id="7170" name="Picture 2" descr="http://www.symbinatur.com/obrazky/texty/1099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412776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Lutein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040560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žlutooranžové </a:t>
            </a:r>
            <a:r>
              <a:rPr lang="cs-CZ" sz="2800" u="sng" dirty="0" err="1" smtClean="0">
                <a:solidFill>
                  <a:srgbClr val="C00000"/>
                </a:solidFill>
              </a:rPr>
              <a:t>xanthofylové</a:t>
            </a:r>
            <a:r>
              <a:rPr lang="cs-CZ" sz="2800" dirty="0" smtClean="0">
                <a:solidFill>
                  <a:srgbClr val="C00000"/>
                </a:solidFill>
              </a:rPr>
              <a:t> barvivo (karotenoid)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izomer </a:t>
            </a:r>
            <a:r>
              <a:rPr lang="cs-CZ" sz="2800" dirty="0" err="1" smtClean="0">
                <a:solidFill>
                  <a:srgbClr val="C00000"/>
                </a:solidFill>
              </a:rPr>
              <a:t>zeaxantinu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produkce výhradně rostlinami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listová zelenina (kapusta, špenát)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žluté květy rostlin (lichořeřišnice, pampeliška)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antioxidnat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lutein i </a:t>
            </a:r>
            <a:r>
              <a:rPr lang="cs-CZ" sz="2800" dirty="0" err="1" smtClean="0">
                <a:solidFill>
                  <a:srgbClr val="C00000"/>
                </a:solidFill>
              </a:rPr>
              <a:t>zeaxantin</a:t>
            </a:r>
            <a:r>
              <a:rPr lang="cs-CZ" sz="2800" dirty="0" smtClean="0">
                <a:solidFill>
                  <a:srgbClr val="C00000"/>
                </a:solidFill>
              </a:rPr>
              <a:t> se nachází v sítnici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ochrana před poškozením volných radikálů vznikající vlivem modré části viditelného spektra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E 161b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707926"/>
          </a:xfrm>
        </p:spPr>
        <p:txBody>
          <a:bodyPr/>
          <a:lstStyle/>
          <a:p>
            <a:pPr algn="ctr"/>
            <a:r>
              <a:rPr lang="cs-CZ" b="1" dirty="0" err="1" smtClean="0">
                <a:solidFill>
                  <a:srgbClr val="C00000"/>
                </a:solidFill>
              </a:rPr>
              <a:t>Zeaxantin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040560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xantofyl (karotenoid), antioxidant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obilí, ovoce, zelenina (zelí, paprika), žloutek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oči, mozek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chrání zrak → prevence degenerace sítnice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GM brambory z vyšším obsahem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  <p:pic>
        <p:nvPicPr>
          <p:cNvPr id="4" name="Obrázek 3" descr="Lutein_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3861048"/>
            <a:ext cx="5580112" cy="26040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707926"/>
          </a:xfrm>
        </p:spPr>
        <p:txBody>
          <a:bodyPr/>
          <a:lstStyle/>
          <a:p>
            <a:pPr algn="ctr"/>
            <a:r>
              <a:rPr lang="cs-CZ" b="1" dirty="0" err="1" smtClean="0">
                <a:solidFill>
                  <a:srgbClr val="C00000"/>
                </a:solidFill>
              </a:rPr>
              <a:t>Makulární</a:t>
            </a:r>
            <a:r>
              <a:rPr lang="cs-CZ" b="1" dirty="0" smtClean="0">
                <a:solidFill>
                  <a:srgbClr val="C00000"/>
                </a:solidFill>
              </a:rPr>
              <a:t> degenerace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Zástupný symbol pro obsah 3" descr="očičk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54753"/>
            <a:ext cx="9144000" cy="55032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707926"/>
          </a:xfrm>
        </p:spPr>
        <p:txBody>
          <a:bodyPr/>
          <a:lstStyle/>
          <a:p>
            <a:pPr algn="ctr"/>
            <a:r>
              <a:rPr lang="cs-CZ" b="1" dirty="0" err="1" smtClean="0">
                <a:solidFill>
                  <a:srgbClr val="C00000"/>
                </a:solidFill>
              </a:rPr>
              <a:t>Makulární</a:t>
            </a:r>
            <a:r>
              <a:rPr lang="cs-CZ" b="1" dirty="0" smtClean="0">
                <a:solidFill>
                  <a:srgbClr val="C00000"/>
                </a:solidFill>
              </a:rPr>
              <a:t> degenerace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608512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věkem podmíněná </a:t>
            </a:r>
            <a:r>
              <a:rPr lang="cs-CZ" sz="2800" dirty="0" err="1" smtClean="0">
                <a:solidFill>
                  <a:srgbClr val="C00000"/>
                </a:solidFill>
              </a:rPr>
              <a:t>makulární</a:t>
            </a:r>
            <a:r>
              <a:rPr lang="cs-CZ" sz="2800" dirty="0" smtClean="0">
                <a:solidFill>
                  <a:srgbClr val="C00000"/>
                </a:solidFill>
              </a:rPr>
              <a:t> degenerace (VPMD) → ale i lidé kolem 50. roku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nejčastější příčina těžké ztráty zraku u seniorů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první příznaky se dají lehce přehlédnout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často postihuje pouze 1 oko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postupná ztráta centrálního vidění (ztráta schopnosti rozpoznat obličeje, barvy, detaily...)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DG: </a:t>
            </a:r>
            <a:r>
              <a:rPr lang="cs-CZ" sz="2800" dirty="0" err="1" smtClean="0">
                <a:solidFill>
                  <a:srgbClr val="C00000"/>
                </a:solidFill>
              </a:rPr>
              <a:t>Amslerova</a:t>
            </a:r>
            <a:r>
              <a:rPr lang="cs-CZ" sz="2800" dirty="0" smtClean="0">
                <a:solidFill>
                  <a:srgbClr val="C00000"/>
                </a:solidFill>
              </a:rPr>
              <a:t> mřížka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lutein, vitamin E, </a:t>
            </a:r>
            <a:r>
              <a:rPr lang="cs-CZ" sz="2800" dirty="0" err="1" smtClean="0">
                <a:solidFill>
                  <a:srgbClr val="C00000"/>
                </a:solidFill>
              </a:rPr>
              <a:t>zeaxantin</a:t>
            </a:r>
            <a:r>
              <a:rPr lang="cs-CZ" sz="2800" dirty="0" smtClean="0">
                <a:solidFill>
                  <a:srgbClr val="C00000"/>
                </a:solidFill>
              </a:rPr>
              <a:t>, zinek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32656"/>
            <a:ext cx="8229600" cy="707926"/>
          </a:xfrm>
        </p:spPr>
        <p:txBody>
          <a:bodyPr/>
          <a:lstStyle/>
          <a:p>
            <a:pPr algn="ctr"/>
            <a:r>
              <a:rPr lang="cs-CZ" b="1" dirty="0" err="1" smtClean="0">
                <a:solidFill>
                  <a:srgbClr val="C00000"/>
                </a:solidFill>
              </a:rPr>
              <a:t>Polyfenoly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184576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látky obsahující ve své molekule 2 a více hydroxylových skupin navázaných na aromatickém jádře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nachází se ve všech rostlinách, kde plni rozličné funkce (ochrana před UV zářením, taniny aj.)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 současnosti je známo přes 800 druhů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různorodá chemická struktura (10 tříd)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bobuloviny, čaj, pivo, hroznové víno (též víno jako nápoj), olivový olej, kakao/čokoláda, káva, vlašské ořechy, arašídy, granátové jablko, a další ovoce a zelenina (slupka plodů).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32656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Účinky </a:t>
            </a:r>
            <a:r>
              <a:rPr lang="cs-CZ" b="1" dirty="0" err="1" smtClean="0">
                <a:solidFill>
                  <a:srgbClr val="C00000"/>
                </a:solidFill>
              </a:rPr>
              <a:t>polyfenolů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184576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antioxidační </a:t>
            </a:r>
            <a:r>
              <a:rPr lang="cs-CZ" sz="2800" dirty="0" smtClean="0">
                <a:solidFill>
                  <a:srgbClr val="C00000"/>
                </a:solidFill>
              </a:rPr>
              <a:t>- chrání buňky před poškozením, které může vést až k chorobám jako je rakovina, srdeční onemocnění, ale je také součástí přirozeného procesu stárnutí organismu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err="1" smtClean="0">
                <a:solidFill>
                  <a:srgbClr val="C00000"/>
                </a:solidFill>
              </a:rPr>
              <a:t>antiaterogenní</a:t>
            </a:r>
            <a:r>
              <a:rPr lang="cs-CZ" sz="2800" dirty="0" smtClean="0">
                <a:solidFill>
                  <a:srgbClr val="C00000"/>
                </a:solidFill>
              </a:rPr>
              <a:t> - snížení rizika oxidace LDL - C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err="1" smtClean="0">
                <a:solidFill>
                  <a:srgbClr val="C00000"/>
                </a:solidFill>
              </a:rPr>
              <a:t>antiagregační</a:t>
            </a:r>
            <a:r>
              <a:rPr lang="cs-CZ" sz="2800" b="1" dirty="0" smtClean="0">
                <a:solidFill>
                  <a:srgbClr val="C00000"/>
                </a:solidFill>
              </a:rPr>
              <a:t> </a:t>
            </a:r>
            <a:r>
              <a:rPr lang="cs-CZ" sz="2800" dirty="0" smtClean="0">
                <a:solidFill>
                  <a:srgbClr val="C00000"/>
                </a:solidFill>
              </a:rPr>
              <a:t>- snižují aktivitu krevních destiček, což umožňuje volnější průtok krve a redukuje se tak riziko jejich slepování v krevním řečišti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Klasifikace </a:t>
            </a:r>
            <a:r>
              <a:rPr lang="cs-CZ" b="1" dirty="0" err="1" smtClean="0">
                <a:solidFill>
                  <a:srgbClr val="C00000"/>
                </a:solidFill>
              </a:rPr>
              <a:t>polyfenolů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184576"/>
          </a:xfrm>
        </p:spPr>
        <p:txBody>
          <a:bodyPr/>
          <a:lstStyle/>
          <a:p>
            <a:pPr>
              <a:buClr>
                <a:srgbClr val="C00000"/>
              </a:buClr>
              <a:buNone/>
            </a:pPr>
            <a:r>
              <a:rPr lang="cs-CZ" sz="2800" b="1" u="sng" dirty="0" err="1" smtClean="0">
                <a:solidFill>
                  <a:srgbClr val="C00000"/>
                </a:solidFill>
              </a:rPr>
              <a:t>nonflavonoidy</a:t>
            </a:r>
            <a:endParaRPr lang="cs-CZ" sz="2800" b="1" u="sng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stilbeny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resveratrol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kyselina </a:t>
            </a:r>
            <a:r>
              <a:rPr lang="cs-CZ" sz="2800" dirty="0" err="1" smtClean="0">
                <a:solidFill>
                  <a:srgbClr val="C00000"/>
                </a:solidFill>
              </a:rPr>
              <a:t>galová</a:t>
            </a:r>
            <a:r>
              <a:rPr lang="cs-CZ" sz="2800" dirty="0" smtClean="0">
                <a:solidFill>
                  <a:srgbClr val="C00000"/>
                </a:solidFill>
              </a:rPr>
              <a:t>, kyselina kávová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třísloviny (taniny)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marL="514350" indent="-514350">
              <a:buClr>
                <a:srgbClr val="C00000"/>
              </a:buClr>
              <a:buNone/>
            </a:pPr>
            <a:r>
              <a:rPr lang="cs-CZ" sz="2800" b="1" u="sng" dirty="0" err="1" smtClean="0">
                <a:solidFill>
                  <a:srgbClr val="C00000"/>
                </a:solidFill>
              </a:rPr>
              <a:t>flavonoidy</a:t>
            </a:r>
            <a:r>
              <a:rPr lang="cs-CZ" sz="2800" b="1" u="sng" dirty="0" smtClean="0">
                <a:solidFill>
                  <a:srgbClr val="C00000"/>
                </a:solidFill>
              </a:rPr>
              <a:t> (</a:t>
            </a:r>
            <a:r>
              <a:rPr lang="cs-CZ" sz="2800" b="1" u="sng" dirty="0" err="1" smtClean="0">
                <a:solidFill>
                  <a:srgbClr val="C00000"/>
                </a:solidFill>
              </a:rPr>
              <a:t>bioflavonoidy</a:t>
            </a:r>
            <a:r>
              <a:rPr lang="cs-CZ" sz="2800" b="1" u="sng" dirty="0" smtClean="0">
                <a:solidFill>
                  <a:srgbClr val="C00000"/>
                </a:solidFill>
              </a:rPr>
              <a:t>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flavony, </a:t>
            </a:r>
            <a:r>
              <a:rPr lang="cs-CZ" sz="2800" dirty="0" err="1" smtClean="0">
                <a:solidFill>
                  <a:srgbClr val="C00000"/>
                </a:solidFill>
              </a:rPr>
              <a:t>flavonoly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isoflavonoidy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kvercetin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</p:txBody>
      </p:sp>
      <p:pic>
        <p:nvPicPr>
          <p:cNvPr id="5" name="Obrázek 4" descr="polyfeno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3429000"/>
            <a:ext cx="2914385" cy="29338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707926"/>
          </a:xfrm>
        </p:spPr>
        <p:txBody>
          <a:bodyPr/>
          <a:lstStyle/>
          <a:p>
            <a:pPr algn="ctr"/>
            <a:r>
              <a:rPr lang="cs-CZ" b="1" dirty="0" err="1" smtClean="0">
                <a:solidFill>
                  <a:srgbClr val="C00000"/>
                </a:solidFill>
              </a:rPr>
              <a:t>Resveratrol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184576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látka, která se nachází v slupkách a jadérkách modré révy vinné, arašídech, slupkách a jadérkách černého rybízu, borůvkách, moruších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ovlivňuje metabolismus lipidů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inhibuje agregaci trombocytů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prevence rakoviny prostaty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silný antioxidant → široká prevence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zpomalovat proces degenerace mozku při některých neurologických onemocněních (Alzheimerova choroba aj.)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francouzský </a:t>
            </a:r>
            <a:r>
              <a:rPr lang="cs-CZ" sz="2800" dirty="0" err="1" smtClean="0">
                <a:solidFill>
                  <a:srgbClr val="C00000"/>
                </a:solidFill>
              </a:rPr>
              <a:t>pradox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</p:txBody>
      </p:sp>
      <p:pic>
        <p:nvPicPr>
          <p:cNvPr id="6" name="Obrázek 5" descr="Resveratro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73056" y="5589240"/>
            <a:ext cx="2070944" cy="1268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707926"/>
          </a:xfrm>
        </p:spPr>
        <p:txBody>
          <a:bodyPr/>
          <a:lstStyle/>
          <a:p>
            <a:pPr algn="ctr"/>
            <a:r>
              <a:rPr lang="cs-CZ" b="1" dirty="0" err="1" smtClean="0">
                <a:solidFill>
                  <a:srgbClr val="C00000"/>
                </a:solidFill>
              </a:rPr>
              <a:t>Flavonoidy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184576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bioflavonoidy</a:t>
            </a:r>
            <a:r>
              <a:rPr lang="cs-CZ" sz="2800" dirty="0" smtClean="0">
                <a:solidFill>
                  <a:srgbClr val="C00000"/>
                </a:solidFill>
              </a:rPr>
              <a:t>, vitamin P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sekundární rostlinné metabolity rostlin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antioxidanty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 současnosti asi 60 látek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kladný vliv na organismus, zejména cévy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  <a:cs typeface="Times New Roman" pitchFamily="18" charset="0"/>
              </a:rPr>
              <a:t>jde převážně o rostlinná barviva obsažena v slupkách, plodech, semenech, listech, ale i dalších částech rostlin</a:t>
            </a:r>
          </a:p>
          <a:p>
            <a:pPr>
              <a:buClr>
                <a:srgbClr val="C00000"/>
              </a:buClr>
              <a:buNone/>
            </a:pPr>
            <a:r>
              <a:rPr lang="cs-CZ" sz="2800" b="1" u="sng" dirty="0" err="1" smtClean="0">
                <a:solidFill>
                  <a:srgbClr val="C00000"/>
                </a:solidFill>
              </a:rPr>
              <a:t>nejvýznmnější</a:t>
            </a:r>
            <a:r>
              <a:rPr lang="cs-CZ" sz="2800" b="1" u="sng" dirty="0" smtClean="0">
                <a:solidFill>
                  <a:srgbClr val="C00000"/>
                </a:solidFill>
              </a:rPr>
              <a:t> </a:t>
            </a:r>
            <a:r>
              <a:rPr lang="cs-CZ" sz="2800" b="1" u="sng" dirty="0" err="1" smtClean="0">
                <a:solidFill>
                  <a:srgbClr val="C00000"/>
                </a:solidFill>
              </a:rPr>
              <a:t>flavonoidy</a:t>
            </a:r>
            <a:endParaRPr lang="cs-CZ" sz="2800" b="1" u="sng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quercentin</a:t>
            </a:r>
            <a:r>
              <a:rPr lang="cs-CZ" sz="2800" dirty="0" smtClean="0">
                <a:solidFill>
                  <a:srgbClr val="C00000"/>
                </a:solidFill>
              </a:rPr>
              <a:t> - stavební kámen jiných </a:t>
            </a:r>
            <a:r>
              <a:rPr lang="cs-CZ" sz="2800" dirty="0" err="1" smtClean="0">
                <a:solidFill>
                  <a:srgbClr val="C00000"/>
                </a:solidFill>
              </a:rPr>
              <a:t>flavonoidů</a:t>
            </a:r>
            <a:r>
              <a:rPr lang="cs-CZ" sz="2800" dirty="0" smtClean="0">
                <a:solidFill>
                  <a:srgbClr val="C00000"/>
                </a:solidFill>
              </a:rPr>
              <a:t> včetně rutinu, hesperidinu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707926"/>
          </a:xfrm>
        </p:spPr>
        <p:txBody>
          <a:bodyPr/>
          <a:lstStyle/>
          <a:p>
            <a:pPr algn="ctr"/>
            <a:r>
              <a:rPr lang="cs-CZ" b="1" dirty="0" err="1" smtClean="0">
                <a:solidFill>
                  <a:srgbClr val="C00000"/>
                </a:solidFill>
              </a:rPr>
              <a:t>Quercetin</a:t>
            </a:r>
            <a:r>
              <a:rPr lang="cs-CZ" b="1" dirty="0" smtClean="0">
                <a:solidFill>
                  <a:srgbClr val="C00000"/>
                </a:solidFill>
              </a:rPr>
              <a:t> (kvercetin)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184576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jedním z nejsilnějších a nejrozšířenějších biologicky aktivních </a:t>
            </a:r>
            <a:r>
              <a:rPr lang="cs-CZ" sz="2800" dirty="0" err="1" smtClean="0">
                <a:solidFill>
                  <a:srgbClr val="C00000"/>
                </a:solidFill>
              </a:rPr>
              <a:t>flavonoidů</a:t>
            </a:r>
            <a:r>
              <a:rPr lang="cs-CZ" sz="2800" dirty="0" smtClean="0">
                <a:solidFill>
                  <a:srgbClr val="C00000"/>
                </a:solidFill>
              </a:rPr>
              <a:t>, které se nacházejí v ovoci a zelenině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nejbohatším zdrojem jsou barevné a zelené rostlinné části -  cibule, jablka, kapusta, červené víno, borůvky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silný antioxidant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antialergické</a:t>
            </a:r>
            <a:r>
              <a:rPr lang="cs-CZ" sz="2800" dirty="0" smtClean="0">
                <a:solidFill>
                  <a:srgbClr val="C00000"/>
                </a:solidFill>
              </a:rPr>
              <a:t> působení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antikarcinogenní</a:t>
            </a:r>
            <a:r>
              <a:rPr lang="cs-CZ" sz="2800" dirty="0" smtClean="0">
                <a:solidFill>
                  <a:srgbClr val="C00000"/>
                </a:solidFill>
              </a:rPr>
              <a:t> působení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</p:txBody>
      </p:sp>
      <p:pic>
        <p:nvPicPr>
          <p:cNvPr id="5" name="Obrázek 4" descr="kvercet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3861048"/>
            <a:ext cx="2904356" cy="2477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707926"/>
          </a:xfrm>
        </p:spPr>
        <p:txBody>
          <a:bodyPr/>
          <a:lstStyle/>
          <a:p>
            <a:pPr algn="ctr"/>
            <a:r>
              <a:rPr lang="cs-CZ" b="1" dirty="0" err="1" smtClean="0">
                <a:solidFill>
                  <a:srgbClr val="C00000"/>
                </a:solidFill>
              </a:rPr>
              <a:t>Seminutrienty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464496"/>
          </a:xfrm>
        </p:spPr>
        <p:txBody>
          <a:bodyPr/>
          <a:lstStyle/>
          <a:p>
            <a:pPr>
              <a:buClr>
                <a:srgbClr val="C00000"/>
              </a:buClr>
              <a:buNone/>
            </a:pPr>
            <a:r>
              <a:rPr lang="cs-CZ" sz="2800" b="1" u="sng" dirty="0" smtClean="0">
                <a:solidFill>
                  <a:srgbClr val="C00000"/>
                </a:solidFill>
              </a:rPr>
              <a:t>vláknina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prebiotika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preventivní faktor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None/>
            </a:pPr>
            <a:r>
              <a:rPr lang="cs-CZ" sz="2800" b="1" u="sng" dirty="0" smtClean="0">
                <a:solidFill>
                  <a:srgbClr val="C00000"/>
                </a:solidFill>
              </a:rPr>
              <a:t>fytochemické látky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antioxidanty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antikarcinogeny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rostlinná antibiotika (</a:t>
            </a:r>
            <a:r>
              <a:rPr lang="cs-CZ" sz="2800" dirty="0" err="1" smtClean="0">
                <a:solidFill>
                  <a:srgbClr val="C00000"/>
                </a:solidFill>
              </a:rPr>
              <a:t>fytoncidy</a:t>
            </a:r>
            <a:r>
              <a:rPr lang="cs-CZ" sz="2800" dirty="0" smtClean="0">
                <a:solidFill>
                  <a:srgbClr val="C00000"/>
                </a:solidFill>
              </a:rPr>
              <a:t>)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  <p:pic>
        <p:nvPicPr>
          <p:cNvPr id="4098" name="Picture 2" descr="http://medicina.ronnie.cz/img/data/clanky/normal/7935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2114" y="3717032"/>
            <a:ext cx="3011886" cy="3140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Rutin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184576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bioflavonoid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byl objeven v roce 1842 v listech routy vonné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pohanka obecná, routa vonná a </a:t>
            </a:r>
            <a:r>
              <a:rPr lang="cs-CZ" sz="2800" dirty="0" err="1" smtClean="0">
                <a:solidFill>
                  <a:srgbClr val="C00000"/>
                </a:solidFill>
              </a:rPr>
              <a:t>jerlín</a:t>
            </a:r>
            <a:r>
              <a:rPr lang="cs-CZ" sz="2800" dirty="0" smtClean="0">
                <a:solidFill>
                  <a:srgbClr val="C00000"/>
                </a:solidFill>
              </a:rPr>
              <a:t> japonský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chřest, slupky rajčat, kůra citrusových plodů, jablečná slupka, broskve, nektarinky, lesní plody, kiwi, banány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snižuje křehkost krevních kapilár a zvyšuje pružnost cév, snižuje LDL cholesterol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významná antioxidační aktivita, </a:t>
            </a:r>
            <a:r>
              <a:rPr lang="cs-CZ" sz="2800" dirty="0" err="1" smtClean="0">
                <a:solidFill>
                  <a:srgbClr val="C00000"/>
                </a:solidFill>
              </a:rPr>
              <a:t>antikarcinogenní</a:t>
            </a:r>
            <a:r>
              <a:rPr lang="cs-CZ" sz="2800" dirty="0" smtClean="0">
                <a:solidFill>
                  <a:srgbClr val="C00000"/>
                </a:solidFill>
              </a:rPr>
              <a:t> účinky a schopnost zhášet volné radikály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zesiluje účinek vitaminu C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707926"/>
          </a:xfrm>
        </p:spPr>
        <p:txBody>
          <a:bodyPr/>
          <a:lstStyle/>
          <a:p>
            <a:pPr algn="ctr"/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Zástupný symbol pro obsah 3" descr="rout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3347864" cy="4585117"/>
          </a:xfrm>
        </p:spPr>
      </p:pic>
      <p:pic>
        <p:nvPicPr>
          <p:cNvPr id="160770" name="Picture 2" descr="http://www.garten.cz/images_data/2686-sophora-japonica-jerlin-japonsky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38674"/>
            <a:ext cx="2952750" cy="2219326"/>
          </a:xfrm>
          <a:prstGeom prst="rect">
            <a:avLst/>
          </a:prstGeom>
          <a:noFill/>
        </p:spPr>
      </p:pic>
      <p:pic>
        <p:nvPicPr>
          <p:cNvPr id="160772" name="Picture 4" descr="http://www.vurv.cz/altercrop/images/pohan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3" y="0"/>
            <a:ext cx="4644008" cy="2972588"/>
          </a:xfrm>
          <a:prstGeom prst="rect">
            <a:avLst/>
          </a:prstGeom>
          <a:noFill/>
        </p:spPr>
      </p:pic>
      <p:pic>
        <p:nvPicPr>
          <p:cNvPr id="160774" name="Picture 6" descr="http://upload.wikimedia.org/wikipedia/commons/thumb/6/63/Rutin.png/280px-Ruti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2949867"/>
            <a:ext cx="4067944" cy="39081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Hesperidin a </a:t>
            </a:r>
            <a:r>
              <a:rPr lang="cs-CZ" b="1" dirty="0" err="1" smtClean="0">
                <a:solidFill>
                  <a:srgbClr val="C00000"/>
                </a:solidFill>
              </a:rPr>
              <a:t>Diosmin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184576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citrusové </a:t>
            </a:r>
            <a:r>
              <a:rPr lang="cs-CZ" sz="2800" dirty="0" err="1" smtClean="0">
                <a:solidFill>
                  <a:srgbClr val="C00000"/>
                </a:solidFill>
              </a:rPr>
              <a:t>bioflavonoidy</a:t>
            </a:r>
            <a:r>
              <a:rPr lang="cs-CZ" sz="2800" dirty="0" smtClean="0">
                <a:solidFill>
                  <a:srgbClr val="C00000"/>
                </a:solidFill>
              </a:rPr>
              <a:t> Hesperidin a </a:t>
            </a:r>
            <a:r>
              <a:rPr lang="cs-CZ" sz="2800" dirty="0" err="1" smtClean="0">
                <a:solidFill>
                  <a:srgbClr val="C00000"/>
                </a:solidFill>
              </a:rPr>
              <a:t>Diosmin</a:t>
            </a:r>
            <a:r>
              <a:rPr lang="cs-CZ" sz="2800" dirty="0" smtClean="0">
                <a:solidFill>
                  <a:srgbClr val="C00000"/>
                </a:solidFill>
              </a:rPr>
              <a:t> jsou aktivní látky, které se nachází ve slupkách citrusových plodů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pro své působení na krevní cévy se tyto přírodní látky nejčastěji používají při hemoroidech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Děkuji za pozornost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Fytochemické látky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184576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skupina sloučenin vyskytující se přirozeně v potravinách rostlinného původu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předpokládá se o nich, že poskytují určitý stupeň ochrany proti rakovině, srdečním chorobám, artritidě, hypertenzi a jiným degenerativním chorobám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fytochemické látky s toxickým účinkem (solanin, glykosidy, </a:t>
            </a:r>
            <a:r>
              <a:rPr lang="cs-CZ" sz="2800" dirty="0" err="1" smtClean="0">
                <a:solidFill>
                  <a:srgbClr val="C00000"/>
                </a:solidFill>
              </a:rPr>
              <a:t>furokumariny</a:t>
            </a:r>
            <a:r>
              <a:rPr lang="cs-CZ" sz="2800" dirty="0" smtClean="0">
                <a:solidFill>
                  <a:srgbClr val="C00000"/>
                </a:solidFill>
              </a:rPr>
              <a:t>...)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Definice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184576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látky obsažené v rostlinách, mnohé z nich jsou schopny nejrůznějšími mechanismy příznivě ovlivňovat zdraví člověka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doposud bylo identifikováno asi 12 000 </a:t>
            </a:r>
            <a:r>
              <a:rPr lang="cs-CZ" sz="2800" dirty="0" err="1" smtClean="0">
                <a:solidFill>
                  <a:srgbClr val="C00000"/>
                </a:solidFill>
              </a:rPr>
              <a:t>fytochemikálií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 jednom kusu ovoce desítky až stovky </a:t>
            </a:r>
            <a:r>
              <a:rPr lang="cs-CZ" sz="2800" dirty="0" err="1" smtClean="0">
                <a:solidFill>
                  <a:srgbClr val="C00000"/>
                </a:solidFill>
              </a:rPr>
              <a:t>fytochemikálií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Synonyma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4464496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biologicky aktivní látky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fytochemikálie</a:t>
            </a:r>
            <a:r>
              <a:rPr lang="cs-CZ" sz="2800" dirty="0" smtClean="0">
                <a:solidFill>
                  <a:srgbClr val="C00000"/>
                </a:solidFill>
              </a:rPr>
              <a:t>,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chemoprotektivní</a:t>
            </a:r>
            <a:r>
              <a:rPr lang="cs-CZ" sz="2800" dirty="0" smtClean="0">
                <a:solidFill>
                  <a:srgbClr val="C00000"/>
                </a:solidFill>
              </a:rPr>
              <a:t> látky,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ochranné rostlinné látky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barevné pigmenty rostlin aj.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Typy </a:t>
            </a:r>
            <a:r>
              <a:rPr lang="cs-CZ" b="1" dirty="0" err="1" smtClean="0">
                <a:solidFill>
                  <a:srgbClr val="C00000"/>
                </a:solidFill>
              </a:rPr>
              <a:t>fytochemikálií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464496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mezi </a:t>
            </a:r>
            <a:r>
              <a:rPr lang="cs-CZ" sz="2800" dirty="0" err="1" smtClean="0">
                <a:solidFill>
                  <a:srgbClr val="C00000"/>
                </a:solidFill>
              </a:rPr>
              <a:t>fytochemikálie</a:t>
            </a:r>
            <a:r>
              <a:rPr lang="cs-CZ" sz="2800" dirty="0" smtClean="0">
                <a:solidFill>
                  <a:srgbClr val="C00000"/>
                </a:solidFill>
              </a:rPr>
              <a:t> se nezahrnují - škrob, bílkoviny, běžné mastné kyseliny, vitaminy a minerální látky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/>
          </a:p>
          <a:p>
            <a:pPr>
              <a:buClr>
                <a:srgbClr val="C00000"/>
              </a:buClr>
              <a:buNone/>
            </a:pPr>
            <a:r>
              <a:rPr lang="cs-CZ" sz="2800" b="1" u="sng" dirty="0" smtClean="0">
                <a:solidFill>
                  <a:srgbClr val="C00000"/>
                </a:solidFill>
              </a:rPr>
              <a:t>nejvýznamnější skupiny </a:t>
            </a:r>
            <a:r>
              <a:rPr lang="cs-CZ" sz="2800" b="1" u="sng" dirty="0" err="1" smtClean="0">
                <a:solidFill>
                  <a:srgbClr val="C00000"/>
                </a:solidFill>
              </a:rPr>
              <a:t>fytochemikálií</a:t>
            </a:r>
            <a:r>
              <a:rPr lang="cs-CZ" sz="2800" b="1" u="sng" dirty="0" smtClean="0">
                <a:solidFill>
                  <a:srgbClr val="C00000"/>
                </a:solidFill>
              </a:rPr>
              <a:t>: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terpeny, sulfidy, karotenoidy, indol a jeho deriváty, chlorofyly, </a:t>
            </a:r>
            <a:r>
              <a:rPr lang="cs-CZ" sz="2800" dirty="0" err="1" smtClean="0">
                <a:solidFill>
                  <a:srgbClr val="C00000"/>
                </a:solidFill>
              </a:rPr>
              <a:t>glukosinoláty</a:t>
            </a:r>
            <a:r>
              <a:rPr lang="cs-CZ" sz="2800" dirty="0" smtClean="0">
                <a:solidFill>
                  <a:srgbClr val="C00000"/>
                </a:solidFill>
              </a:rPr>
              <a:t>, </a:t>
            </a:r>
            <a:r>
              <a:rPr lang="cs-CZ" sz="2800" dirty="0" err="1" smtClean="0">
                <a:solidFill>
                  <a:srgbClr val="C00000"/>
                </a:solidFill>
              </a:rPr>
              <a:t>flavonoidy</a:t>
            </a:r>
            <a:r>
              <a:rPr lang="cs-CZ" sz="2800" dirty="0" smtClean="0">
                <a:solidFill>
                  <a:srgbClr val="C00000"/>
                </a:solidFill>
              </a:rPr>
              <a:t>, inhibitory </a:t>
            </a:r>
            <a:r>
              <a:rPr lang="cs-CZ" sz="2800" dirty="0" err="1" smtClean="0">
                <a:solidFill>
                  <a:srgbClr val="C00000"/>
                </a:solidFill>
              </a:rPr>
              <a:t>proteáz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124744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Příklady potravin obsahující </a:t>
            </a:r>
            <a:r>
              <a:rPr lang="cs-CZ" b="1" dirty="0" err="1" smtClean="0">
                <a:solidFill>
                  <a:srgbClr val="C00000"/>
                </a:solidFill>
              </a:rPr>
              <a:t>fyochemikálie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3888432"/>
          </a:xfrm>
        </p:spPr>
        <p:txBody>
          <a:bodyPr/>
          <a:lstStyle/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rajčata </a:t>
            </a:r>
            <a:r>
              <a:rPr lang="cs-CZ" sz="2800" dirty="0" smtClean="0">
                <a:solidFill>
                  <a:srgbClr val="C00000"/>
                </a:solidFill>
              </a:rPr>
              <a:t>- lykopen a </a:t>
            </a:r>
            <a:r>
              <a:rPr lang="cs-CZ" sz="2800" dirty="0" err="1" smtClean="0">
                <a:solidFill>
                  <a:srgbClr val="C00000"/>
                </a:solidFill>
              </a:rPr>
              <a:t>glutathion</a:t>
            </a: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oranžové a žluté druhy ovoce a zelenin</a:t>
            </a:r>
            <a:r>
              <a:rPr lang="cs-CZ" sz="2800" dirty="0" smtClean="0">
                <a:solidFill>
                  <a:srgbClr val="C00000"/>
                </a:solidFill>
              </a:rPr>
              <a:t>y -  </a:t>
            </a:r>
            <a:r>
              <a:rPr lang="cs-CZ" sz="2800" dirty="0" err="1" smtClean="0">
                <a:solidFill>
                  <a:srgbClr val="C00000"/>
                </a:solidFill>
              </a:rPr>
              <a:t>betakaroteny</a:t>
            </a:r>
            <a:r>
              <a:rPr lang="cs-CZ" sz="2800" dirty="0" smtClean="0">
                <a:solidFill>
                  <a:srgbClr val="C00000"/>
                </a:solidFill>
              </a:rPr>
              <a:t>, 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hrozny</a:t>
            </a:r>
            <a:r>
              <a:rPr lang="cs-CZ" sz="2800" dirty="0" smtClean="0">
                <a:solidFill>
                  <a:srgbClr val="C00000"/>
                </a:solidFill>
              </a:rPr>
              <a:t> - </a:t>
            </a:r>
            <a:r>
              <a:rPr lang="cs-CZ" sz="2800" dirty="0" err="1" smtClean="0">
                <a:solidFill>
                  <a:srgbClr val="C00000"/>
                </a:solidFill>
              </a:rPr>
              <a:t>resveratrol</a:t>
            </a:r>
            <a:r>
              <a:rPr lang="cs-CZ" sz="2800" dirty="0" smtClean="0">
                <a:solidFill>
                  <a:srgbClr val="C00000"/>
                </a:solidFill>
              </a:rPr>
              <a:t> a </a:t>
            </a:r>
            <a:r>
              <a:rPr lang="cs-CZ" sz="2800" dirty="0" err="1" smtClean="0">
                <a:solidFill>
                  <a:srgbClr val="C00000"/>
                </a:solidFill>
              </a:rPr>
              <a:t>anthokyanidy</a:t>
            </a:r>
            <a:r>
              <a:rPr lang="cs-CZ" sz="2800" dirty="0" smtClean="0">
                <a:solidFill>
                  <a:srgbClr val="C00000"/>
                </a:solidFill>
              </a:rPr>
              <a:t>, 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zelený čaj </a:t>
            </a:r>
            <a:r>
              <a:rPr lang="cs-CZ" sz="2800" dirty="0" smtClean="0">
                <a:solidFill>
                  <a:srgbClr val="C00000"/>
                </a:solidFill>
              </a:rPr>
              <a:t>– </a:t>
            </a:r>
            <a:r>
              <a:rPr lang="cs-CZ" sz="2800" dirty="0" err="1" smtClean="0">
                <a:solidFill>
                  <a:srgbClr val="C00000"/>
                </a:solidFill>
              </a:rPr>
              <a:t>katechinoly</a:t>
            </a:r>
            <a:r>
              <a:rPr lang="cs-CZ" sz="2800" dirty="0" smtClean="0">
                <a:solidFill>
                  <a:srgbClr val="C00000"/>
                </a:solidFill>
              </a:rPr>
              <a:t>,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jablka</a:t>
            </a:r>
            <a:r>
              <a:rPr lang="cs-CZ" sz="2800" dirty="0" smtClean="0">
                <a:solidFill>
                  <a:srgbClr val="C00000"/>
                </a:solidFill>
              </a:rPr>
              <a:t> – taniny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špenát</a:t>
            </a:r>
            <a:r>
              <a:rPr lang="cs-CZ" sz="2800" dirty="0" smtClean="0">
                <a:solidFill>
                  <a:srgbClr val="C00000"/>
                </a:solidFill>
              </a:rPr>
              <a:t> – lutein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340768"/>
            <a:ext cx="8229600" cy="707926"/>
          </a:xfrm>
        </p:spPr>
        <p:txBody>
          <a:bodyPr/>
          <a:lstStyle/>
          <a:p>
            <a:pPr algn="ctr"/>
            <a:r>
              <a:rPr lang="cs-CZ" b="1" dirty="0" err="1" smtClean="0">
                <a:solidFill>
                  <a:srgbClr val="C00000"/>
                </a:solidFill>
              </a:rPr>
              <a:t>Fytochemikálie</a:t>
            </a:r>
            <a:r>
              <a:rPr lang="cs-CZ" b="1" dirty="0" smtClean="0">
                <a:solidFill>
                  <a:srgbClr val="C00000"/>
                </a:solidFill>
              </a:rPr>
              <a:t> a onemocnění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3888432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snížení absorpce cholesterolu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snížení rizika ICHS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 řadě druhů zeleniny a ovoce byly identifikovány konkrétní látky s </a:t>
            </a:r>
            <a:r>
              <a:rPr lang="cs-CZ" sz="2800" dirty="0" err="1" smtClean="0">
                <a:solidFill>
                  <a:srgbClr val="C00000"/>
                </a:solidFill>
              </a:rPr>
              <a:t>antikancerogenním</a:t>
            </a:r>
            <a:r>
              <a:rPr lang="cs-CZ" sz="2800" dirty="0" smtClean="0">
                <a:solidFill>
                  <a:srgbClr val="C00000"/>
                </a:solidFill>
              </a:rPr>
              <a:t> a </a:t>
            </a:r>
            <a:r>
              <a:rPr lang="cs-CZ" sz="2800" dirty="0" err="1" smtClean="0">
                <a:solidFill>
                  <a:srgbClr val="C00000"/>
                </a:solidFill>
              </a:rPr>
              <a:t>antimutagenním</a:t>
            </a:r>
            <a:r>
              <a:rPr lang="cs-CZ" sz="2800" dirty="0" smtClean="0">
                <a:solidFill>
                  <a:srgbClr val="C00000"/>
                </a:solidFill>
              </a:rPr>
              <a:t> působením</a:t>
            </a:r>
            <a:endParaRPr lang="cs-CZ" sz="2800" b="1" u="sng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fytochemikálie</a:t>
            </a:r>
            <a:r>
              <a:rPr lang="cs-CZ" sz="2800" dirty="0" smtClean="0">
                <a:solidFill>
                  <a:srgbClr val="C00000"/>
                </a:solidFill>
              </a:rPr>
              <a:t> jsou nejvíce zkoumány vzhledem k </a:t>
            </a:r>
            <a:r>
              <a:rPr lang="cs-CZ" sz="2800" dirty="0" err="1" smtClean="0">
                <a:solidFill>
                  <a:srgbClr val="C00000"/>
                </a:solidFill>
              </a:rPr>
              <a:t>nejzávěžnější</a:t>
            </a:r>
            <a:r>
              <a:rPr lang="cs-CZ" sz="2800" dirty="0" smtClean="0">
                <a:solidFill>
                  <a:srgbClr val="C00000"/>
                </a:solidFill>
              </a:rPr>
              <a:t> skupině nemocí, tj. prevence nádorových onemocnění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Misa_prezentace 2 nový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zentace Eli 5.5.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Times New Roman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Calibri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prezentace Eli 5.5.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Times New Roman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Calibri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Anémie</Template>
  <TotalTime>2115</TotalTime>
  <Words>1160</Words>
  <Application>Microsoft Office PowerPoint</Application>
  <PresentationFormat>Předvádění na obrazovce (4:3)</PresentationFormat>
  <Paragraphs>208</Paragraphs>
  <Slides>33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11</vt:i4>
      </vt:variant>
      <vt:variant>
        <vt:lpstr>Nadpisy snímků</vt:lpstr>
      </vt:variant>
      <vt:variant>
        <vt:i4>33</vt:i4>
      </vt:variant>
    </vt:vector>
  </HeadingPairs>
  <TitlesOfParts>
    <vt:vector size="44" baseType="lpstr">
      <vt:lpstr>Tok</vt:lpstr>
      <vt:lpstr>prezentace Eli 5.5.</vt:lpstr>
      <vt:lpstr>Motiv sady Office</vt:lpstr>
      <vt:lpstr>1_Motiv sady Office</vt:lpstr>
      <vt:lpstr>2_Motiv sady Office</vt:lpstr>
      <vt:lpstr>1_prezentace Eli 5.5.</vt:lpstr>
      <vt:lpstr>3_Motiv sady Office</vt:lpstr>
      <vt:lpstr>4_Motiv sady Office</vt:lpstr>
      <vt:lpstr>5_Motiv sady Office</vt:lpstr>
      <vt:lpstr>Misa_prezentace 2 nový</vt:lpstr>
      <vt:lpstr>6_Motiv sady Office</vt:lpstr>
      <vt:lpstr>Komponenty výživy</vt:lpstr>
      <vt:lpstr>Nutrienty (živiny)</vt:lpstr>
      <vt:lpstr>Seminutrienty</vt:lpstr>
      <vt:lpstr>Fytochemické látky</vt:lpstr>
      <vt:lpstr>Definice</vt:lpstr>
      <vt:lpstr>Synonyma</vt:lpstr>
      <vt:lpstr>Typy fytochemikálií</vt:lpstr>
      <vt:lpstr>Příklady potravin obsahující fyochemikálie</vt:lpstr>
      <vt:lpstr>Fytochemikálie a onemocnění</vt:lpstr>
      <vt:lpstr>Fytochemikálie a nádorová onemocnění</vt:lpstr>
      <vt:lpstr>Antikarcinogeny</vt:lpstr>
      <vt:lpstr>Fytochemikálie a farmacie</vt:lpstr>
      <vt:lpstr>Chlorofyly</vt:lpstr>
      <vt:lpstr>Terpeny</vt:lpstr>
      <vt:lpstr>Klasifikace terpenů</vt:lpstr>
      <vt:lpstr>Skvalen</vt:lpstr>
      <vt:lpstr>Karotenoidy</vt:lpstr>
      <vt:lpstr>Betakaroten</vt:lpstr>
      <vt:lpstr>Lykopen</vt:lpstr>
      <vt:lpstr>Lutein</vt:lpstr>
      <vt:lpstr>Zeaxantin</vt:lpstr>
      <vt:lpstr>Makulární degenerace</vt:lpstr>
      <vt:lpstr>Makulární degenerace</vt:lpstr>
      <vt:lpstr>Polyfenoly</vt:lpstr>
      <vt:lpstr>Účinky polyfenolů</vt:lpstr>
      <vt:lpstr>Klasifikace polyfenolů</vt:lpstr>
      <vt:lpstr>Resveratrol</vt:lpstr>
      <vt:lpstr>Flavonoidy</vt:lpstr>
      <vt:lpstr>Quercetin (kvercetin)</vt:lpstr>
      <vt:lpstr>Rutin</vt:lpstr>
      <vt:lpstr>Prezentace aplikace PowerPoint</vt:lpstr>
      <vt:lpstr>Hesperidin a Diosmin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Alternativní a netradiční směry ve výživě</dc:title>
  <dc:creator>Misicka</dc:creator>
  <cp:lastModifiedBy>User</cp:lastModifiedBy>
  <cp:revision>13</cp:revision>
  <dcterms:created xsi:type="dcterms:W3CDTF">2011-10-16T16:46:50Z</dcterms:created>
  <dcterms:modified xsi:type="dcterms:W3CDTF">2013-11-25T21:31:21Z</dcterms:modified>
</cp:coreProperties>
</file>