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5" r:id="rId7"/>
    <p:sldId id="264" r:id="rId8"/>
    <p:sldId id="266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C117A-165D-43D0-B8A8-187EB092E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333" y="1950442"/>
            <a:ext cx="5799334" cy="966130"/>
          </a:xfrm>
        </p:spPr>
        <p:txBody>
          <a:bodyPr>
            <a:normAutofit/>
          </a:bodyPr>
          <a:lstStyle/>
          <a:p>
            <a:r>
              <a:rPr lang="cs-CZ" sz="5400" dirty="0"/>
              <a:t>Dřep – král cviků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8040F5-6AC7-41DC-9B2C-E619B09BE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994" y="3061982"/>
            <a:ext cx="3260012" cy="230697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Kristýna Koukalová</a:t>
            </a:r>
          </a:p>
          <a:p>
            <a:r>
              <a:rPr lang="cs-CZ" dirty="0"/>
              <a:t>Denisa Koloničná </a:t>
            </a:r>
          </a:p>
          <a:p>
            <a:r>
              <a:rPr lang="cs-CZ" dirty="0"/>
              <a:t>10.4.2020</a:t>
            </a:r>
          </a:p>
        </p:txBody>
      </p:sp>
    </p:spTree>
    <p:extLst>
      <p:ext uri="{BB962C8B-B14F-4D97-AF65-F5344CB8AC3E}">
        <p14:creationId xmlns:p14="http://schemas.microsoft.com/office/powerpoint/2010/main" val="66622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CDDC9DF-1C2E-4DD8-BE04-7F1DB891BD40}"/>
              </a:ext>
            </a:extLst>
          </p:cNvPr>
          <p:cNvSpPr txBox="1"/>
          <p:nvPr/>
        </p:nvSpPr>
        <p:spPr>
          <a:xfrm>
            <a:off x="1112909" y="850044"/>
            <a:ext cx="1037216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Použité zdroje:</a:t>
            </a:r>
          </a:p>
          <a:p>
            <a:endParaRPr lang="cs-CZ" i="1" dirty="0"/>
          </a:p>
          <a:p>
            <a:r>
              <a:rPr lang="cs-CZ" i="1" dirty="0"/>
              <a:t>1. FLORIANOVÁ, L., Biomechanická analýza hlubokého dřepu v kontextu vybraných funkčních a strukturálních poruch pohybového aparátu člověka. </a:t>
            </a:r>
          </a:p>
          <a:p>
            <a:r>
              <a:rPr lang="cs-CZ" i="1" dirty="0"/>
              <a:t>Liberec, 2016. Bakalářská práce. </a:t>
            </a:r>
            <a:r>
              <a:rPr lang="cs-CZ" i="1" dirty="0"/>
              <a:t>Technická univerzita v Liberci, Ústav zdravotnických studií. </a:t>
            </a:r>
            <a:endParaRPr lang="cs-CZ" i="1" dirty="0" smtClean="0"/>
          </a:p>
          <a:p>
            <a:r>
              <a:rPr lang="cs-CZ" i="1" dirty="0" smtClean="0"/>
              <a:t> </a:t>
            </a:r>
            <a:endParaRPr lang="cs-CZ" i="1" dirty="0"/>
          </a:p>
          <a:p>
            <a:r>
              <a:rPr lang="cs-CZ" i="1" dirty="0"/>
              <a:t>2</a:t>
            </a:r>
            <a:r>
              <a:rPr lang="cs-CZ" i="1" dirty="0"/>
              <a:t>. Dřep: Správná technika, varianty a časté chyby - SvětFitness.cz. </a:t>
            </a:r>
          </a:p>
          <a:p>
            <a:r>
              <a:rPr lang="cs-CZ" i="1" dirty="0"/>
              <a:t>Fitness magazín, kterému můžeš věřit. SvětFitness.cz [online]. </a:t>
            </a:r>
            <a:r>
              <a:rPr lang="cs-CZ" i="1" dirty="0"/>
              <a:t>Dostupné z: https://www.svetfitness.cz/clanek/jak-na-drep</a:t>
            </a:r>
            <a:r>
              <a:rPr lang="cs-CZ" i="1" dirty="0" smtClean="0"/>
              <a:t>/</a:t>
            </a:r>
          </a:p>
          <a:p>
            <a:endParaRPr lang="cs-CZ" i="1" dirty="0"/>
          </a:p>
          <a:p>
            <a:r>
              <a:rPr lang="cs-CZ" i="1" dirty="0"/>
              <a:t>3. </a:t>
            </a:r>
            <a:r>
              <a:rPr lang="cs-CZ" i="1" dirty="0" err="1"/>
              <a:t>Exercises</a:t>
            </a:r>
            <a:r>
              <a:rPr lang="cs-CZ" i="1" dirty="0"/>
              <a:t>: </a:t>
            </a:r>
            <a:r>
              <a:rPr lang="cs-CZ" i="1" dirty="0" err="1"/>
              <a:t>lower</a:t>
            </a:r>
            <a:r>
              <a:rPr lang="cs-CZ" i="1" dirty="0"/>
              <a:t> body. </a:t>
            </a:r>
            <a:r>
              <a:rPr lang="cs-CZ" i="1" dirty="0" err="1"/>
              <a:t>Weighttraing.guide</a:t>
            </a:r>
            <a:r>
              <a:rPr lang="cs-CZ" i="1" dirty="0"/>
              <a:t> [online]. </a:t>
            </a:r>
            <a:r>
              <a:rPr lang="cs-CZ" i="1" dirty="0"/>
              <a:t>Dostupné z: https://weighttraining.guide/category/exercises/lower-body</a:t>
            </a:r>
            <a:r>
              <a:rPr lang="cs-CZ" i="1" dirty="0" smtClean="0"/>
              <a:t>/</a:t>
            </a:r>
          </a:p>
          <a:p>
            <a:endParaRPr lang="cs-CZ" i="1" dirty="0"/>
          </a:p>
          <a:p>
            <a:r>
              <a:rPr lang="cs-CZ" i="1" dirty="0"/>
              <a:t>4. KRÁLOVÁ, Tereza, Jiří GASIOR, Tereza HAMMEROVÁ a Julie ŠVECOVÁ. Metodika vzpírání: Dřep a jeho varianty. Metodika a didaktika vzpírání [online]. Brno: Masarykova univerzita, 2017, 2017 [cit. 2020-04-20]. Dostupné z: https://is.muni.cz/do/rect/el/estud/fsps/js18/metodika_vzpirani/web/pages/06-04-drep.html?fbclid=IwAR1h66hhOGriP5MY6CqCv3PJXG2uA3MQ6kVWZHLCEHgVK11x3ZwpkkuzWRg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1908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E024604-1EB1-42BF-95B8-6F9279202364}"/>
              </a:ext>
            </a:extLst>
          </p:cNvPr>
          <p:cNvSpPr txBox="1"/>
          <p:nvPr/>
        </p:nvSpPr>
        <p:spPr>
          <a:xfrm>
            <a:off x="4080256" y="519953"/>
            <a:ext cx="4031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/>
              <a:t>Děkuji za pozornost! </a:t>
            </a:r>
          </a:p>
        </p:txBody>
      </p:sp>
      <p:pic>
        <p:nvPicPr>
          <p:cNvPr id="4" name="Obrázek 3" descr="Obsah obrázku muž, sport, černá, mladý&#10;&#10;Popis byl vytvořen automaticky">
            <a:extLst>
              <a:ext uri="{FF2B5EF4-FFF2-40B4-BE49-F238E27FC236}">
                <a16:creationId xmlns:a16="http://schemas.microsoft.com/office/drawing/2014/main" id="{4A37ED72-5432-4184-9F99-0DA0E55A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50060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B404640-D1F3-4881-8562-9F485488E344}"/>
              </a:ext>
            </a:extLst>
          </p:cNvPr>
          <p:cNvSpPr txBox="1"/>
          <p:nvPr/>
        </p:nvSpPr>
        <p:spPr>
          <a:xfrm>
            <a:off x="1662952" y="726141"/>
            <a:ext cx="88660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Dřep</a:t>
            </a:r>
          </a:p>
          <a:p>
            <a:endParaRPr lang="cs-CZ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Základní pohybový vzor člověka, přirozená posturální pozice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Příznivý vliv na produkci síly i výkonu dolních končetin, zapojení mnoha svalových skupin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/>
              <a:t>Základní, široce používaný cvik – „král cviků“, stěžejní napříč sportovními odvětvími i pro zlepšení kvality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07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0BFA13C-258E-4AFF-BA7C-5EFFD0016AED}"/>
              </a:ext>
            </a:extLst>
          </p:cNvPr>
          <p:cNvSpPr txBox="1"/>
          <p:nvPr/>
        </p:nvSpPr>
        <p:spPr>
          <a:xfrm>
            <a:off x="528917" y="251011"/>
            <a:ext cx="1124174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Zapojované svaly</a:t>
            </a:r>
          </a:p>
          <a:p>
            <a:pPr algn="ctr"/>
            <a:endParaRPr lang="cs-CZ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Aktivuje se více než 200 svalů, hlavními jsou:</a:t>
            </a:r>
          </a:p>
          <a:p>
            <a:r>
              <a:rPr lang="cs-CZ" sz="3600" b="1" dirty="0"/>
              <a:t>1) Svaly kyčelního kloubu</a:t>
            </a:r>
            <a:r>
              <a:rPr lang="cs-CZ" sz="3600" dirty="0"/>
              <a:t>: m. iliopsoas, m. gluteus maximus</a:t>
            </a:r>
          </a:p>
          <a:p>
            <a:r>
              <a:rPr lang="cs-CZ" sz="3600" b="1" dirty="0"/>
              <a:t>2) Svaly stehna</a:t>
            </a:r>
            <a:r>
              <a:rPr lang="cs-CZ" sz="3600" dirty="0"/>
              <a:t>: m. quadriceps femoris, m. biceps femoris,         	m. </a:t>
            </a:r>
            <a:r>
              <a:rPr lang="cs-CZ" sz="3600" dirty="0" err="1"/>
              <a:t>semitendiosus</a:t>
            </a:r>
            <a:r>
              <a:rPr lang="cs-CZ" sz="3600" dirty="0"/>
              <a:t>, m. </a:t>
            </a:r>
            <a:r>
              <a:rPr lang="cs-CZ" sz="3600" dirty="0" err="1"/>
              <a:t>semimebranosus</a:t>
            </a:r>
            <a:r>
              <a:rPr lang="cs-CZ" sz="3600" dirty="0"/>
              <a:t>, m. </a:t>
            </a:r>
            <a:r>
              <a:rPr lang="cs-CZ" sz="3600" dirty="0" err="1"/>
              <a:t>adductor</a:t>
            </a:r>
            <a:r>
              <a:rPr lang="cs-CZ" sz="3600" dirty="0"/>
              <a:t> </a:t>
            </a:r>
            <a:r>
              <a:rPr lang="cs-CZ" sz="3600" dirty="0" err="1"/>
              <a:t>magnus</a:t>
            </a:r>
            <a:endParaRPr lang="cs-CZ" sz="3600" dirty="0"/>
          </a:p>
          <a:p>
            <a:r>
              <a:rPr lang="cs-CZ" sz="3600" b="1" dirty="0"/>
              <a:t>3) Svaly bérce</a:t>
            </a:r>
            <a:r>
              <a:rPr lang="cs-CZ" sz="3600" dirty="0"/>
              <a:t>: </a:t>
            </a:r>
          </a:p>
          <a:p>
            <a:r>
              <a:rPr lang="cs-CZ" sz="3600" dirty="0"/>
              <a:t>    m. </a:t>
            </a:r>
            <a:r>
              <a:rPr lang="cs-CZ" sz="3600" dirty="0" err="1"/>
              <a:t>soleus</a:t>
            </a:r>
            <a:endParaRPr lang="cs-CZ" sz="3600" dirty="0"/>
          </a:p>
          <a:p>
            <a:r>
              <a:rPr lang="cs-CZ" sz="3600" b="1" dirty="0"/>
              <a:t>4) Svaly zad</a:t>
            </a:r>
            <a:r>
              <a:rPr lang="cs-CZ" sz="3600" dirty="0"/>
              <a:t>: </a:t>
            </a:r>
          </a:p>
          <a:p>
            <a:r>
              <a:rPr lang="cs-CZ" sz="3600" dirty="0"/>
              <a:t>    m. </a:t>
            </a:r>
            <a:r>
              <a:rPr lang="cs-CZ" sz="3600" dirty="0" err="1"/>
              <a:t>erector</a:t>
            </a:r>
            <a:r>
              <a:rPr lang="cs-CZ" sz="3600" dirty="0"/>
              <a:t> </a:t>
            </a:r>
            <a:r>
              <a:rPr lang="cs-CZ" sz="3600" dirty="0" err="1"/>
              <a:t>spinae</a:t>
            </a:r>
            <a:endParaRPr lang="cs-CZ" sz="3600" dirty="0"/>
          </a:p>
          <a:p>
            <a:r>
              <a:rPr lang="cs-CZ" sz="3600" b="1" dirty="0"/>
              <a:t>5) Svaly břicha</a:t>
            </a:r>
            <a:r>
              <a:rPr lang="cs-CZ" sz="3600" dirty="0"/>
              <a:t>: </a:t>
            </a:r>
          </a:p>
          <a:p>
            <a:r>
              <a:rPr lang="cs-CZ" sz="3600" dirty="0"/>
              <a:t>	m. rectus </a:t>
            </a:r>
            <a:r>
              <a:rPr lang="cs-CZ" sz="3600" dirty="0" err="1"/>
              <a:t>abdominis</a:t>
            </a:r>
            <a:r>
              <a:rPr lang="cs-CZ" sz="3600" dirty="0"/>
              <a:t>   </a:t>
            </a:r>
          </a:p>
        </p:txBody>
      </p:sp>
      <p:pic>
        <p:nvPicPr>
          <p:cNvPr id="5" name="Obrázek 4" descr="Obsah obrázku sport, fotka, držení, muž&#10;&#10;Popis byl vytvořen automaticky">
            <a:extLst>
              <a:ext uri="{FF2B5EF4-FFF2-40B4-BE49-F238E27FC236}">
                <a16:creationId xmlns:a16="http://schemas.microsoft.com/office/drawing/2014/main" id="{6B5FE93C-3FB7-45F7-B058-EB02E75C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56" y="3226568"/>
            <a:ext cx="5969475" cy="36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9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B223A8A-67F6-40BB-9A42-C26BBC19418B}"/>
              </a:ext>
            </a:extLst>
          </p:cNvPr>
          <p:cNvSpPr txBox="1"/>
          <p:nvPr/>
        </p:nvSpPr>
        <p:spPr>
          <a:xfrm>
            <a:off x="636439" y="1226014"/>
            <a:ext cx="50041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Cílové svaly:</a:t>
            </a:r>
            <a:r>
              <a:rPr lang="cs-CZ" sz="3600" b="1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/>
              <a:t>m. </a:t>
            </a:r>
            <a:r>
              <a:rPr lang="cs-CZ" sz="3600" b="1" dirty="0" err="1"/>
              <a:t>quadriceps</a:t>
            </a:r>
            <a:r>
              <a:rPr lang="cs-CZ" sz="3600" b="1" dirty="0"/>
              <a:t> </a:t>
            </a:r>
            <a:r>
              <a:rPr lang="cs-CZ" sz="3600" b="1" dirty="0" err="1"/>
              <a:t>femoris</a:t>
            </a:r>
            <a:endParaRPr lang="cs-CZ" sz="3600" dirty="0"/>
          </a:p>
          <a:p>
            <a:r>
              <a:rPr lang="cs-CZ" sz="3600" dirty="0"/>
              <a:t>Synergisté: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/>
              <a:t>m. </a:t>
            </a:r>
            <a:r>
              <a:rPr lang="cs-CZ" sz="3600" b="1" dirty="0" err="1"/>
              <a:t>gluteus</a:t>
            </a:r>
            <a:r>
              <a:rPr lang="cs-CZ" sz="3600" b="1" dirty="0"/>
              <a:t> </a:t>
            </a:r>
            <a:r>
              <a:rPr lang="cs-CZ" sz="3600" b="1" dirty="0" err="1"/>
              <a:t>maximus</a:t>
            </a:r>
            <a:r>
              <a:rPr lang="cs-CZ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m. </a:t>
            </a:r>
            <a:r>
              <a:rPr lang="cs-CZ" sz="3600" dirty="0" err="1"/>
              <a:t>adductor</a:t>
            </a:r>
            <a:r>
              <a:rPr lang="cs-CZ" sz="3600" dirty="0"/>
              <a:t> </a:t>
            </a:r>
            <a:r>
              <a:rPr lang="cs-CZ" sz="3600" dirty="0" err="1"/>
              <a:t>magnus</a:t>
            </a:r>
            <a:r>
              <a:rPr lang="cs-CZ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m. </a:t>
            </a:r>
            <a:r>
              <a:rPr lang="cs-CZ" sz="3600" dirty="0" err="1"/>
              <a:t>soleus</a:t>
            </a:r>
            <a:endParaRPr lang="cs-CZ" sz="3600" dirty="0"/>
          </a:p>
          <a:p>
            <a:r>
              <a:rPr lang="cs-CZ" sz="3600" dirty="0"/>
              <a:t>Stabilizátory: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 err="1"/>
              <a:t>Hamstringy</a:t>
            </a:r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m. </a:t>
            </a:r>
            <a:r>
              <a:rPr lang="cs-CZ" sz="3600" dirty="0" err="1"/>
              <a:t>gastrocnemius</a:t>
            </a:r>
            <a:endParaRPr lang="cs-CZ" sz="3600" dirty="0"/>
          </a:p>
          <a:p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E435ED6-DA68-4A48-B32A-3E6393AB44FA}"/>
              </a:ext>
            </a:extLst>
          </p:cNvPr>
          <p:cNvSpPr txBox="1"/>
          <p:nvPr/>
        </p:nvSpPr>
        <p:spPr>
          <a:xfrm>
            <a:off x="3880701" y="248491"/>
            <a:ext cx="443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Hlavní posilované svaly</a:t>
            </a:r>
          </a:p>
        </p:txBody>
      </p:sp>
      <p:pic>
        <p:nvPicPr>
          <p:cNvPr id="5" name="Obrázek 4" descr="Obsah obrázku muž&#10;&#10;Popis byl vytvořen automaticky">
            <a:extLst>
              <a:ext uri="{FF2B5EF4-FFF2-40B4-BE49-F238E27FC236}">
                <a16:creationId xmlns:a16="http://schemas.microsoft.com/office/drawing/2014/main" id="{AE296472-22E4-42E7-97B8-8C64A0DCC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37" y="1209961"/>
            <a:ext cx="6551363" cy="56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7C72A15-E57B-458F-BAFF-3749B51C56EC}"/>
              </a:ext>
            </a:extLst>
          </p:cNvPr>
          <p:cNvSpPr txBox="1"/>
          <p:nvPr/>
        </p:nvSpPr>
        <p:spPr>
          <a:xfrm>
            <a:off x="951390" y="25009"/>
            <a:ext cx="819260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Provedení cviku</a:t>
            </a:r>
            <a:endParaRPr lang="cs-CZ" sz="3600" dirty="0"/>
          </a:p>
          <a:p>
            <a:pPr marL="742950" indent="-742950">
              <a:buFont typeface="+mj-lt"/>
              <a:buAutoNum type="arabicPeriod"/>
            </a:pPr>
            <a:r>
              <a:rPr lang="cs-CZ" sz="3600" b="1" dirty="0"/>
              <a:t>Výchozí pozice: </a:t>
            </a:r>
            <a:r>
              <a:rPr lang="cs-CZ" sz="3600" dirty="0"/>
              <a:t>vzpřímený stoj na šířku ramen, kolena i chodidla směřují stejným směrem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/>
              <a:t>Sestupná fáze: </a:t>
            </a:r>
            <a:r>
              <a:rPr lang="cs-CZ" sz="3600" dirty="0"/>
              <a:t>ruce předpažit, příp. spojit před hrudníkem, s nádechem klesat dolů - současná flexe v kyčelním, kolenním a hlezenním kloubu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b="1" dirty="0"/>
              <a:t>Vzestupná fáze: </a:t>
            </a:r>
            <a:r>
              <a:rPr lang="cs-CZ" sz="3600" dirty="0"/>
              <a:t>s výdechem stoupat nahoru do výchozí pozice - současná extenze v kyčelním, kolenním a hlezenním kloubu</a:t>
            </a:r>
          </a:p>
          <a:p>
            <a:endParaRPr lang="cs-CZ" dirty="0"/>
          </a:p>
        </p:txBody>
      </p:sp>
      <p:pic>
        <p:nvPicPr>
          <p:cNvPr id="4" name="Obrázek 3" descr="Obsah obrázku kreslení, hodiny&#10;&#10;Popis byl vytvořen automaticky">
            <a:extLst>
              <a:ext uri="{FF2B5EF4-FFF2-40B4-BE49-F238E27FC236}">
                <a16:creationId xmlns:a16="http://schemas.microsoft.com/office/drawing/2014/main" id="{CFAB51D4-83D6-4DE0-99E8-CF189296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1" y="1353671"/>
            <a:ext cx="2830477" cy="43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7009F4-B4C0-4AAF-B931-17AF4CD743E8}"/>
              </a:ext>
            </a:extLst>
          </p:cNvPr>
          <p:cNvSpPr txBox="1"/>
          <p:nvPr/>
        </p:nvSpPr>
        <p:spPr>
          <a:xfrm>
            <a:off x="3847211" y="226243"/>
            <a:ext cx="4497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Nácvik techniky dřepu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849086" y="979714"/>
            <a:ext cx="10786654" cy="528392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Před samotným vzpíráním činky je důležité natrénovat mělkou variantu dřepu, poté dřep prohlubovat a až poté přidat závaží</a:t>
            </a:r>
          </a:p>
          <a:p>
            <a:r>
              <a:rPr lang="cs-CZ" dirty="0" smtClean="0"/>
              <a:t>Vzpřímený postoj, hlava a páteř jsou v neutrálním postavení</a:t>
            </a:r>
          </a:p>
          <a:p>
            <a:r>
              <a:rPr lang="cs-CZ" dirty="0" smtClean="0"/>
              <a:t>Šířka chodidel je přibližně v úrovni šířky ramen, podle potřeby o něco dál od sebe, podle komfortu</a:t>
            </a:r>
          </a:p>
          <a:p>
            <a:r>
              <a:rPr lang="cs-CZ" dirty="0" smtClean="0"/>
              <a:t>Chodidla jsou mírně vytočená ven a hmotnost je rovnoměrně rozprostřena mezi středem paty, palcovým polštářkem a malíkovým polštářkem</a:t>
            </a:r>
          </a:p>
          <a:p>
            <a:r>
              <a:rPr lang="cs-CZ" dirty="0" smtClean="0"/>
              <a:t>Kolena tlačíme směrem ven, u mělkého dřepu se snažíme, aby kolena nešla přes špičky, u hlubokého dřepu mohou jít kolena přes špičky v nejnižší poloze do 3 – 5 cm</a:t>
            </a:r>
          </a:p>
          <a:p>
            <a:r>
              <a:rPr lang="cs-CZ" dirty="0" smtClean="0"/>
              <a:t>U dřepu bez zátěže dýcháme plynule, u dřepu se zátěží se ve zpevněném vzpřímeném postoji nadechneme do spodní části břicha, zpevníme tím celý trup, dech je zadržen a probíhá excentrická fáze dřepu až do nejnižšího bodu, poté přecházíme do koncentrické fáze, kde vydechujeme teprve ve 2/3 pohybu.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9530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95CD557-CF38-45B9-803A-CD180CB15231}"/>
              </a:ext>
            </a:extLst>
          </p:cNvPr>
          <p:cNvSpPr txBox="1"/>
          <p:nvPr/>
        </p:nvSpPr>
        <p:spPr>
          <a:xfrm>
            <a:off x="4208816" y="301657"/>
            <a:ext cx="3774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Chyby v provedení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927462" y="1130868"/>
            <a:ext cx="10337074" cy="4843211"/>
          </a:xfrm>
        </p:spPr>
        <p:txBody>
          <a:bodyPr/>
          <a:lstStyle/>
          <a:p>
            <a:r>
              <a:rPr lang="cs-CZ" dirty="0" smtClean="0"/>
              <a:t>Ohnutá záda</a:t>
            </a:r>
          </a:p>
          <a:p>
            <a:r>
              <a:rPr lang="cs-CZ" dirty="0" smtClean="0"/>
              <a:t>Nadměrný předklon</a:t>
            </a:r>
          </a:p>
          <a:p>
            <a:r>
              <a:rPr lang="cs-CZ" dirty="0" smtClean="0"/>
              <a:t>Brzké překlopení pánve a doprovodné pohyby v bederní páteři</a:t>
            </a:r>
          </a:p>
          <a:p>
            <a:r>
              <a:rPr lang="cs-CZ" dirty="0" smtClean="0"/>
              <a:t>Zvedání pat a špatná rovnováha</a:t>
            </a:r>
          </a:p>
          <a:p>
            <a:r>
              <a:rPr lang="cs-CZ" dirty="0" smtClean="0"/>
              <a:t>Přílišný záklon hlavy a sklouznutí činky na krční obratle</a:t>
            </a:r>
          </a:p>
          <a:p>
            <a:r>
              <a:rPr lang="cs-CZ" dirty="0" smtClean="0"/>
              <a:t>Dynamická valgozita kolen</a:t>
            </a:r>
          </a:p>
          <a:p>
            <a:r>
              <a:rPr lang="cs-CZ" dirty="0" smtClean="0"/>
              <a:t>Nerovnoměrně rozložená váha mezi levou a pravou stranou</a:t>
            </a:r>
          </a:p>
          <a:p>
            <a:r>
              <a:rPr lang="cs-CZ" dirty="0" smtClean="0"/>
              <a:t>Rychlý pohyb dolů v excentrické fázi dřepu</a:t>
            </a:r>
          </a:p>
          <a:p>
            <a:r>
              <a:rPr lang="cs-CZ" dirty="0" smtClean="0"/>
              <a:t>Vysoká hmotnost činky na úkor technického provedení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6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F4F82F1-0CEC-40B7-B79A-270B489C926C}"/>
              </a:ext>
            </a:extLst>
          </p:cNvPr>
          <p:cNvSpPr txBox="1"/>
          <p:nvPr/>
        </p:nvSpPr>
        <p:spPr>
          <a:xfrm>
            <a:off x="8390822" y="119134"/>
            <a:ext cx="307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chemeClr val="accent6">
                    <a:lumMod val="50000"/>
                  </a:schemeClr>
                </a:solidFill>
              </a:rPr>
              <a:t>Varianty dřepu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2F4873-32C6-4094-90CD-8D36D698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6" y="259942"/>
            <a:ext cx="3905460" cy="3269344"/>
          </a:xfrm>
          <a:prstGeom prst="rect">
            <a:avLst/>
          </a:prstGeom>
        </p:spPr>
      </p:pic>
      <p:pic>
        <p:nvPicPr>
          <p:cNvPr id="6" name="Obrázek 5" descr="Obsah obrázku sport, fotka, držení, muž&#10;&#10;Popis byl vytvořen automaticky">
            <a:extLst>
              <a:ext uri="{FF2B5EF4-FFF2-40B4-BE49-F238E27FC236}">
                <a16:creationId xmlns:a16="http://schemas.microsoft.com/office/drawing/2014/main" id="{6D0173A6-59BC-4A4D-9430-729858EE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391" y="981514"/>
            <a:ext cx="4412609" cy="2684337"/>
          </a:xfrm>
          <a:prstGeom prst="rect">
            <a:avLst/>
          </a:prstGeom>
        </p:spPr>
      </p:pic>
      <p:pic>
        <p:nvPicPr>
          <p:cNvPr id="8" name="Obrázek 7" descr="Obsah obrázku sport, muž&#10;&#10;Popis byl vytvořen automaticky">
            <a:extLst>
              <a:ext uri="{FF2B5EF4-FFF2-40B4-BE49-F238E27FC236}">
                <a16:creationId xmlns:a16="http://schemas.microsoft.com/office/drawing/2014/main" id="{81751EE9-9FBA-443F-A35F-82F614B3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390" y="3911985"/>
            <a:ext cx="4412610" cy="2654252"/>
          </a:xfrm>
          <a:prstGeom prst="rect">
            <a:avLst/>
          </a:prstGeom>
        </p:spPr>
      </p:pic>
      <p:pic>
        <p:nvPicPr>
          <p:cNvPr id="10" name="Obrázek 9" descr="Obsah obrázku muž&#10;&#10;Popis byl vytvořen automaticky">
            <a:extLst>
              <a:ext uri="{FF2B5EF4-FFF2-40B4-BE49-F238E27FC236}">
                <a16:creationId xmlns:a16="http://schemas.microsoft.com/office/drawing/2014/main" id="{29EDF172-3B2A-451D-A06E-0191ECA3B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890" y="268176"/>
            <a:ext cx="3597646" cy="310705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5741023-7EA7-4D32-A387-72E6DB2DE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890" y="3495592"/>
            <a:ext cx="3597646" cy="326786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FEEE6BF-C362-4803-8165-9B648AFDA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90" y="3749883"/>
            <a:ext cx="3841905" cy="29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5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FED1C98-B85B-4414-A805-13DEF801C61D}"/>
              </a:ext>
            </a:extLst>
          </p:cNvPr>
          <p:cNvSpPr txBox="1"/>
          <p:nvPr/>
        </p:nvSpPr>
        <p:spPr>
          <a:xfrm>
            <a:off x="4853465" y="58981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Sestupná fáze: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D4BEC92-435E-4230-8BCE-2AC929FBEA9C}"/>
              </a:ext>
            </a:extLst>
          </p:cNvPr>
          <p:cNvSpPr txBox="1"/>
          <p:nvPr/>
        </p:nvSpPr>
        <p:spPr>
          <a:xfrm>
            <a:off x="4824537" y="3673308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Vzestupná fáze: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D3CE322-0AB5-432B-915E-51ABBFA2C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0790"/>
              </p:ext>
            </p:extLst>
          </p:nvPr>
        </p:nvGraphicFramePr>
        <p:xfrm>
          <a:off x="331693" y="958166"/>
          <a:ext cx="11528614" cy="2637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164">
                  <a:extLst>
                    <a:ext uri="{9D8B030D-6E8A-4147-A177-3AD203B41FA5}">
                      <a16:colId xmlns:a16="http://schemas.microsoft.com/office/drawing/2014/main" val="3066023977"/>
                    </a:ext>
                  </a:extLst>
                </a:gridCol>
                <a:gridCol w="1643852">
                  <a:extLst>
                    <a:ext uri="{9D8B030D-6E8A-4147-A177-3AD203B41FA5}">
                      <a16:colId xmlns:a16="http://schemas.microsoft.com/office/drawing/2014/main" val="1852928837"/>
                    </a:ext>
                  </a:extLst>
                </a:gridCol>
                <a:gridCol w="1434250">
                  <a:extLst>
                    <a:ext uri="{9D8B030D-6E8A-4147-A177-3AD203B41FA5}">
                      <a16:colId xmlns:a16="http://schemas.microsoft.com/office/drawing/2014/main" val="1678587555"/>
                    </a:ext>
                  </a:extLst>
                </a:gridCol>
                <a:gridCol w="1682790">
                  <a:extLst>
                    <a:ext uri="{9D8B030D-6E8A-4147-A177-3AD203B41FA5}">
                      <a16:colId xmlns:a16="http://schemas.microsoft.com/office/drawing/2014/main" val="162597761"/>
                    </a:ext>
                  </a:extLst>
                </a:gridCol>
                <a:gridCol w="1683581">
                  <a:extLst>
                    <a:ext uri="{9D8B030D-6E8A-4147-A177-3AD203B41FA5}">
                      <a16:colId xmlns:a16="http://schemas.microsoft.com/office/drawing/2014/main" val="1434969665"/>
                    </a:ext>
                  </a:extLst>
                </a:gridCol>
                <a:gridCol w="1906792">
                  <a:extLst>
                    <a:ext uri="{9D8B030D-6E8A-4147-A177-3AD203B41FA5}">
                      <a16:colId xmlns:a16="http://schemas.microsoft.com/office/drawing/2014/main" val="891395234"/>
                    </a:ext>
                  </a:extLst>
                </a:gridCol>
                <a:gridCol w="1571185">
                  <a:extLst>
                    <a:ext uri="{9D8B030D-6E8A-4147-A177-3AD203B41FA5}">
                      <a16:colId xmlns:a16="http://schemas.microsoft.com/office/drawing/2014/main" val="2319287699"/>
                    </a:ext>
                  </a:extLst>
                </a:gridCol>
              </a:tblGrid>
              <a:tr h="544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KLOUB/ČÁST TĚLA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POHYB V KLOUBU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POHYBUJÍCÍ SE SEGMENT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ROVINA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IMPULS POHYBU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AGONISTÉ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KONTRAKCE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856366"/>
                  </a:ext>
                </a:extLst>
              </a:tr>
              <a:tr h="1044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KYČEL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flexe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stehno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sagitální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gravitace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iliopsoas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rectus femoris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sartorius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gracilis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excentrická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17425"/>
                  </a:ext>
                </a:extLst>
              </a:tr>
              <a:tr h="76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KOLENO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flexe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bérec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sagitální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gravitace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biceps femoris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semitendinosus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semimembranosus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excentrická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436621"/>
                  </a:ext>
                </a:extLst>
              </a:tr>
              <a:tr h="265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HLEZNO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dorzální flexe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bérec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sagitální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gravitace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m. tibialis anterior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excentrická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73985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23DCBEB-770C-4324-87EB-65EE4022A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59186"/>
              </p:ext>
            </p:extLst>
          </p:nvPr>
        </p:nvGraphicFramePr>
        <p:xfrm>
          <a:off x="338356" y="4047176"/>
          <a:ext cx="11521951" cy="264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386">
                  <a:extLst>
                    <a:ext uri="{9D8B030D-6E8A-4147-A177-3AD203B41FA5}">
                      <a16:colId xmlns:a16="http://schemas.microsoft.com/office/drawing/2014/main" val="2965345289"/>
                    </a:ext>
                  </a:extLst>
                </a:gridCol>
                <a:gridCol w="1652631">
                  <a:extLst>
                    <a:ext uri="{9D8B030D-6E8A-4147-A177-3AD203B41FA5}">
                      <a16:colId xmlns:a16="http://schemas.microsoft.com/office/drawing/2014/main" val="1664539500"/>
                    </a:ext>
                  </a:extLst>
                </a:gridCol>
                <a:gridCol w="1468073">
                  <a:extLst>
                    <a:ext uri="{9D8B030D-6E8A-4147-A177-3AD203B41FA5}">
                      <a16:colId xmlns:a16="http://schemas.microsoft.com/office/drawing/2014/main" val="3534011378"/>
                    </a:ext>
                  </a:extLst>
                </a:gridCol>
                <a:gridCol w="1635854">
                  <a:extLst>
                    <a:ext uri="{9D8B030D-6E8A-4147-A177-3AD203B41FA5}">
                      <a16:colId xmlns:a16="http://schemas.microsoft.com/office/drawing/2014/main" val="777317665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2767478489"/>
                    </a:ext>
                  </a:extLst>
                </a:gridCol>
                <a:gridCol w="1857834">
                  <a:extLst>
                    <a:ext uri="{9D8B030D-6E8A-4147-A177-3AD203B41FA5}">
                      <a16:colId xmlns:a16="http://schemas.microsoft.com/office/drawing/2014/main" val="2467459047"/>
                    </a:ext>
                  </a:extLst>
                </a:gridCol>
                <a:gridCol w="1590041">
                  <a:extLst>
                    <a:ext uri="{9D8B030D-6E8A-4147-A177-3AD203B41FA5}">
                      <a16:colId xmlns:a16="http://schemas.microsoft.com/office/drawing/2014/main" val="1252572995"/>
                    </a:ext>
                  </a:extLst>
                </a:gridCol>
              </a:tblGrid>
              <a:tr h="538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KLOUB/ČÁST TĚLA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POHYB V KLOUBU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POHYBUJÍCÍ SE SEGMENT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ROVINA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IMPULS POHYBU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AGONISTÉ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KONTRAKCE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786737"/>
                  </a:ext>
                </a:extLst>
              </a:tr>
              <a:tr h="1054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KYČEL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extenze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stehno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sagitální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svaly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gluteus maximus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biceps femoris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semitendinosus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semimembranosus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koncentrická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424590"/>
                  </a:ext>
                </a:extLst>
              </a:tr>
              <a:tr h="264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KOLENO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extenze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bérec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sagitální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svaly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quadriceps femoris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koncentrická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087106"/>
                  </a:ext>
                </a:extLst>
              </a:tr>
              <a:tr h="528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HLEZNO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plantární flexe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bérec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sagitální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svaly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gastrocnemius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m. soleus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koncentrická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639088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60F98D2-645E-46A1-94CE-305A7160F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15" y="3784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FAA70F-83A8-4BCE-9BD4-24B3266206C0}"/>
              </a:ext>
            </a:extLst>
          </p:cNvPr>
          <p:cNvSpPr txBox="1"/>
          <p:nvPr/>
        </p:nvSpPr>
        <p:spPr>
          <a:xfrm>
            <a:off x="3858937" y="123615"/>
            <a:ext cx="399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Kineziologická analýza dřepu </a:t>
            </a:r>
          </a:p>
        </p:txBody>
      </p:sp>
    </p:spTree>
    <p:extLst>
      <p:ext uri="{BB962C8B-B14F-4D97-AF65-F5344CB8AC3E}">
        <p14:creationId xmlns:p14="http://schemas.microsoft.com/office/powerpoint/2010/main" val="369679254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489</TotalTime>
  <Words>583</Words>
  <Application>Microsoft Office PowerPoint</Application>
  <PresentationFormat>Širokoúhlá obrazovka</PresentationFormat>
  <Paragraphs>137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Kapka</vt:lpstr>
      <vt:lpstr>Dřep – král cviků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KINEZIOLOGICKÁ ANALÝZA   HLUBOKÝ DŘEP</dc:title>
  <dc:creator>Kikina</dc:creator>
  <cp:lastModifiedBy>Denisa Koloničná</cp:lastModifiedBy>
  <cp:revision>54</cp:revision>
  <dcterms:created xsi:type="dcterms:W3CDTF">2019-11-10T15:02:53Z</dcterms:created>
  <dcterms:modified xsi:type="dcterms:W3CDTF">2020-04-20T20:27:57Z</dcterms:modified>
</cp:coreProperties>
</file>