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2" r:id="rId5"/>
    <p:sldId id="263" r:id="rId6"/>
    <p:sldId id="264" r:id="rId7"/>
    <p:sldId id="260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F969C-BC3B-4628-B6A2-5402407401A6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B980E-4782-417A-87EC-02D533A191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B980E-4782-417A-87EC-02D533A191A3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ABDB0-3DA7-4276-A43F-AE629B6481F7}" type="datetimeFigureOut">
              <a:rPr lang="cs-CZ" smtClean="0"/>
              <a:pPr/>
              <a:t>23.4.2020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1B31F-924B-4751-8C1D-589546F7A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1451/e-learning/kineziologie/elportal/pages/klik.html" TargetMode="External"/><Relationship Id="rId2" Type="http://schemas.openxmlformats.org/officeDocument/2006/relationships/hyperlink" Target="https://kulturistika.ronnie.cz/c-20849-klik-kral-cviku-biomechanika-spravna-a-spatna-technik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KLIK – komplexní cvik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Marta </a:t>
            </a:r>
            <a:r>
              <a:rPr lang="cs-CZ" dirty="0" err="1"/>
              <a:t>Krechlerová</a:t>
            </a:r>
            <a:endParaRPr lang="cs-CZ" dirty="0"/>
          </a:p>
          <a:p>
            <a:r>
              <a:rPr lang="cs-CZ" dirty="0" err="1" smtClean="0"/>
              <a:t>Noemi</a:t>
            </a:r>
            <a:r>
              <a:rPr lang="cs-CZ" dirty="0" smtClean="0"/>
              <a:t> Knapová</a:t>
            </a:r>
            <a:endParaRPr lang="cs-CZ" dirty="0"/>
          </a:p>
          <a:p>
            <a:r>
              <a:rPr lang="cs-CZ" dirty="0" smtClean="0"/>
              <a:t>17.4.2020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použitých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kulturistika.ronnie.cz/c-20849-klik-kral-cviku-biomechanika-spravna-a-spatna-technika.html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https://is.muni.cz/do/1451/e-learning/kineziologie/elportal/pages/klik.html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právě klik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Klik patří mezi nejkomplexnější cviky </a:t>
            </a:r>
          </a:p>
          <a:p>
            <a:r>
              <a:rPr lang="cs-CZ" sz="2000" dirty="0" smtClean="0"/>
              <a:t>Při správném provedení zapojíte svaly celého těla</a:t>
            </a:r>
          </a:p>
          <a:p>
            <a:r>
              <a:rPr lang="cs-CZ" sz="2000" dirty="0" smtClean="0"/>
              <a:t>Můžete si nastavit úroveň, kterou zvládnete a postupně ji zvyšovat</a:t>
            </a:r>
          </a:p>
          <a:p>
            <a:r>
              <a:rPr lang="cs-CZ" sz="2000" dirty="0" smtClean="0"/>
              <a:t>Jeho nespornou výhodou je variabilita</a:t>
            </a:r>
            <a:endParaRPr lang="cs-CZ" sz="2000" dirty="0"/>
          </a:p>
        </p:txBody>
      </p:sp>
      <p:pic>
        <p:nvPicPr>
          <p:cNvPr id="3074" name="Picture 2" descr="F:\fsps\klik_mi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924944"/>
            <a:ext cx="4804792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Anatomie kliku</a:t>
            </a:r>
            <a:endParaRPr lang="cs-CZ" dirty="0"/>
          </a:p>
        </p:txBody>
      </p:sp>
      <p:pic>
        <p:nvPicPr>
          <p:cNvPr id="1026" name="Picture 2" descr="F:\fsps\kli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04864"/>
            <a:ext cx="4876800" cy="3248025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467544" y="1844824"/>
            <a:ext cx="295232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Hlavní svalové skupiny:</a:t>
            </a:r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deltoideus</a:t>
            </a:r>
            <a:r>
              <a:rPr lang="cs-CZ" sz="1600" dirty="0" smtClean="0"/>
              <a:t>, </a:t>
            </a:r>
            <a:r>
              <a:rPr lang="cs-CZ" sz="1600" dirty="0" err="1" smtClean="0"/>
              <a:t>pars</a:t>
            </a:r>
            <a:r>
              <a:rPr lang="cs-CZ" sz="1600" dirty="0" smtClean="0"/>
              <a:t> </a:t>
            </a:r>
            <a:r>
              <a:rPr lang="cs-CZ" sz="1600" dirty="0" err="1" smtClean="0"/>
              <a:t>clavicularis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pectoralis</a:t>
            </a:r>
            <a:r>
              <a:rPr lang="cs-CZ" sz="1600" dirty="0" smtClean="0"/>
              <a:t>  major</a:t>
            </a:r>
          </a:p>
          <a:p>
            <a:r>
              <a:rPr lang="cs-CZ" sz="1600" dirty="0" smtClean="0"/>
              <a:t>m. triceps </a:t>
            </a:r>
            <a:r>
              <a:rPr lang="cs-CZ" sz="1600" dirty="0" err="1" smtClean="0"/>
              <a:t>brachii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coracobrachialis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serratus</a:t>
            </a:r>
            <a:r>
              <a:rPr lang="cs-CZ" sz="1600" dirty="0" smtClean="0"/>
              <a:t>  </a:t>
            </a:r>
            <a:r>
              <a:rPr lang="cs-CZ" sz="1600" dirty="0" err="1" smtClean="0"/>
              <a:t>anterior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pectoralis</a:t>
            </a:r>
            <a:r>
              <a:rPr lang="cs-CZ" sz="1600" dirty="0" smtClean="0"/>
              <a:t>  </a:t>
            </a:r>
            <a:r>
              <a:rPr lang="cs-CZ" sz="1600" dirty="0" err="1" smtClean="0"/>
              <a:t>minor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Ostatní svalové skupiny:</a:t>
            </a:r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rectus</a:t>
            </a:r>
            <a:r>
              <a:rPr lang="cs-CZ" sz="1600" dirty="0" smtClean="0"/>
              <a:t>  </a:t>
            </a:r>
            <a:r>
              <a:rPr lang="cs-CZ" sz="1600" dirty="0" err="1" smtClean="0"/>
              <a:t>abdominis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trapezius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obliquus</a:t>
            </a:r>
            <a:r>
              <a:rPr lang="cs-CZ" sz="1600" dirty="0" smtClean="0"/>
              <a:t>  </a:t>
            </a:r>
            <a:r>
              <a:rPr lang="cs-CZ" sz="1600" dirty="0" err="1" smtClean="0"/>
              <a:t>externus</a:t>
            </a:r>
            <a:r>
              <a:rPr lang="cs-CZ" sz="1600" dirty="0" smtClean="0"/>
              <a:t> </a:t>
            </a:r>
            <a:r>
              <a:rPr lang="cs-CZ" sz="1600" dirty="0" err="1" smtClean="0"/>
              <a:t>abdominis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transversus</a:t>
            </a:r>
            <a:r>
              <a:rPr lang="cs-CZ" sz="1600" dirty="0" smtClean="0"/>
              <a:t>  </a:t>
            </a:r>
            <a:r>
              <a:rPr lang="cs-CZ" sz="1600" dirty="0" err="1" smtClean="0"/>
              <a:t>abdominis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anconeus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latissimus</a:t>
            </a:r>
            <a:r>
              <a:rPr lang="cs-CZ" sz="1600" dirty="0" smtClean="0"/>
              <a:t> </a:t>
            </a:r>
            <a:r>
              <a:rPr lang="cs-CZ" sz="1600" dirty="0" err="1" smtClean="0"/>
              <a:t>dorsi</a:t>
            </a:r>
            <a:endParaRPr lang="cs-CZ" sz="1600" dirty="0" smtClean="0"/>
          </a:p>
          <a:p>
            <a:r>
              <a:rPr lang="cs-CZ" sz="1600" dirty="0" smtClean="0"/>
              <a:t>m. </a:t>
            </a:r>
            <a:r>
              <a:rPr lang="cs-CZ" sz="1600" dirty="0" err="1" smtClean="0"/>
              <a:t>rectus</a:t>
            </a:r>
            <a:r>
              <a:rPr lang="cs-CZ" sz="1600" dirty="0" smtClean="0"/>
              <a:t> </a:t>
            </a:r>
            <a:r>
              <a:rPr lang="cs-CZ" sz="1600" dirty="0" err="1" smtClean="0"/>
              <a:t>femoris</a:t>
            </a:r>
            <a:endParaRPr lang="cs-CZ" sz="1600" dirty="0" smtClean="0"/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Kineziologie kliku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043608" y="3933056"/>
          <a:ext cx="6912769" cy="237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536"/>
                <a:gridCol w="1438008"/>
                <a:gridCol w="1509909"/>
                <a:gridCol w="1366108"/>
                <a:gridCol w="1294208"/>
              </a:tblGrid>
              <a:tr h="39482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latin typeface="Arial"/>
                        </a:rPr>
                        <a:t>FÁZE </a:t>
                      </a:r>
                      <a:r>
                        <a:rPr lang="cs-CZ" sz="1600" b="1" i="0" u="none" strike="noStrike" dirty="0">
                          <a:latin typeface="Arial"/>
                        </a:rPr>
                        <a:t> </a:t>
                      </a:r>
                      <a:r>
                        <a:rPr lang="cs-CZ" sz="1800" b="1" i="0" u="none" strike="noStrike" dirty="0">
                          <a:latin typeface="Arial"/>
                        </a:rPr>
                        <a:t>KLIK</a:t>
                      </a:r>
                      <a:endParaRPr lang="cs-CZ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48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kloub/část těla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111111"/>
                          </a:solidFill>
                          <a:latin typeface="Verdana"/>
                        </a:rPr>
                        <a:t>pohyb v kloubu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impuls pohybu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pohybující se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kontrakce</a:t>
                      </a:r>
                    </a:p>
                  </a:txBody>
                  <a:tcPr marL="9525" marR="9525" marT="9525" marB="0" anchor="ctr"/>
                </a:tc>
              </a:tr>
              <a:tr h="26424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rameno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horizontální abdukce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gravitace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trup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excentrická</a:t>
                      </a:r>
                    </a:p>
                  </a:txBody>
                  <a:tcPr marL="9525" marR="9525" marT="9525" marB="0" anchor="b"/>
                </a:tc>
              </a:tr>
              <a:tr h="14928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3404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lopatka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retrakce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gravitace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lopatka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excentrická</a:t>
                      </a:r>
                    </a:p>
                  </a:txBody>
                  <a:tcPr marL="9525" marR="9525" marT="9525" marB="0" anchor="b"/>
                </a:tc>
              </a:tr>
              <a:tr h="13994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4337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loket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flexe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gravitace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paže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excentrická</a:t>
                      </a:r>
                    </a:p>
                  </a:txBody>
                  <a:tcPr marL="9525" marR="9525" marT="9525" marB="0" anchor="b"/>
                </a:tc>
              </a:tr>
              <a:tr h="13994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4337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zápěstí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dorzální flexe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gravitace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předloktí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izometrická</a:t>
                      </a:r>
                    </a:p>
                  </a:txBody>
                  <a:tcPr marL="9525" marR="9525" marT="9525" marB="0" anchor="b"/>
                </a:tc>
              </a:tr>
              <a:tr h="172397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043608" y="1556792"/>
          <a:ext cx="6912765" cy="2181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553"/>
                <a:gridCol w="1382553"/>
                <a:gridCol w="1382553"/>
                <a:gridCol w="1382553"/>
                <a:gridCol w="1382553"/>
              </a:tblGrid>
              <a:tr h="37084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latin typeface="Arial"/>
                        </a:rPr>
                        <a:t>VÝCHOZÍ  POZICE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kloub/část těla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pohyb v kloubu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impuls pohybu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pohybující se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111111"/>
                          </a:solidFill>
                          <a:latin typeface="Verdana"/>
                        </a:rPr>
                        <a:t>kontrakce</a:t>
                      </a:r>
                    </a:p>
                  </a:txBody>
                  <a:tcPr marL="9525" marR="9525" marT="9525" marB="0" anchor="ctr"/>
                </a:tc>
              </a:tr>
              <a:tr h="2102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rameno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horizontální addukce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svaly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trup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koncentrická</a:t>
                      </a:r>
                    </a:p>
                  </a:txBody>
                  <a:tcPr marL="9525" marR="9525" marT="9525" marB="0" anchor="b"/>
                </a:tc>
              </a:tr>
              <a:tr h="5623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lopatka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protrakce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svaly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lopatka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koncentrická</a:t>
                      </a:r>
                    </a:p>
                  </a:txBody>
                  <a:tcPr marL="9525" marR="9525" marT="9525" marB="0" anchor="b"/>
                </a:tc>
              </a:tr>
              <a:tr h="7200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2859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loket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extenze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svaly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paže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koncentrická</a:t>
                      </a:r>
                    </a:p>
                  </a:txBody>
                  <a:tcPr marL="9525" marR="9525" marT="9525" marB="0" anchor="b"/>
                </a:tc>
              </a:tr>
              <a:tr h="7200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2859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zápěstí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dorzální flexe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svaly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předloktí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izometrická</a:t>
                      </a:r>
                    </a:p>
                  </a:txBody>
                  <a:tcPr marL="9525" marR="9525" marT="9525" marB="0" anchor="b"/>
                </a:tc>
              </a:tr>
              <a:tr h="7200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555555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5098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fsps\klik_provede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9694" y="3356992"/>
            <a:ext cx="3434306" cy="263296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Technika provedení kliku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6131024" cy="5112567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sz="2400" dirty="0" smtClean="0"/>
              <a:t>Výchozí postavení je vzpor ležmo (A)</a:t>
            </a:r>
          </a:p>
          <a:p>
            <a:pPr>
              <a:buFontTx/>
              <a:buChar char="-"/>
            </a:pPr>
            <a:r>
              <a:rPr lang="cs-CZ" sz="2400" dirty="0" smtClean="0"/>
              <a:t>Ruce jsou na šířku ramen nebo o něco širší v postavení pod rameny nebo na jejich úrovni, trup, kyčle i kolena jsou zpevněné, páteř je přirozeně rovná, hlava v prodloužení celé páteře, pohled směřuje těsně před spojnici dlaní na podložku, ramena jsou stažena dolů a do stran, lopatky jako bychom se pomyslně snažili zastrčit do zadní kapsy u kalhot</a:t>
            </a:r>
          </a:p>
          <a:p>
            <a:pPr>
              <a:buFontTx/>
              <a:buChar char="-"/>
            </a:pPr>
            <a:r>
              <a:rPr lang="cs-CZ" sz="2400" dirty="0" smtClean="0"/>
              <a:t>Provedení kliku je flexe v lokti, lokty jdou do stran, celé tělo zůstává zpevněné (B)</a:t>
            </a:r>
          </a:p>
          <a:p>
            <a:pPr>
              <a:buFontTx/>
              <a:buChar char="-"/>
            </a:pPr>
            <a:r>
              <a:rPr lang="cs-CZ" sz="2400" dirty="0" smtClean="0"/>
              <a:t>Hloubka kliku je individuální a záleží na flexibilitě a mobilitě ramenního kloubu a stabilitě lopatky, tedy nejnižší bod je tam, kde udržíme stabilní, zpevněné tělo</a:t>
            </a:r>
          </a:p>
          <a:p>
            <a:pPr>
              <a:buFontTx/>
              <a:buChar char="-"/>
            </a:pPr>
            <a:r>
              <a:rPr lang="cs-CZ" sz="2400" dirty="0" smtClean="0"/>
              <a:t>Poté se vracíme do výchozího postavení extenzí v lokti, lokty nepropínáme, ale snažíme se dostat do maximálně natažených paží (C)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47289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provedení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- komplexnosti kliku odpovídá i náročnost jeho provedení, proto je vhodné začínat tzv. „dámskými kliky“, z důvodu nácviku správné techniky</a:t>
            </a:r>
          </a:p>
          <a:p>
            <a:pPr>
              <a:buNone/>
            </a:pPr>
            <a:r>
              <a:rPr lang="cs-CZ" sz="1800" dirty="0" smtClean="0"/>
              <a:t>-  klik se provádí oporou o kolena, čímž se sníží zátěž pro horní polovinu těla a je možné se soustředit na techniku</a:t>
            </a:r>
            <a:endParaRPr lang="cs-CZ" sz="1800" dirty="0"/>
          </a:p>
        </p:txBody>
      </p:sp>
      <p:pic>
        <p:nvPicPr>
          <p:cNvPr id="1027" name="Picture 3" descr="F:\fsps\damsky_kl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492896"/>
            <a:ext cx="4320480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AppData\Local\Microsoft\Windows\Temporary Internet Files\Content.IE5\NVZDE0C9\1024px-Emojione_1F604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492896"/>
            <a:ext cx="394032" cy="36004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Variabilita kliku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412776"/>
            <a:ext cx="8147248" cy="20448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 smtClean="0"/>
              <a:t>Co všechno můžeme u kliku měnit:</a:t>
            </a:r>
          </a:p>
          <a:p>
            <a:pPr>
              <a:buFontTx/>
              <a:buChar char="-"/>
            </a:pPr>
            <a:r>
              <a:rPr lang="cs-CZ" sz="2000" dirty="0" smtClean="0"/>
              <a:t>RUCE – šířku nastavení dlaní nebo jejich umístění v předozadní rovině (pod rameny, níže pod trupem), střídavé postavení (jedna vpředu, druhá vzadu), rotace dlaní nebo použít pouze jednu ruku</a:t>
            </a:r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NOHY – vzdálenost chodidel ovlivní labilitu cviku</a:t>
            </a:r>
          </a:p>
        </p:txBody>
      </p:sp>
      <p:pic>
        <p:nvPicPr>
          <p:cNvPr id="4100" name="Picture 4" descr="F:\fsps\4368-klik-svalove-part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284984"/>
            <a:ext cx="7620000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3538736" cy="55054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ÚHEL TĚLA  k podložce – při zvýšeném postavení ramen se sníží zátěž a naopak při zvýšené opoře nohou se zvýší zátěž (práce s hmotností těla)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VYUŽITÍ POMŮCEK – velký míč, </a:t>
            </a:r>
            <a:r>
              <a:rPr lang="cs-CZ" sz="1800" dirty="0" err="1" smtClean="0"/>
              <a:t>medicine</a:t>
            </a:r>
            <a:r>
              <a:rPr lang="cs-CZ" sz="1800" dirty="0" smtClean="0"/>
              <a:t> </a:t>
            </a:r>
            <a:r>
              <a:rPr lang="cs-CZ" sz="1800" dirty="0" err="1" smtClean="0"/>
              <a:t>ball</a:t>
            </a:r>
            <a:r>
              <a:rPr lang="cs-CZ" sz="1800" dirty="0" smtClean="0"/>
              <a:t>, balanční podložky a další</a:t>
            </a:r>
          </a:p>
          <a:p>
            <a:pPr>
              <a:buNone/>
            </a:pPr>
            <a:endParaRPr lang="cs-CZ" sz="2400" dirty="0"/>
          </a:p>
        </p:txBody>
      </p:sp>
      <p:pic>
        <p:nvPicPr>
          <p:cNvPr id="2051" name="Picture 3" descr="F:\fsps\klik_míč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908720"/>
            <a:ext cx="3795886" cy="2434580"/>
          </a:xfrm>
          <a:prstGeom prst="rect">
            <a:avLst/>
          </a:prstGeom>
          <a:noFill/>
        </p:spPr>
      </p:pic>
      <p:pic>
        <p:nvPicPr>
          <p:cNvPr id="2052" name="Picture 4" descr="F:\fsps\Push_Ups_on_Swiss_Ball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789040"/>
            <a:ext cx="3723878" cy="2578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2376263"/>
          </a:xfrm>
        </p:spPr>
        <p:txBody>
          <a:bodyPr>
            <a:normAutofit fontScale="85000" lnSpcReduction="10000"/>
          </a:bodyPr>
          <a:lstStyle/>
          <a:p>
            <a:r>
              <a:rPr lang="cs-CZ" sz="2000" dirty="0" smtClean="0"/>
              <a:t>HLAVA – vyvěšení hlavy k podložce nebo naopak záklon, pohled směřuje dopředu</a:t>
            </a:r>
          </a:p>
          <a:p>
            <a:r>
              <a:rPr lang="cs-CZ" sz="2000" dirty="0" smtClean="0"/>
              <a:t>LOPATKY – díky propadnutému hrudníku směrem dolů dochází k horizontálnímu postavení lopatek (trčí)</a:t>
            </a:r>
          </a:p>
          <a:p>
            <a:r>
              <a:rPr lang="cs-CZ" sz="2000" dirty="0" smtClean="0"/>
              <a:t>STŘED TĚLA – při nezpevněném trupu dochází k uvolnění břicha a prohnutí v bedrech</a:t>
            </a:r>
          </a:p>
          <a:p>
            <a:r>
              <a:rPr lang="cs-CZ" sz="2000" dirty="0" smtClean="0"/>
              <a:t>PÁNEV – často dochází k podsazení nebo naopak vysazení (střecha) pánve, jejichž příčinou mohou být i zkrácené flexory kyčle</a:t>
            </a:r>
          </a:p>
          <a:p>
            <a:pPr>
              <a:buNone/>
            </a:pPr>
            <a:r>
              <a:rPr lang="cs-CZ" sz="3600" dirty="0" smtClean="0"/>
              <a:t>			A  TEĎ UŽ MŮŽEME ZAČÍT </a:t>
            </a:r>
          </a:p>
        </p:txBody>
      </p:sp>
      <p:pic>
        <p:nvPicPr>
          <p:cNvPr id="5123" name="Picture 3" descr="F:\fsps\klik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645024"/>
            <a:ext cx="4104456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536</Words>
  <Application>Microsoft Office PowerPoint</Application>
  <PresentationFormat>Předvádění na obrazovce (4:3)</PresentationFormat>
  <Paragraphs>151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KLIK – komplexní cvik</vt:lpstr>
      <vt:lpstr>Proč právě klik</vt:lpstr>
      <vt:lpstr>Anatomie kliku</vt:lpstr>
      <vt:lpstr>Kineziologie kliku</vt:lpstr>
      <vt:lpstr>Technika provedení kliku</vt:lpstr>
      <vt:lpstr>Úrovně provedení</vt:lpstr>
      <vt:lpstr>Variabilita kliku</vt:lpstr>
      <vt:lpstr>Snímek 8</vt:lpstr>
      <vt:lpstr>Nejčastější chyby</vt:lpstr>
      <vt:lpstr>Seznam použitých zdrojů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Biomechanika šlapání na kole</dc:title>
  <dc:creator>USER</dc:creator>
  <cp:lastModifiedBy>USER</cp:lastModifiedBy>
  <cp:revision>68</cp:revision>
  <dcterms:created xsi:type="dcterms:W3CDTF">2018-12-19T18:48:10Z</dcterms:created>
  <dcterms:modified xsi:type="dcterms:W3CDTF">2020-04-23T12:50:48Z</dcterms:modified>
</cp:coreProperties>
</file>