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1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b="1" dirty="0"/>
              <a:t>b</a:t>
            </a:r>
            <a:r>
              <a:rPr lang="cs-CZ" b="1" dirty="0"/>
              <a:t>k</a:t>
            </a:r>
            <a:r>
              <a:rPr lang="es-ES" b="1" dirty="0"/>
              <a:t>2304</a:t>
            </a:r>
            <a:r>
              <a:rPr lang="es-ES" dirty="0"/>
              <a:t> Aplikovaná výživa ve sportu</a:t>
            </a:r>
            <a:br>
              <a:rPr lang="es-ES" dirty="0"/>
            </a:br>
            <a:br>
              <a:rPr lang="cs-CZ" dirty="0"/>
            </a:br>
            <a:br>
              <a:rPr lang="cs-CZ" dirty="0"/>
            </a:br>
            <a:r>
              <a:rPr lang="cs-CZ" sz="3200" dirty="0"/>
              <a:t>Jaro 2020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/>
              <a:t>hlinsky.tomas@</a:t>
            </a:r>
            <a:r>
              <a:rPr lang="cs-CZ" dirty="0"/>
              <a:t>mail.muni.cz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5950736" y="3678147"/>
            <a:ext cx="3362928" cy="225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Konzultační hodiny:</a:t>
            </a:r>
          </a:p>
          <a:p>
            <a:r>
              <a:rPr lang="cs-CZ" dirty="0"/>
              <a:t>Pondělí 9:00-12:00</a:t>
            </a:r>
          </a:p>
          <a:p>
            <a:r>
              <a:rPr lang="cs-CZ" dirty="0"/>
              <a:t>Pátek po domluvě.</a:t>
            </a:r>
          </a:p>
          <a:p>
            <a:r>
              <a:rPr lang="cs-CZ" dirty="0"/>
              <a:t>Místnost č. 228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FB9DB-3A35-4E6B-9F6F-20C78CF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Následující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5597F-957B-4823-BAB0-24C6D0F0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sz="3200" dirty="0"/>
              <a:t>Vytvořte pracovní dvojici, ve které budete spolupracovat po zbytek semestru.</a:t>
            </a:r>
          </a:p>
          <a:p>
            <a:endParaRPr lang="cs-CZ" sz="3200" dirty="0"/>
          </a:p>
          <a:p>
            <a:r>
              <a:rPr lang="cs-CZ" sz="3200" dirty="0"/>
              <a:t>Přesun do laboratoře </a:t>
            </a:r>
            <a:r>
              <a:rPr lang="cs-CZ" sz="3200" dirty="0" err="1"/>
              <a:t>FSpS</a:t>
            </a:r>
            <a:r>
              <a:rPr lang="cs-CZ" sz="3200" dirty="0"/>
              <a:t> – nutriční anamnéza, analýza složení těla.</a:t>
            </a:r>
          </a:p>
        </p:txBody>
      </p:sp>
    </p:spTree>
    <p:extLst>
      <p:ext uri="{BB962C8B-B14F-4D97-AF65-F5344CB8AC3E}">
        <p14:creationId xmlns:p14="http://schemas.microsoft.com/office/powerpoint/2010/main" val="4534656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Výukové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Teoretické znalosti studenti získají na přednášce. </a:t>
            </a:r>
          </a:p>
          <a:p>
            <a:r>
              <a:rPr lang="cs-CZ" dirty="0"/>
              <a:t>Poznatky aplikují v rámci praktických úkolů na seminářích.</a:t>
            </a:r>
          </a:p>
          <a:p>
            <a:r>
              <a:rPr lang="cs-CZ" dirty="0"/>
              <a:t>Práce ve skupinách, vzájemná analýza kazuistik, aplikace poznatků do specifických sportovních odvětví.</a:t>
            </a:r>
          </a:p>
          <a:p>
            <a:r>
              <a:rPr lang="cs-CZ" dirty="0"/>
              <a:t>Praktická aplikace teoretických znalostí o makro, mikroživinách a pitném režimu do praxe v podpoře regenerace a tréninkové adaptace.</a:t>
            </a:r>
          </a:p>
        </p:txBody>
      </p:sp>
    </p:spTree>
    <p:extLst>
      <p:ext uri="{BB962C8B-B14F-4D97-AF65-F5344CB8AC3E}">
        <p14:creationId xmlns:p14="http://schemas.microsoft.com/office/powerpoint/2010/main" val="34690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Docházka na seminářích (povoleny </a:t>
            </a:r>
            <a:r>
              <a:rPr lang="cs-CZ" b="1" dirty="0"/>
              <a:t>2 neúčasti</a:t>
            </a:r>
            <a:r>
              <a:rPr lang="cs-CZ" dirty="0"/>
              <a:t>).</a:t>
            </a:r>
          </a:p>
          <a:p>
            <a:r>
              <a:rPr lang="cs-CZ" b="1" dirty="0"/>
              <a:t>1 kontrolní test </a:t>
            </a:r>
            <a:r>
              <a:rPr lang="cs-CZ" dirty="0"/>
              <a:t>na témata z předcházející výuky na posledním semináři </a:t>
            </a:r>
            <a:r>
              <a:rPr lang="cs-CZ" b="1" dirty="0"/>
              <a:t>15. 5. 2020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 postupu ke ZK minimální průměrná úspěšnost - </a:t>
            </a:r>
            <a:r>
              <a:rPr lang="cs-CZ" b="1" dirty="0"/>
              <a:t>75 %</a:t>
            </a:r>
            <a:endParaRPr lang="cs-CZ" dirty="0"/>
          </a:p>
          <a:p>
            <a:pPr lvl="1"/>
            <a:r>
              <a:rPr lang="cs-CZ" b="1" dirty="0"/>
              <a:t>1 náhradní termín </a:t>
            </a:r>
            <a:r>
              <a:rPr lang="cs-CZ" dirty="0">
                <a:solidFill>
                  <a:srgbClr val="FF0000"/>
                </a:solidFill>
              </a:rPr>
              <a:t>(v případě omluvené neúčasti na posledním semináři)</a:t>
            </a:r>
            <a:r>
              <a:rPr lang="cs-CZ" dirty="0"/>
              <a:t> v zápočtovém týdnu (13. týden) nebo po domluvě ve zkouškovém období</a:t>
            </a:r>
          </a:p>
          <a:p>
            <a:pPr lvl="1"/>
            <a:r>
              <a:rPr lang="cs-CZ" dirty="0"/>
              <a:t>V případě nesplnění požadavků (průměr 75%) možnost </a:t>
            </a:r>
            <a:r>
              <a:rPr lang="cs-CZ" b="1" dirty="0"/>
              <a:t>opravného testu</a:t>
            </a:r>
            <a:r>
              <a:rPr lang="cs-CZ" dirty="0"/>
              <a:t> (zkouškové období).</a:t>
            </a:r>
          </a:p>
          <a:p>
            <a:r>
              <a:rPr lang="cs-CZ" dirty="0"/>
              <a:t>Plnění zadaných </a:t>
            </a:r>
            <a:r>
              <a:rPr lang="cs-CZ" b="1" dirty="0"/>
              <a:t>domácích cvičení</a:t>
            </a:r>
            <a:r>
              <a:rPr lang="cs-CZ" dirty="0"/>
              <a:t>.</a:t>
            </a:r>
          </a:p>
          <a:p>
            <a:r>
              <a:rPr lang="cs-CZ" b="1" dirty="0"/>
              <a:t>Zkouška ústní </a:t>
            </a:r>
            <a:r>
              <a:rPr lang="cs-CZ" dirty="0"/>
              <a:t>– prověření znalostí z celého semestru – vybrané pojmy</a:t>
            </a:r>
          </a:p>
        </p:txBody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79" y="746662"/>
            <a:ext cx="7315200" cy="5458830"/>
          </a:xfrm>
        </p:spPr>
        <p:txBody>
          <a:bodyPr anchor="t">
            <a:normAutofit lnSpcReduction="10000"/>
          </a:bodyPr>
          <a:lstStyle/>
          <a:p>
            <a:r>
              <a:rPr lang="cs-CZ" dirty="0"/>
              <a:t>1. Základní pojmy o výživě. </a:t>
            </a:r>
          </a:p>
          <a:p>
            <a:r>
              <a:rPr lang="cs-CZ" dirty="0"/>
              <a:t>2. Energetická bilance. </a:t>
            </a:r>
          </a:p>
          <a:p>
            <a:r>
              <a:rPr lang="cs-CZ" dirty="0"/>
              <a:t>3. Sacharidy. </a:t>
            </a:r>
          </a:p>
          <a:p>
            <a:r>
              <a:rPr lang="cs-CZ" dirty="0"/>
              <a:t>4. Proteiny. 					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5. Tuky. </a:t>
            </a:r>
          </a:p>
          <a:p>
            <a:r>
              <a:rPr lang="cs-CZ" dirty="0"/>
              <a:t>6. Vitaminy. </a:t>
            </a:r>
          </a:p>
          <a:p>
            <a:r>
              <a:rPr lang="cs-CZ" dirty="0"/>
              <a:t>7. Minerální látky. 				</a:t>
            </a:r>
          </a:p>
          <a:p>
            <a:r>
              <a:rPr lang="cs-CZ" dirty="0"/>
              <a:t>8. Voda, tekutinová bilance. </a:t>
            </a:r>
          </a:p>
          <a:p>
            <a:r>
              <a:rPr lang="cs-CZ" dirty="0"/>
              <a:t>9. Sportovní výživa. </a:t>
            </a:r>
          </a:p>
          <a:p>
            <a:r>
              <a:rPr lang="cs-CZ" dirty="0"/>
              <a:t>10. Suplementy. 				</a:t>
            </a:r>
          </a:p>
          <a:p>
            <a:r>
              <a:rPr lang="cs-CZ" dirty="0"/>
              <a:t>11. Výživa před, během a po výkonu. </a:t>
            </a:r>
          </a:p>
          <a:p>
            <a:r>
              <a:rPr lang="cs-CZ" dirty="0"/>
              <a:t>12. Výživa speciálních skupin</a:t>
            </a:r>
          </a:p>
          <a:p>
            <a:r>
              <a:rPr lang="cs-CZ" dirty="0"/>
              <a:t>13. Výživa v silových a vytrvalostních sportech.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Základní pojmy o výživě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err="1"/>
              <a:t>Nutrienty</a:t>
            </a:r>
            <a:r>
              <a:rPr lang="cs-CZ" dirty="0"/>
              <a:t> = živiny</a:t>
            </a:r>
          </a:p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Bazální metabolismus</a:t>
            </a:r>
          </a:p>
          <a:p>
            <a:r>
              <a:rPr lang="cs-CZ" dirty="0"/>
              <a:t>WHR</a:t>
            </a:r>
          </a:p>
          <a:p>
            <a:r>
              <a:rPr lang="cs-CZ" dirty="0"/>
              <a:t>BMI</a:t>
            </a:r>
          </a:p>
          <a:p>
            <a:r>
              <a:rPr lang="cs-CZ" dirty="0"/>
              <a:t>24 hodinový </a:t>
            </a:r>
            <a:r>
              <a:rPr lang="cs-CZ" dirty="0" err="1"/>
              <a:t>recall</a:t>
            </a:r>
            <a:endParaRPr lang="cs-CZ" dirty="0"/>
          </a:p>
          <a:p>
            <a:r>
              <a:rPr lang="cs-CZ" dirty="0"/>
              <a:t>Nutriční software</a:t>
            </a:r>
          </a:p>
          <a:p>
            <a:r>
              <a:rPr lang="cs-CZ" dirty="0"/>
              <a:t>Výživová pyramida, </a:t>
            </a:r>
            <a:r>
              <a:rPr lang="cs-CZ" dirty="0" err="1"/>
              <a:t>MyPlate</a:t>
            </a:r>
            <a:r>
              <a:rPr lang="cs-CZ" dirty="0"/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35312"/>
              </p:ext>
            </p:extLst>
          </p:nvPr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3643501" y="303014"/>
            <a:ext cx="565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Zdravý talíř – česká varianta amerického </a:t>
            </a:r>
            <a:r>
              <a:rPr lang="cs-CZ" dirty="0" err="1"/>
              <a:t>MyPlate</a:t>
            </a:r>
            <a:r>
              <a:rPr lang="cs-CZ" dirty="0"/>
              <a:t>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FB9DB-3A35-4E6B-9F6F-20C78CF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Úkoly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5597F-957B-4823-BAB0-24C6D0F0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cs-CZ" sz="3200" dirty="0"/>
              <a:t>Přinést vyplněné pracovní listy č. 1 a 2 – společně projdeme, podiskutujeme </a:t>
            </a:r>
            <a:r>
              <a:rPr lang="cs-CZ" sz="3200"/>
              <a:t>a doplníme.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Přinést vytištěný pracovní list, který bude ve studijních materiálech.</a:t>
            </a:r>
          </a:p>
          <a:p>
            <a:endParaRPr lang="cs-CZ" sz="3200" dirty="0"/>
          </a:p>
          <a:p>
            <a:r>
              <a:rPr lang="cs-CZ" sz="3200" dirty="0"/>
              <a:t>Mít vytvořený účet v nutričním software kaloricketabulky.cz</a:t>
            </a:r>
          </a:p>
          <a:p>
            <a:endParaRPr lang="cs-CZ" sz="3200" dirty="0"/>
          </a:p>
          <a:p>
            <a:r>
              <a:rPr lang="cs-CZ" sz="3200" dirty="0"/>
              <a:t>Vyplnit pro kolegu nutriční a pohybový formulář za 4 dny.</a:t>
            </a:r>
          </a:p>
        </p:txBody>
      </p:sp>
    </p:spTree>
    <p:extLst>
      <p:ext uri="{BB962C8B-B14F-4D97-AF65-F5344CB8AC3E}">
        <p14:creationId xmlns:p14="http://schemas.microsoft.com/office/powerpoint/2010/main" val="40228662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321</TotalTime>
  <Words>413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Corbel</vt:lpstr>
      <vt:lpstr>Wingdings 2</vt:lpstr>
      <vt:lpstr>Rámeček</vt:lpstr>
      <vt:lpstr>Acrobat Document</vt:lpstr>
      <vt:lpstr>bk2304 Aplikovaná výživa ve sportu   Jaro 2020</vt:lpstr>
      <vt:lpstr>Výukové metody</vt:lpstr>
      <vt:lpstr>Metody hodnocení</vt:lpstr>
      <vt:lpstr>Osnova</vt:lpstr>
      <vt:lpstr>Základní pojmy o výživě</vt:lpstr>
      <vt:lpstr>Základní pojmy o výživě</vt:lpstr>
      <vt:lpstr>Základní pojmy o výživě</vt:lpstr>
      <vt:lpstr>Základní pojmy o výživě</vt:lpstr>
      <vt:lpstr>Úkoly na příště</vt:lpstr>
      <vt:lpstr>Následující postup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25</cp:revision>
  <dcterms:created xsi:type="dcterms:W3CDTF">2017-09-24T17:54:15Z</dcterms:created>
  <dcterms:modified xsi:type="dcterms:W3CDTF">2020-02-21T14:11:10Z</dcterms:modified>
</cp:coreProperties>
</file>