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  <p:sldMasterId id="2147483871" r:id="rId2"/>
  </p:sldMasterIdLst>
  <p:sldIdLst>
    <p:sldId id="272" r:id="rId3"/>
    <p:sldId id="322" r:id="rId4"/>
    <p:sldId id="293" r:id="rId5"/>
    <p:sldId id="323" r:id="rId6"/>
    <p:sldId id="325" r:id="rId7"/>
    <p:sldId id="324" r:id="rId8"/>
    <p:sldId id="326" r:id="rId9"/>
    <p:sldId id="327" r:id="rId10"/>
    <p:sldId id="328" r:id="rId11"/>
    <p:sldId id="329" r:id="rId12"/>
    <p:sldId id="331" r:id="rId13"/>
    <p:sldId id="333" r:id="rId14"/>
    <p:sldId id="334" r:id="rId15"/>
    <p:sldId id="335" r:id="rId16"/>
    <p:sldId id="336" r:id="rId17"/>
    <p:sldId id="337" r:id="rId18"/>
    <p:sldId id="310" r:id="rId19"/>
    <p:sldId id="314" r:id="rId20"/>
    <p:sldId id="339" r:id="rId21"/>
    <p:sldId id="340" r:id="rId22"/>
    <p:sldId id="338" r:id="rId23"/>
    <p:sldId id="343" r:id="rId24"/>
    <p:sldId id="342" r:id="rId25"/>
    <p:sldId id="34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C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Materiál pro výstavbu a údržbu tkání: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Trávící šťávy, hormony, enzymy, krevní elementy a obranné látky.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Dělení proteinů </a:t>
          </a:r>
          <a:r>
            <a:rPr lang="cs-CZ" b="1" dirty="0"/>
            <a:t>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D3CCD0F7-8286-4ED5-8669-694BDCD1B1C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Příčně pruhovaná svalovina.</a:t>
          </a:r>
          <a:endParaRPr lang="en-US" dirty="0"/>
        </a:p>
      </dgm:t>
    </dgm:pt>
    <dgm:pt modelId="{FD8ED7B5-7558-49D5-BA94-B25F4880826D}" type="parTrans" cxnId="{B0840B89-6908-4E2F-8093-E918392E7AF5}">
      <dgm:prSet/>
      <dgm:spPr/>
      <dgm:t>
        <a:bodyPr/>
        <a:lstStyle/>
        <a:p>
          <a:endParaRPr lang="cs-CZ"/>
        </a:p>
      </dgm:t>
    </dgm:pt>
    <dgm:pt modelId="{2069BFCE-599E-4D32-8B56-5AB108336B5A}" type="sibTrans" cxnId="{B0840B89-6908-4E2F-8093-E918392E7AF5}">
      <dgm:prSet/>
      <dgm:spPr/>
      <dgm:t>
        <a:bodyPr/>
        <a:lstStyle/>
        <a:p>
          <a:endParaRPr lang="cs-CZ"/>
        </a:p>
      </dgm:t>
    </dgm:pt>
    <dgm:pt modelId="{7654FE23-C45E-4643-9E52-D7E9BBB3FA9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Srdeční svalovina.</a:t>
          </a:r>
          <a:endParaRPr lang="en-US" dirty="0"/>
        </a:p>
      </dgm:t>
    </dgm:pt>
    <dgm:pt modelId="{BCA73F93-E0DA-47C7-BAF2-6B19C610FC9C}" type="parTrans" cxnId="{2DEAEBFA-7CE1-4AC9-8780-C43E9680A06D}">
      <dgm:prSet/>
      <dgm:spPr/>
      <dgm:t>
        <a:bodyPr/>
        <a:lstStyle/>
        <a:p>
          <a:endParaRPr lang="cs-CZ"/>
        </a:p>
      </dgm:t>
    </dgm:pt>
    <dgm:pt modelId="{EE120017-AD74-49B8-89F6-F6EBCF2E97C7}" type="sibTrans" cxnId="{2DEAEBFA-7CE1-4AC9-8780-C43E9680A06D}">
      <dgm:prSet/>
      <dgm:spPr/>
      <dgm:t>
        <a:bodyPr/>
        <a:lstStyle/>
        <a:p>
          <a:endParaRPr lang="cs-CZ"/>
        </a:p>
      </dgm:t>
    </dgm:pt>
    <dgm:pt modelId="{1B7DA74F-78A8-49F6-8EE0-633599C2264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Hladká svalovina.</a:t>
          </a:r>
          <a:endParaRPr lang="en-US" dirty="0"/>
        </a:p>
      </dgm:t>
    </dgm:pt>
    <dgm:pt modelId="{588FCC86-E3B4-45A3-843A-5A3BAE39CB32}" type="parTrans" cxnId="{E0BCEE93-0961-4C39-A947-4AF82A9DAE90}">
      <dgm:prSet/>
      <dgm:spPr/>
      <dgm:t>
        <a:bodyPr/>
        <a:lstStyle/>
        <a:p>
          <a:endParaRPr lang="cs-CZ"/>
        </a:p>
      </dgm:t>
    </dgm:pt>
    <dgm:pt modelId="{6E28E9F7-F0BF-44B1-8FF6-579BDF4F1DE3}" type="sibTrans" cxnId="{E0BCEE93-0961-4C39-A947-4AF82A9DAE90}">
      <dgm:prSet/>
      <dgm:spPr/>
      <dgm:t>
        <a:bodyPr/>
        <a:lstStyle/>
        <a:p>
          <a:endParaRPr lang="cs-CZ"/>
        </a:p>
      </dgm:t>
    </dgm:pt>
    <dgm:pt modelId="{DFA727CD-E73D-4249-9BB0-EDA56C47A0A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Pojivová tkáň – kosti, vazy, chrupavky.</a:t>
          </a:r>
          <a:endParaRPr lang="en-US" dirty="0"/>
        </a:p>
      </dgm:t>
    </dgm:pt>
    <dgm:pt modelId="{CEFD0FC6-80A6-4607-864D-13B4B8A95AA5}" type="parTrans" cxnId="{963B084E-61CA-42A3-A6B3-A44A1BF4319A}">
      <dgm:prSet/>
      <dgm:spPr/>
      <dgm:t>
        <a:bodyPr/>
        <a:lstStyle/>
        <a:p>
          <a:endParaRPr lang="cs-CZ"/>
        </a:p>
      </dgm:t>
    </dgm:pt>
    <dgm:pt modelId="{7A5E95F0-8561-4AD4-98BA-CFA1F6302F24}" type="sibTrans" cxnId="{963B084E-61CA-42A3-A6B3-A44A1BF4319A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 custScaleX="83279" custLinFactNeighborX="8173"/>
      <dgm:spPr/>
    </dgm:pt>
    <dgm:pt modelId="{26A35713-0067-4446-99BE-6A1845F329CB}" type="pres">
      <dgm:prSet presAssocID="{E3795C7E-2783-4A86-A1A8-ED98555D1DA4}" presName="iconRect" presStyleLbl="node1" presStyleIdx="1" presStyleCnt="7" custLinFactX="100000" custLinFactNeighborX="180959" custLinFactNeighborY="-100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 custScaleX="76940" custLinFactNeighborX="954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61EDACED-C12B-4DD1-A8D1-D3F0070A04D1}" type="pres">
      <dgm:prSet presAssocID="{D3CCD0F7-8286-4ED5-8669-694BDCD1B1C6}" presName="compNode" presStyleCnt="0"/>
      <dgm:spPr/>
    </dgm:pt>
    <dgm:pt modelId="{6D1586C1-7F8B-411F-B294-3F874AC2BC07}" type="pres">
      <dgm:prSet presAssocID="{D3CCD0F7-8286-4ED5-8669-694BDCD1B1C6}" presName="bgRect" presStyleLbl="bgShp" presStyleIdx="2" presStyleCnt="7" custScaleX="83279" custLinFactNeighborX="8173"/>
      <dgm:spPr/>
    </dgm:pt>
    <dgm:pt modelId="{5D1C9D01-4D85-4B4C-8C3C-A13DD8E3BC3F}" type="pres">
      <dgm:prSet presAssocID="{D3CCD0F7-8286-4ED5-8669-694BDCD1B1C6}" presName="iconRect" presStyleLbl="node1" presStyleIdx="2" presStyleCnt="7" custLinFactX="100000" custLinFactNeighborX="187412" custLinFactNeighborY="-698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valnatá paže"/>
        </a:ext>
      </dgm:extLst>
    </dgm:pt>
    <dgm:pt modelId="{6BB6FBDE-E1DE-4024-B19E-7E788A400BD9}" type="pres">
      <dgm:prSet presAssocID="{D3CCD0F7-8286-4ED5-8669-694BDCD1B1C6}" presName="spaceRect" presStyleCnt="0"/>
      <dgm:spPr/>
    </dgm:pt>
    <dgm:pt modelId="{68163E6B-3A5D-4D5C-A9EB-9C49DB6F4781}" type="pres">
      <dgm:prSet presAssocID="{D3CCD0F7-8286-4ED5-8669-694BDCD1B1C6}" presName="parTx" presStyleLbl="revTx" presStyleIdx="2" presStyleCnt="7" custScaleX="76940" custLinFactNeighborX="9547">
        <dgm:presLayoutVars>
          <dgm:chMax val="0"/>
          <dgm:chPref val="0"/>
        </dgm:presLayoutVars>
      </dgm:prSet>
      <dgm:spPr/>
    </dgm:pt>
    <dgm:pt modelId="{28FBEF12-DD54-4701-9284-68B41F4D115D}" type="pres">
      <dgm:prSet presAssocID="{2069BFCE-599E-4D32-8B56-5AB108336B5A}" presName="sibTrans" presStyleCnt="0"/>
      <dgm:spPr/>
    </dgm:pt>
    <dgm:pt modelId="{5E4F9B2D-AA81-4F88-B07B-9DEE81D869EE}" type="pres">
      <dgm:prSet presAssocID="{7654FE23-C45E-4643-9E52-D7E9BBB3FA95}" presName="compNode" presStyleCnt="0"/>
      <dgm:spPr/>
    </dgm:pt>
    <dgm:pt modelId="{7C5B82BB-0A95-49C4-A04C-146D10314AAF}" type="pres">
      <dgm:prSet presAssocID="{7654FE23-C45E-4643-9E52-D7E9BBB3FA95}" presName="bgRect" presStyleLbl="bgShp" presStyleIdx="3" presStyleCnt="7" custScaleX="83279" custLinFactNeighborX="8173"/>
      <dgm:spPr/>
    </dgm:pt>
    <dgm:pt modelId="{FCE21B13-F83E-40F3-ACC3-EA347483A432}" type="pres">
      <dgm:prSet presAssocID="{7654FE23-C45E-4643-9E52-D7E9BBB3FA95}" presName="iconRect" presStyleLbl="node1" presStyleIdx="3" presStyleCnt="7" custLinFactX="100000" custLinFactNeighborX="187412" custLinFactNeighborY="-698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9FD16FD9-5A51-4607-A536-288FAA679B21}" type="pres">
      <dgm:prSet presAssocID="{7654FE23-C45E-4643-9E52-D7E9BBB3FA95}" presName="spaceRect" presStyleCnt="0"/>
      <dgm:spPr/>
    </dgm:pt>
    <dgm:pt modelId="{F1156FB6-E73D-4EEC-A70C-D75EAF400B93}" type="pres">
      <dgm:prSet presAssocID="{7654FE23-C45E-4643-9E52-D7E9BBB3FA95}" presName="parTx" presStyleLbl="revTx" presStyleIdx="3" presStyleCnt="7" custScaleX="76940" custLinFactNeighborX="9547">
        <dgm:presLayoutVars>
          <dgm:chMax val="0"/>
          <dgm:chPref val="0"/>
        </dgm:presLayoutVars>
      </dgm:prSet>
      <dgm:spPr/>
    </dgm:pt>
    <dgm:pt modelId="{9806622F-B4BC-46AF-8B9A-AEE316C2C1D7}" type="pres">
      <dgm:prSet presAssocID="{EE120017-AD74-49B8-89F6-F6EBCF2E97C7}" presName="sibTrans" presStyleCnt="0"/>
      <dgm:spPr/>
    </dgm:pt>
    <dgm:pt modelId="{046250DC-1D6A-4383-B31B-694474AA4CF8}" type="pres">
      <dgm:prSet presAssocID="{1B7DA74F-78A8-49F6-8EE0-633599C22644}" presName="compNode" presStyleCnt="0"/>
      <dgm:spPr/>
    </dgm:pt>
    <dgm:pt modelId="{3208A8AC-D6A7-4982-9E2A-FA1CB7E1244D}" type="pres">
      <dgm:prSet presAssocID="{1B7DA74F-78A8-49F6-8EE0-633599C22644}" presName="bgRect" presStyleLbl="bgShp" presStyleIdx="4" presStyleCnt="7" custScaleX="83279" custLinFactNeighborX="8173"/>
      <dgm:spPr/>
    </dgm:pt>
    <dgm:pt modelId="{F5AA0AE6-04C7-4CD3-80A6-FCD0E51B0F73}" type="pres">
      <dgm:prSet presAssocID="{1B7DA74F-78A8-49F6-8EE0-633599C22644}" presName="iconRect" presStyleLbl="node1" presStyleIdx="4" presStyleCnt="7" custLinFactX="100000" custLinFactNeighborX="187412" custLinFactNeighborY="-698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D0CCF63E-3468-45BD-BA11-54DEC5B45453}" type="pres">
      <dgm:prSet presAssocID="{1B7DA74F-78A8-49F6-8EE0-633599C22644}" presName="spaceRect" presStyleCnt="0"/>
      <dgm:spPr/>
    </dgm:pt>
    <dgm:pt modelId="{310B6DBC-7237-49A1-830E-00FDD8A3C5BA}" type="pres">
      <dgm:prSet presAssocID="{1B7DA74F-78A8-49F6-8EE0-633599C22644}" presName="parTx" presStyleLbl="revTx" presStyleIdx="4" presStyleCnt="7" custScaleX="76940" custLinFactNeighborX="9547">
        <dgm:presLayoutVars>
          <dgm:chMax val="0"/>
          <dgm:chPref val="0"/>
        </dgm:presLayoutVars>
      </dgm:prSet>
      <dgm:spPr/>
    </dgm:pt>
    <dgm:pt modelId="{45E88AF5-636B-470E-A7C0-BE98C77DC3FB}" type="pres">
      <dgm:prSet presAssocID="{6E28E9F7-F0BF-44B1-8FF6-579BDF4F1DE3}" presName="sibTrans" presStyleCnt="0"/>
      <dgm:spPr/>
    </dgm:pt>
    <dgm:pt modelId="{97790405-E31E-45AD-B131-316F3F1FD287}" type="pres">
      <dgm:prSet presAssocID="{DFA727CD-E73D-4249-9BB0-EDA56C47A0A6}" presName="compNode" presStyleCnt="0"/>
      <dgm:spPr/>
    </dgm:pt>
    <dgm:pt modelId="{8C2E9680-747A-4570-8A40-364861A82654}" type="pres">
      <dgm:prSet presAssocID="{DFA727CD-E73D-4249-9BB0-EDA56C47A0A6}" presName="bgRect" presStyleLbl="bgShp" presStyleIdx="5" presStyleCnt="7" custScaleX="83279" custLinFactNeighborX="8173"/>
      <dgm:spPr/>
    </dgm:pt>
    <dgm:pt modelId="{5EE49CB2-4551-4D50-9002-552D95968763}" type="pres">
      <dgm:prSet presAssocID="{DFA727CD-E73D-4249-9BB0-EDA56C47A0A6}" presName="iconRect" presStyleLbl="node1" presStyleIdx="5" presStyleCnt="7" custLinFactX="100000" custLinFactNeighborX="187412" custLinFactNeighborY="-698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"/>
        </a:ext>
      </dgm:extLst>
    </dgm:pt>
    <dgm:pt modelId="{B81B6DA2-12A7-4031-83AF-6D86C2D6F8BE}" type="pres">
      <dgm:prSet presAssocID="{DFA727CD-E73D-4249-9BB0-EDA56C47A0A6}" presName="spaceRect" presStyleCnt="0"/>
      <dgm:spPr/>
    </dgm:pt>
    <dgm:pt modelId="{02A0E502-0BD9-4742-86EB-18589C3C9E19}" type="pres">
      <dgm:prSet presAssocID="{DFA727CD-E73D-4249-9BB0-EDA56C47A0A6}" presName="parTx" presStyleLbl="revTx" presStyleIdx="5" presStyleCnt="7" custScaleX="76940" custLinFactNeighborX="9547">
        <dgm:presLayoutVars>
          <dgm:chMax val="0"/>
          <dgm:chPref val="0"/>
        </dgm:presLayoutVars>
      </dgm:prSet>
      <dgm:spPr/>
    </dgm:pt>
    <dgm:pt modelId="{4B0E1F19-2588-484D-A9B6-D4C6AEE3E36C}" type="pres">
      <dgm:prSet presAssocID="{7A5E95F0-8561-4AD4-98BA-CFA1F6302F24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C69E5D34-C2B8-4595-8674-9DADED3386D6}" type="presOf" srcId="{D3CCD0F7-8286-4ED5-8669-694BDCD1B1C6}" destId="{68163E6B-3A5D-4D5C-A9EB-9C49DB6F4781}" srcOrd="0" destOrd="0" presId="urn:microsoft.com/office/officeart/2018/2/layout/IconVerticalSolidList"/>
    <dgm:cxn modelId="{7552933A-E62E-4E7A-8CA3-A6219193D799}" type="presOf" srcId="{7654FE23-C45E-4643-9E52-D7E9BBB3FA95}" destId="{F1156FB6-E73D-4EEC-A70C-D75EAF400B93}" srcOrd="0" destOrd="0" presId="urn:microsoft.com/office/officeart/2018/2/layout/IconVerticalSolidList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963B084E-61CA-42A3-A6B3-A44A1BF4319A}" srcId="{559F4E56-B819-4FFA-B607-AB3A0C0910BB}" destId="{DFA727CD-E73D-4249-9BB0-EDA56C47A0A6}" srcOrd="5" destOrd="0" parTransId="{CEFD0FC6-80A6-4607-864D-13B4B8A95AA5}" sibTransId="{7A5E95F0-8561-4AD4-98BA-CFA1F6302F24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B0840B89-6908-4E2F-8093-E918392E7AF5}" srcId="{559F4E56-B819-4FFA-B607-AB3A0C0910BB}" destId="{D3CCD0F7-8286-4ED5-8669-694BDCD1B1C6}" srcOrd="2" destOrd="0" parTransId="{FD8ED7B5-7558-49D5-BA94-B25F4880826D}" sibTransId="{2069BFCE-599E-4D32-8B56-5AB108336B5A}"/>
    <dgm:cxn modelId="{E0BCEE93-0961-4C39-A947-4AF82A9DAE90}" srcId="{559F4E56-B819-4FFA-B607-AB3A0C0910BB}" destId="{1B7DA74F-78A8-49F6-8EE0-633599C22644}" srcOrd="4" destOrd="0" parTransId="{588FCC86-E3B4-45A3-843A-5A3BAE39CB32}" sibTransId="{6E28E9F7-F0BF-44B1-8FF6-579BDF4F1DE3}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B72520D3-4CFB-45BD-9CFB-DE42359B4EA3}" type="presOf" srcId="{1B7DA74F-78A8-49F6-8EE0-633599C22644}" destId="{310B6DBC-7237-49A1-830E-00FDD8A3C5BA}" srcOrd="0" destOrd="0" presId="urn:microsoft.com/office/officeart/2018/2/layout/IconVerticalSolidList"/>
    <dgm:cxn modelId="{421390D6-E5D1-4ED6-B612-66DDE797DEF7}" type="presOf" srcId="{DFA727CD-E73D-4249-9BB0-EDA56C47A0A6}" destId="{02A0E502-0BD9-4742-86EB-18589C3C9E19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2DEAEBFA-7CE1-4AC9-8780-C43E9680A06D}" srcId="{559F4E56-B819-4FFA-B607-AB3A0C0910BB}" destId="{7654FE23-C45E-4643-9E52-D7E9BBB3FA95}" srcOrd="3" destOrd="0" parTransId="{BCA73F93-E0DA-47C7-BAF2-6B19C610FC9C}" sibTransId="{EE120017-AD74-49B8-89F6-F6EBCF2E97C7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F6107513-4C26-4290-AB1E-97712499A019}" type="presParOf" srcId="{FA3B2F77-57AB-4903-9E2B-058FBCC4300C}" destId="{61EDACED-C12B-4DD1-A8D1-D3F0070A04D1}" srcOrd="4" destOrd="0" presId="urn:microsoft.com/office/officeart/2018/2/layout/IconVerticalSolidList"/>
    <dgm:cxn modelId="{C7643A09-FBFA-4183-BEF2-502E7F30708D}" type="presParOf" srcId="{61EDACED-C12B-4DD1-A8D1-D3F0070A04D1}" destId="{6D1586C1-7F8B-411F-B294-3F874AC2BC07}" srcOrd="0" destOrd="0" presId="urn:microsoft.com/office/officeart/2018/2/layout/IconVerticalSolidList"/>
    <dgm:cxn modelId="{1A227538-B6A6-4A6B-AE56-7E423932EF5B}" type="presParOf" srcId="{61EDACED-C12B-4DD1-A8D1-D3F0070A04D1}" destId="{5D1C9D01-4D85-4B4C-8C3C-A13DD8E3BC3F}" srcOrd="1" destOrd="0" presId="urn:microsoft.com/office/officeart/2018/2/layout/IconVerticalSolidList"/>
    <dgm:cxn modelId="{4E6BD3F1-5B1E-4ECC-A62E-662AD8433CEF}" type="presParOf" srcId="{61EDACED-C12B-4DD1-A8D1-D3F0070A04D1}" destId="{6BB6FBDE-E1DE-4024-B19E-7E788A400BD9}" srcOrd="2" destOrd="0" presId="urn:microsoft.com/office/officeart/2018/2/layout/IconVerticalSolidList"/>
    <dgm:cxn modelId="{93C12B88-5E42-4481-A04D-74A78315B15E}" type="presParOf" srcId="{61EDACED-C12B-4DD1-A8D1-D3F0070A04D1}" destId="{68163E6B-3A5D-4D5C-A9EB-9C49DB6F4781}" srcOrd="3" destOrd="0" presId="urn:microsoft.com/office/officeart/2018/2/layout/IconVerticalSolidList"/>
    <dgm:cxn modelId="{D4781812-656E-488D-86F4-1C9426A53539}" type="presParOf" srcId="{FA3B2F77-57AB-4903-9E2B-058FBCC4300C}" destId="{28FBEF12-DD54-4701-9284-68B41F4D115D}" srcOrd="5" destOrd="0" presId="urn:microsoft.com/office/officeart/2018/2/layout/IconVerticalSolidList"/>
    <dgm:cxn modelId="{885F34B2-2820-4340-8010-2EEE72996B1E}" type="presParOf" srcId="{FA3B2F77-57AB-4903-9E2B-058FBCC4300C}" destId="{5E4F9B2D-AA81-4F88-B07B-9DEE81D869EE}" srcOrd="6" destOrd="0" presId="urn:microsoft.com/office/officeart/2018/2/layout/IconVerticalSolidList"/>
    <dgm:cxn modelId="{06DD2887-1579-4488-A83B-A2C0AF19439A}" type="presParOf" srcId="{5E4F9B2D-AA81-4F88-B07B-9DEE81D869EE}" destId="{7C5B82BB-0A95-49C4-A04C-146D10314AAF}" srcOrd="0" destOrd="0" presId="urn:microsoft.com/office/officeart/2018/2/layout/IconVerticalSolidList"/>
    <dgm:cxn modelId="{F75B0427-0FEA-47FD-80C8-B0A8AA32E2AA}" type="presParOf" srcId="{5E4F9B2D-AA81-4F88-B07B-9DEE81D869EE}" destId="{FCE21B13-F83E-40F3-ACC3-EA347483A432}" srcOrd="1" destOrd="0" presId="urn:microsoft.com/office/officeart/2018/2/layout/IconVerticalSolidList"/>
    <dgm:cxn modelId="{173F5067-8FA7-48CC-B7E9-CDF3828ADBFA}" type="presParOf" srcId="{5E4F9B2D-AA81-4F88-B07B-9DEE81D869EE}" destId="{9FD16FD9-5A51-4607-A536-288FAA679B21}" srcOrd="2" destOrd="0" presId="urn:microsoft.com/office/officeart/2018/2/layout/IconVerticalSolidList"/>
    <dgm:cxn modelId="{0F3DCA39-4157-4C93-A178-CEA48C8CCCA1}" type="presParOf" srcId="{5E4F9B2D-AA81-4F88-B07B-9DEE81D869EE}" destId="{F1156FB6-E73D-4EEC-A70C-D75EAF400B93}" srcOrd="3" destOrd="0" presId="urn:microsoft.com/office/officeart/2018/2/layout/IconVerticalSolidList"/>
    <dgm:cxn modelId="{14F8DDA0-8AA0-4D61-B91F-9D9E66FAEDED}" type="presParOf" srcId="{FA3B2F77-57AB-4903-9E2B-058FBCC4300C}" destId="{9806622F-B4BC-46AF-8B9A-AEE316C2C1D7}" srcOrd="7" destOrd="0" presId="urn:microsoft.com/office/officeart/2018/2/layout/IconVerticalSolidList"/>
    <dgm:cxn modelId="{8CC801B3-48F1-4C99-B037-C92448BB71BF}" type="presParOf" srcId="{FA3B2F77-57AB-4903-9E2B-058FBCC4300C}" destId="{046250DC-1D6A-4383-B31B-694474AA4CF8}" srcOrd="8" destOrd="0" presId="urn:microsoft.com/office/officeart/2018/2/layout/IconVerticalSolidList"/>
    <dgm:cxn modelId="{D70125D8-C457-4E06-A223-D08E36049615}" type="presParOf" srcId="{046250DC-1D6A-4383-B31B-694474AA4CF8}" destId="{3208A8AC-D6A7-4982-9E2A-FA1CB7E1244D}" srcOrd="0" destOrd="0" presId="urn:microsoft.com/office/officeart/2018/2/layout/IconVerticalSolidList"/>
    <dgm:cxn modelId="{6D34A1BA-80E9-497C-8980-A22DF88E7844}" type="presParOf" srcId="{046250DC-1D6A-4383-B31B-694474AA4CF8}" destId="{F5AA0AE6-04C7-4CD3-80A6-FCD0E51B0F73}" srcOrd="1" destOrd="0" presId="urn:microsoft.com/office/officeart/2018/2/layout/IconVerticalSolidList"/>
    <dgm:cxn modelId="{9FD58B51-423D-46C2-9C0A-B2105180DD5D}" type="presParOf" srcId="{046250DC-1D6A-4383-B31B-694474AA4CF8}" destId="{D0CCF63E-3468-45BD-BA11-54DEC5B45453}" srcOrd="2" destOrd="0" presId="urn:microsoft.com/office/officeart/2018/2/layout/IconVerticalSolidList"/>
    <dgm:cxn modelId="{02335248-7F1D-43D3-8240-900349251774}" type="presParOf" srcId="{046250DC-1D6A-4383-B31B-694474AA4CF8}" destId="{310B6DBC-7237-49A1-830E-00FDD8A3C5BA}" srcOrd="3" destOrd="0" presId="urn:microsoft.com/office/officeart/2018/2/layout/IconVerticalSolidList"/>
    <dgm:cxn modelId="{811B07E9-2702-47F3-B88A-71AFCB8C3FBA}" type="presParOf" srcId="{FA3B2F77-57AB-4903-9E2B-058FBCC4300C}" destId="{45E88AF5-636B-470E-A7C0-BE98C77DC3FB}" srcOrd="9" destOrd="0" presId="urn:microsoft.com/office/officeart/2018/2/layout/IconVerticalSolidList"/>
    <dgm:cxn modelId="{8D682979-5DD6-4367-830F-D1685F4F55B3}" type="presParOf" srcId="{FA3B2F77-57AB-4903-9E2B-058FBCC4300C}" destId="{97790405-E31E-45AD-B131-316F3F1FD287}" srcOrd="10" destOrd="0" presId="urn:microsoft.com/office/officeart/2018/2/layout/IconVerticalSolidList"/>
    <dgm:cxn modelId="{CC09788E-BD4B-4279-9AC3-CFCC00748F1E}" type="presParOf" srcId="{97790405-E31E-45AD-B131-316F3F1FD287}" destId="{8C2E9680-747A-4570-8A40-364861A82654}" srcOrd="0" destOrd="0" presId="urn:microsoft.com/office/officeart/2018/2/layout/IconVerticalSolidList"/>
    <dgm:cxn modelId="{CF8D2397-33C6-47AA-A3B0-C015344B04CD}" type="presParOf" srcId="{97790405-E31E-45AD-B131-316F3F1FD287}" destId="{5EE49CB2-4551-4D50-9002-552D95968763}" srcOrd="1" destOrd="0" presId="urn:microsoft.com/office/officeart/2018/2/layout/IconVerticalSolidList"/>
    <dgm:cxn modelId="{FB3980E5-F65E-40A1-9AB1-02CE7B7A0D55}" type="presParOf" srcId="{97790405-E31E-45AD-B131-316F3F1FD287}" destId="{B81B6DA2-12A7-4031-83AF-6D86C2D6F8BE}" srcOrd="2" destOrd="0" presId="urn:microsoft.com/office/officeart/2018/2/layout/IconVerticalSolidList"/>
    <dgm:cxn modelId="{9F873A6C-69C3-4298-AF9C-1D3D46DC7E3E}" type="presParOf" srcId="{97790405-E31E-45AD-B131-316F3F1FD287}" destId="{02A0E502-0BD9-4742-86EB-18589C3C9E19}" srcOrd="3" destOrd="0" presId="urn:microsoft.com/office/officeart/2018/2/layout/IconVerticalSolidList"/>
    <dgm:cxn modelId="{219163D1-3628-4406-9F9F-61A3B1B3399F}" type="presParOf" srcId="{FA3B2F77-57AB-4903-9E2B-058FBCC4300C}" destId="{4B0E1F19-2588-484D-A9B6-D4C6AEE3E36C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Proteiny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Živočišné</a:t>
          </a:r>
        </a:p>
        <a:p>
          <a:r>
            <a:rPr lang="cs-CZ" sz="1600" i="1" dirty="0">
              <a:latin typeface="+mn-lt"/>
            </a:rPr>
            <a:t>Plnohodnotné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Rostlinné</a:t>
          </a:r>
        </a:p>
        <a:p>
          <a:r>
            <a:rPr lang="cs-CZ" sz="1600" i="1" dirty="0">
              <a:latin typeface="+mn-lt"/>
            </a:rPr>
            <a:t>Neplnohodnotné</a:t>
          </a:r>
          <a:endParaRPr lang="cs-CZ" sz="1900" i="1" dirty="0">
            <a:latin typeface="+mn-lt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AMK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2400" dirty="0">
              <a:latin typeface="+mn-lt"/>
            </a:rPr>
            <a:t>Esenciální</a:t>
          </a:r>
        </a:p>
        <a:p>
          <a:r>
            <a:rPr lang="cs-CZ" sz="1200" i="1" dirty="0">
              <a:latin typeface="+mn-lt"/>
            </a:rPr>
            <a:t>Musíme přijímat ve stravě. Nejsme schopni syntetizovat.</a:t>
          </a:r>
          <a:endParaRPr lang="cs-CZ" sz="24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2400" kern="1200" dirty="0">
              <a:latin typeface="+mn-lt"/>
            </a:rPr>
            <a:t>Semiesenciální</a:t>
          </a:r>
        </a:p>
        <a:p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syntetizovat, pokud jsme zdraví.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1C3F4BCA-FE4D-488B-BA33-589DC89A7999}">
      <dgm:prSet custT="1"/>
      <dgm:spPr/>
      <dgm:t>
        <a:bodyPr/>
        <a:lstStyle/>
        <a:p>
          <a:r>
            <a:rPr lang="cs-CZ" sz="2700" kern="1200" dirty="0">
              <a:latin typeface="+mn-lt"/>
            </a:rPr>
            <a:t>Neesenciální</a:t>
          </a:r>
        </a:p>
        <a:p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plně syntetizovat.</a:t>
          </a:r>
        </a:p>
      </dgm:t>
    </dgm:pt>
    <dgm:pt modelId="{23B99F4E-7D0C-4962-9FD0-6D203AB441F3}" type="parTrans" cxnId="{A4036EE1-877C-457C-90DA-58487604D012}">
      <dgm:prSet/>
      <dgm:spPr/>
      <dgm:t>
        <a:bodyPr/>
        <a:lstStyle/>
        <a:p>
          <a:endParaRPr lang="cs-CZ"/>
        </a:p>
      </dgm:t>
    </dgm:pt>
    <dgm:pt modelId="{48583BC3-ECDA-4F63-9B3B-5957D2386671}" type="sibTrans" cxnId="{A4036EE1-877C-457C-90DA-58487604D012}">
      <dgm:prSet/>
      <dgm:spPr/>
      <dgm:t>
        <a:bodyPr/>
        <a:lstStyle/>
        <a:p>
          <a:endParaRPr lang="cs-CZ"/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 custScaleY="51548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3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3" custLinFactNeighborX="-15603" custLinFactNeighborY="156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3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3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3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3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8B06A659-AD87-47B7-B6A0-9D8C401AB46E}" type="pres">
      <dgm:prSet presAssocID="{23B99F4E-7D0C-4962-9FD0-6D203AB441F3}" presName="Name37" presStyleLbl="parChTrans1D2" presStyleIdx="2" presStyleCnt="3"/>
      <dgm:spPr/>
    </dgm:pt>
    <dgm:pt modelId="{8F87A558-E414-4860-8B35-AACD340278D3}" type="pres">
      <dgm:prSet presAssocID="{1C3F4BCA-FE4D-488B-BA33-589DC89A7999}" presName="hierRoot2" presStyleCnt="0">
        <dgm:presLayoutVars>
          <dgm:hierBranch val="init"/>
        </dgm:presLayoutVars>
      </dgm:prSet>
      <dgm:spPr/>
    </dgm:pt>
    <dgm:pt modelId="{9F884654-8FB1-4D78-95F1-60954E562B53}" type="pres">
      <dgm:prSet presAssocID="{1C3F4BCA-FE4D-488B-BA33-589DC89A7999}" presName="rootComposite" presStyleCnt="0"/>
      <dgm:spPr/>
    </dgm:pt>
    <dgm:pt modelId="{A130E010-D923-48A9-936F-BFFDDFE2F7E1}" type="pres">
      <dgm:prSet presAssocID="{1C3F4BCA-FE4D-488B-BA33-589DC89A7999}" presName="rootText" presStyleLbl="node2" presStyleIdx="2" presStyleCnt="3" custLinFactNeighborY="757">
        <dgm:presLayoutVars>
          <dgm:chPref val="3"/>
        </dgm:presLayoutVars>
      </dgm:prSet>
      <dgm:spPr/>
    </dgm:pt>
    <dgm:pt modelId="{85D276E9-7CF6-4794-BC34-B433AE2D8189}" type="pres">
      <dgm:prSet presAssocID="{1C3F4BCA-FE4D-488B-BA33-589DC89A7999}" presName="rootConnector" presStyleLbl="node2" presStyleIdx="2" presStyleCnt="3"/>
      <dgm:spPr/>
    </dgm:pt>
    <dgm:pt modelId="{8D497356-4C0F-4197-AE3D-3EB7A160C0B8}" type="pres">
      <dgm:prSet presAssocID="{1C3F4BCA-FE4D-488B-BA33-589DC89A7999}" presName="hierChild4" presStyleCnt="0"/>
      <dgm:spPr/>
    </dgm:pt>
    <dgm:pt modelId="{624535DD-D45D-4D22-ABAC-0B561EA08D3C}" type="pres">
      <dgm:prSet presAssocID="{1C3F4BCA-FE4D-488B-BA33-589DC89A7999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A3684700-9F93-43C1-B705-D6677B6A959F}" type="presOf" srcId="{23B99F4E-7D0C-4962-9FD0-6D203AB441F3}" destId="{8B06A659-AD87-47B7-B6A0-9D8C401AB46E}" srcOrd="0" destOrd="0" presId="urn:microsoft.com/office/officeart/2005/8/layout/orgChart1"/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811DFA2D-BAF1-4380-AFD7-9C2B40CD3E14}" type="presOf" srcId="{1C3F4BCA-FE4D-488B-BA33-589DC89A7999}" destId="{85D276E9-7CF6-4794-BC34-B433AE2D8189}" srcOrd="1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388F0DB6-3793-4664-A489-E1CAEAD40F1D}" type="presOf" srcId="{1C3F4BCA-FE4D-488B-BA33-589DC89A7999}" destId="{A130E010-D923-48A9-936F-BFFDDFE2F7E1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A4036EE1-877C-457C-90DA-58487604D012}" srcId="{FE968E82-904C-48BD-B375-DE7C6E0B9188}" destId="{1C3F4BCA-FE4D-488B-BA33-589DC89A7999}" srcOrd="2" destOrd="0" parTransId="{23B99F4E-7D0C-4962-9FD0-6D203AB441F3}" sibTransId="{48583BC3-ECDA-4F63-9B3B-5957D2386671}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D0A7E307-2F73-4FD4-AB73-632FA2CD96FD}" type="presParOf" srcId="{4B4A1A9B-E1CF-47E2-B52F-A4ACC31E50EC}" destId="{8B06A659-AD87-47B7-B6A0-9D8C401AB46E}" srcOrd="4" destOrd="0" presId="urn:microsoft.com/office/officeart/2005/8/layout/orgChart1"/>
    <dgm:cxn modelId="{260B07FE-4F8C-409D-9EED-7FD2B600641C}" type="presParOf" srcId="{4B4A1A9B-E1CF-47E2-B52F-A4ACC31E50EC}" destId="{8F87A558-E414-4860-8B35-AACD340278D3}" srcOrd="5" destOrd="0" presId="urn:microsoft.com/office/officeart/2005/8/layout/orgChart1"/>
    <dgm:cxn modelId="{8AD0F6DF-5EB9-47C4-947C-A7B7242DEA63}" type="presParOf" srcId="{8F87A558-E414-4860-8B35-AACD340278D3}" destId="{9F884654-8FB1-4D78-95F1-60954E562B53}" srcOrd="0" destOrd="0" presId="urn:microsoft.com/office/officeart/2005/8/layout/orgChart1"/>
    <dgm:cxn modelId="{FDAC9CDD-4DF3-4D23-912D-4927DC0707C5}" type="presParOf" srcId="{9F884654-8FB1-4D78-95F1-60954E562B53}" destId="{A130E010-D923-48A9-936F-BFFDDFE2F7E1}" srcOrd="0" destOrd="0" presId="urn:microsoft.com/office/officeart/2005/8/layout/orgChart1"/>
    <dgm:cxn modelId="{75D5ED9E-8D94-48B4-B904-303B63F32861}" type="presParOf" srcId="{9F884654-8FB1-4D78-95F1-60954E562B53}" destId="{85D276E9-7CF6-4794-BC34-B433AE2D8189}" srcOrd="1" destOrd="0" presId="urn:microsoft.com/office/officeart/2005/8/layout/orgChart1"/>
    <dgm:cxn modelId="{CF9CCADB-6A02-4A6C-B823-C13AE6398357}" type="presParOf" srcId="{8F87A558-E414-4860-8B35-AACD340278D3}" destId="{8D497356-4C0F-4197-AE3D-3EB7A160C0B8}" srcOrd="1" destOrd="0" presId="urn:microsoft.com/office/officeart/2005/8/layout/orgChart1"/>
    <dgm:cxn modelId="{BF47D7AE-5CB5-4F1F-A149-FBA63499A667}" type="presParOf" srcId="{8F87A558-E414-4860-8B35-AACD340278D3}" destId="{624535DD-D45D-4D22-ABAC-0B561EA08D3C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9A0769-4486-460B-859E-3C2418E532D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2E739DC-2FEB-459A-9CA9-25DAB94FBAF8}">
      <dgm:prSet/>
      <dgm:spPr/>
      <dgm:t>
        <a:bodyPr/>
        <a:lstStyle/>
        <a:p>
          <a:pPr>
            <a:defRPr cap="all"/>
          </a:pPr>
          <a:r>
            <a:rPr lang="cs-CZ"/>
            <a:t>Chránit kvalitu stávající svalové hmoty.</a:t>
          </a:r>
          <a:endParaRPr lang="en-US"/>
        </a:p>
      </dgm:t>
    </dgm:pt>
    <dgm:pt modelId="{B949970D-8E01-47E4-80DD-0042E1C0B189}" type="parTrans" cxnId="{A39E6BCD-71B2-4728-95AD-D99AA730B817}">
      <dgm:prSet/>
      <dgm:spPr/>
      <dgm:t>
        <a:bodyPr/>
        <a:lstStyle/>
        <a:p>
          <a:endParaRPr lang="en-US"/>
        </a:p>
      </dgm:t>
    </dgm:pt>
    <dgm:pt modelId="{64418050-A397-49D2-A239-78F141C6D7FD}" type="sibTrans" cxnId="{A39E6BCD-71B2-4728-95AD-D99AA730B817}">
      <dgm:prSet/>
      <dgm:spPr/>
      <dgm:t>
        <a:bodyPr/>
        <a:lstStyle/>
        <a:p>
          <a:endParaRPr lang="en-US"/>
        </a:p>
      </dgm:t>
    </dgm:pt>
    <dgm:pt modelId="{62F39A93-FE41-4226-8BEC-0914515902D7}">
      <dgm:prSet/>
      <dgm:spPr/>
      <dgm:t>
        <a:bodyPr/>
        <a:lstStyle/>
        <a:p>
          <a:pPr>
            <a:defRPr cap="all"/>
          </a:pPr>
          <a:r>
            <a:rPr lang="cs-CZ" dirty="0"/>
            <a:t>Doplňkový zdroj Energie.</a:t>
          </a:r>
          <a:endParaRPr lang="en-US" dirty="0"/>
        </a:p>
      </dgm:t>
    </dgm:pt>
    <dgm:pt modelId="{4F836000-C8B8-491C-BD72-94342BFF835F}" type="parTrans" cxnId="{FFCE13ED-4E39-4670-AB29-6A5EC64E1E4B}">
      <dgm:prSet/>
      <dgm:spPr/>
      <dgm:t>
        <a:bodyPr/>
        <a:lstStyle/>
        <a:p>
          <a:endParaRPr lang="en-US"/>
        </a:p>
      </dgm:t>
    </dgm:pt>
    <dgm:pt modelId="{4E1E5458-495B-424D-B707-E1F8EC0433F3}" type="sibTrans" cxnId="{FFCE13ED-4E39-4670-AB29-6A5EC64E1E4B}">
      <dgm:prSet/>
      <dgm:spPr/>
      <dgm:t>
        <a:bodyPr/>
        <a:lstStyle/>
        <a:p>
          <a:endParaRPr lang="en-US"/>
        </a:p>
      </dgm:t>
    </dgm:pt>
    <dgm:pt modelId="{634C1EE6-7E39-47F6-8BF0-4F34DDDD8101}">
      <dgm:prSet/>
      <dgm:spPr/>
      <dgm:t>
        <a:bodyPr/>
        <a:lstStyle/>
        <a:p>
          <a:pPr>
            <a:defRPr cap="all"/>
          </a:pPr>
          <a:r>
            <a:rPr lang="cs-CZ"/>
            <a:t>Urychlit obnovu svalové hmoty.</a:t>
          </a:r>
          <a:endParaRPr lang="en-US"/>
        </a:p>
      </dgm:t>
    </dgm:pt>
    <dgm:pt modelId="{DF308D86-DB23-4DDC-A5AD-B07E5E84596F}" type="parTrans" cxnId="{0CB467A5-20F6-4325-A75A-83A62C817756}">
      <dgm:prSet/>
      <dgm:spPr/>
      <dgm:t>
        <a:bodyPr/>
        <a:lstStyle/>
        <a:p>
          <a:endParaRPr lang="en-US"/>
        </a:p>
      </dgm:t>
    </dgm:pt>
    <dgm:pt modelId="{816DF865-CD50-4906-B891-166106CA51B1}" type="sibTrans" cxnId="{0CB467A5-20F6-4325-A75A-83A62C817756}">
      <dgm:prSet/>
      <dgm:spPr/>
      <dgm:t>
        <a:bodyPr/>
        <a:lstStyle/>
        <a:p>
          <a:endParaRPr lang="en-US"/>
        </a:p>
      </dgm:t>
    </dgm:pt>
    <dgm:pt modelId="{070B7792-37BB-4D5F-AD0F-C1723F373CB7}">
      <dgm:prSet/>
      <dgm:spPr/>
      <dgm:t>
        <a:bodyPr/>
        <a:lstStyle/>
        <a:p>
          <a:pPr>
            <a:defRPr cap="all"/>
          </a:pPr>
          <a:r>
            <a:rPr lang="cs-CZ"/>
            <a:t>Zajistit udržení ostatních životních funkcí.</a:t>
          </a:r>
          <a:endParaRPr lang="en-US"/>
        </a:p>
      </dgm:t>
    </dgm:pt>
    <dgm:pt modelId="{E8368C06-AEE3-4264-B5F4-F8258A997196}" type="parTrans" cxnId="{BA54C6F4-BCDF-489D-B172-0F4071DE5160}">
      <dgm:prSet/>
      <dgm:spPr/>
      <dgm:t>
        <a:bodyPr/>
        <a:lstStyle/>
        <a:p>
          <a:endParaRPr lang="en-US"/>
        </a:p>
      </dgm:t>
    </dgm:pt>
    <dgm:pt modelId="{B1064EC8-7200-476F-8ECC-9EBC3B2B2068}" type="sibTrans" cxnId="{BA54C6F4-BCDF-489D-B172-0F4071DE5160}">
      <dgm:prSet/>
      <dgm:spPr/>
      <dgm:t>
        <a:bodyPr/>
        <a:lstStyle/>
        <a:p>
          <a:endParaRPr lang="en-US"/>
        </a:p>
      </dgm:t>
    </dgm:pt>
    <dgm:pt modelId="{8C91ED82-2271-4B6F-941D-2DDF6EAE095F}">
      <dgm:prSet/>
      <dgm:spPr/>
      <dgm:t>
        <a:bodyPr/>
        <a:lstStyle/>
        <a:p>
          <a:pPr>
            <a:defRPr cap="all"/>
          </a:pPr>
          <a:r>
            <a:rPr lang="cs-CZ"/>
            <a:t>Umožnit plné využití získaných silových schopností.</a:t>
          </a:r>
          <a:endParaRPr lang="en-US"/>
        </a:p>
      </dgm:t>
    </dgm:pt>
    <dgm:pt modelId="{4D153F4B-FD15-4B9E-A673-0EA83BA891CF}" type="parTrans" cxnId="{D0894DED-603A-44D1-9851-00A7AA04A987}">
      <dgm:prSet/>
      <dgm:spPr/>
      <dgm:t>
        <a:bodyPr/>
        <a:lstStyle/>
        <a:p>
          <a:endParaRPr lang="en-US"/>
        </a:p>
      </dgm:t>
    </dgm:pt>
    <dgm:pt modelId="{987E076F-D9E8-47BA-ADA3-9EBDD14A40A5}" type="sibTrans" cxnId="{D0894DED-603A-44D1-9851-00A7AA04A987}">
      <dgm:prSet/>
      <dgm:spPr/>
      <dgm:t>
        <a:bodyPr/>
        <a:lstStyle/>
        <a:p>
          <a:endParaRPr lang="en-US"/>
        </a:p>
      </dgm:t>
    </dgm:pt>
    <dgm:pt modelId="{1CC645DE-31CE-4FD4-9338-9B9F6775D2FD}" type="pres">
      <dgm:prSet presAssocID="{319A0769-4486-460B-859E-3C2418E532D8}" presName="root" presStyleCnt="0">
        <dgm:presLayoutVars>
          <dgm:dir/>
          <dgm:resizeHandles val="exact"/>
        </dgm:presLayoutVars>
      </dgm:prSet>
      <dgm:spPr/>
    </dgm:pt>
    <dgm:pt modelId="{4C5F1516-4307-45CB-A0AC-9F18ECA7324C}" type="pres">
      <dgm:prSet presAssocID="{D2E739DC-2FEB-459A-9CA9-25DAB94FBAF8}" presName="compNode" presStyleCnt="0"/>
      <dgm:spPr/>
    </dgm:pt>
    <dgm:pt modelId="{6604CB25-669C-4C6F-A630-A8F16FBD5C64}" type="pres">
      <dgm:prSet presAssocID="{D2E739DC-2FEB-459A-9CA9-25DAB94FBAF8}" presName="iconBgRect" presStyleLbl="bgShp" presStyleIdx="0" presStyleCnt="5"/>
      <dgm:spPr/>
    </dgm:pt>
    <dgm:pt modelId="{121CA5B3-8F1E-4F79-AFC7-FE336F1C3097}" type="pres">
      <dgm:prSet presAssocID="{D2E739DC-2FEB-459A-9CA9-25DAB94FBAF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valnatá paže"/>
        </a:ext>
      </dgm:extLst>
    </dgm:pt>
    <dgm:pt modelId="{0CCB5B22-A25F-4E25-8AB3-C36A19229727}" type="pres">
      <dgm:prSet presAssocID="{D2E739DC-2FEB-459A-9CA9-25DAB94FBAF8}" presName="spaceRect" presStyleCnt="0"/>
      <dgm:spPr/>
    </dgm:pt>
    <dgm:pt modelId="{6F8AE66A-FB0E-4AA6-A057-79E8B751CC39}" type="pres">
      <dgm:prSet presAssocID="{D2E739DC-2FEB-459A-9CA9-25DAB94FBAF8}" presName="textRect" presStyleLbl="revTx" presStyleIdx="0" presStyleCnt="5">
        <dgm:presLayoutVars>
          <dgm:chMax val="1"/>
          <dgm:chPref val="1"/>
        </dgm:presLayoutVars>
      </dgm:prSet>
      <dgm:spPr/>
    </dgm:pt>
    <dgm:pt modelId="{3AD90FD5-1CDC-4274-8925-93045D425F8C}" type="pres">
      <dgm:prSet presAssocID="{64418050-A397-49D2-A239-78F141C6D7FD}" presName="sibTrans" presStyleCnt="0"/>
      <dgm:spPr/>
    </dgm:pt>
    <dgm:pt modelId="{16423B4C-F9E9-40BE-A7BE-D7F853B10E1C}" type="pres">
      <dgm:prSet presAssocID="{62F39A93-FE41-4226-8BEC-0914515902D7}" presName="compNode" presStyleCnt="0"/>
      <dgm:spPr/>
    </dgm:pt>
    <dgm:pt modelId="{97E34E68-6CA0-4763-89E6-56919A31EDE8}" type="pres">
      <dgm:prSet presAssocID="{62F39A93-FE41-4226-8BEC-0914515902D7}" presName="iconBgRect" presStyleLbl="bgShp" presStyleIdx="1" presStyleCnt="5"/>
      <dgm:spPr/>
    </dgm:pt>
    <dgm:pt modelId="{E768FD8C-9806-4442-872E-EE82B63924B2}" type="pres">
      <dgm:prSet presAssocID="{62F39A93-FE41-4226-8BEC-0914515902D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B70C244A-5D5C-4E82-98EA-B593CC9A4ACD}" type="pres">
      <dgm:prSet presAssocID="{62F39A93-FE41-4226-8BEC-0914515902D7}" presName="spaceRect" presStyleCnt="0"/>
      <dgm:spPr/>
    </dgm:pt>
    <dgm:pt modelId="{F317030E-C16A-455A-8728-4ECF04AFC2AD}" type="pres">
      <dgm:prSet presAssocID="{62F39A93-FE41-4226-8BEC-0914515902D7}" presName="textRect" presStyleLbl="revTx" presStyleIdx="1" presStyleCnt="5">
        <dgm:presLayoutVars>
          <dgm:chMax val="1"/>
          <dgm:chPref val="1"/>
        </dgm:presLayoutVars>
      </dgm:prSet>
      <dgm:spPr/>
    </dgm:pt>
    <dgm:pt modelId="{A2C4CDCA-3D42-4D53-B5E8-2CA94A36DBF8}" type="pres">
      <dgm:prSet presAssocID="{4E1E5458-495B-424D-B707-E1F8EC0433F3}" presName="sibTrans" presStyleCnt="0"/>
      <dgm:spPr/>
    </dgm:pt>
    <dgm:pt modelId="{527F9B1F-8051-4B54-9961-D58974249868}" type="pres">
      <dgm:prSet presAssocID="{634C1EE6-7E39-47F6-8BF0-4F34DDDD8101}" presName="compNode" presStyleCnt="0"/>
      <dgm:spPr/>
    </dgm:pt>
    <dgm:pt modelId="{A583C94E-8214-4AF6-8799-2B3D93DA5F6D}" type="pres">
      <dgm:prSet presAssocID="{634C1EE6-7E39-47F6-8BF0-4F34DDDD8101}" presName="iconBgRect" presStyleLbl="bgShp" presStyleIdx="2" presStyleCnt="5"/>
      <dgm:spPr/>
    </dgm:pt>
    <dgm:pt modelId="{B4C15476-0601-4571-ADE8-97CF9C46E1C9}" type="pres">
      <dgm:prSet presAssocID="{634C1EE6-7E39-47F6-8BF0-4F34DDDD810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zestupný trend"/>
        </a:ext>
      </dgm:extLst>
    </dgm:pt>
    <dgm:pt modelId="{35934F16-A7EE-4048-923E-6E3BC51830EC}" type="pres">
      <dgm:prSet presAssocID="{634C1EE6-7E39-47F6-8BF0-4F34DDDD8101}" presName="spaceRect" presStyleCnt="0"/>
      <dgm:spPr/>
    </dgm:pt>
    <dgm:pt modelId="{5DEB8E28-F06C-4B28-8B86-B13FE2C7CF31}" type="pres">
      <dgm:prSet presAssocID="{634C1EE6-7E39-47F6-8BF0-4F34DDDD8101}" presName="textRect" presStyleLbl="revTx" presStyleIdx="2" presStyleCnt="5">
        <dgm:presLayoutVars>
          <dgm:chMax val="1"/>
          <dgm:chPref val="1"/>
        </dgm:presLayoutVars>
      </dgm:prSet>
      <dgm:spPr/>
    </dgm:pt>
    <dgm:pt modelId="{1A842D78-EDA1-4BA8-92CD-0274E7C875E1}" type="pres">
      <dgm:prSet presAssocID="{816DF865-CD50-4906-B891-166106CA51B1}" presName="sibTrans" presStyleCnt="0"/>
      <dgm:spPr/>
    </dgm:pt>
    <dgm:pt modelId="{AE44D951-3B85-429F-A632-6BC1DB0FE9FD}" type="pres">
      <dgm:prSet presAssocID="{070B7792-37BB-4D5F-AD0F-C1723F373CB7}" presName="compNode" presStyleCnt="0"/>
      <dgm:spPr/>
    </dgm:pt>
    <dgm:pt modelId="{7B001E27-3C74-414D-849D-BDF6FFE49434}" type="pres">
      <dgm:prSet presAssocID="{070B7792-37BB-4D5F-AD0F-C1723F373CB7}" presName="iconBgRect" presStyleLbl="bgShp" presStyleIdx="3" presStyleCnt="5"/>
      <dgm:spPr/>
    </dgm:pt>
    <dgm:pt modelId="{07E7BA92-80EF-4845-8BB5-2BA378BD04A6}" type="pres">
      <dgm:prSet presAssocID="{070B7792-37BB-4D5F-AD0F-C1723F373CB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FE1B5414-EDA9-4A33-B90F-EEFCF5E2A0A4}" type="pres">
      <dgm:prSet presAssocID="{070B7792-37BB-4D5F-AD0F-C1723F373CB7}" presName="spaceRect" presStyleCnt="0"/>
      <dgm:spPr/>
    </dgm:pt>
    <dgm:pt modelId="{2E27B1F1-1DBF-4D7F-AB6D-6707E220B48C}" type="pres">
      <dgm:prSet presAssocID="{070B7792-37BB-4D5F-AD0F-C1723F373CB7}" presName="textRect" presStyleLbl="revTx" presStyleIdx="3" presStyleCnt="5">
        <dgm:presLayoutVars>
          <dgm:chMax val="1"/>
          <dgm:chPref val="1"/>
        </dgm:presLayoutVars>
      </dgm:prSet>
      <dgm:spPr/>
    </dgm:pt>
    <dgm:pt modelId="{1F6C4609-62F1-4FA9-BA20-D3F313755518}" type="pres">
      <dgm:prSet presAssocID="{B1064EC8-7200-476F-8ECC-9EBC3B2B2068}" presName="sibTrans" presStyleCnt="0"/>
      <dgm:spPr/>
    </dgm:pt>
    <dgm:pt modelId="{B1927842-19C0-4D73-B7C9-83053589994F}" type="pres">
      <dgm:prSet presAssocID="{8C91ED82-2271-4B6F-941D-2DDF6EAE095F}" presName="compNode" presStyleCnt="0"/>
      <dgm:spPr/>
    </dgm:pt>
    <dgm:pt modelId="{2895DF69-CE7D-4EE9-A96F-DDA71E79A0FA}" type="pres">
      <dgm:prSet presAssocID="{8C91ED82-2271-4B6F-941D-2DDF6EAE095F}" presName="iconBgRect" presStyleLbl="bgShp" presStyleIdx="4" presStyleCnt="5"/>
      <dgm:spPr/>
    </dgm:pt>
    <dgm:pt modelId="{A870DBAB-433E-42E8-A404-133E18F010EC}" type="pres">
      <dgm:prSet presAssocID="{8C91ED82-2271-4B6F-941D-2DDF6EAE095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lturista"/>
        </a:ext>
      </dgm:extLst>
    </dgm:pt>
    <dgm:pt modelId="{43ACDE05-F08A-4DB6-A16A-D5073A505D91}" type="pres">
      <dgm:prSet presAssocID="{8C91ED82-2271-4B6F-941D-2DDF6EAE095F}" presName="spaceRect" presStyleCnt="0"/>
      <dgm:spPr/>
    </dgm:pt>
    <dgm:pt modelId="{8A7D97EA-2777-4471-98E6-E4F06D795F83}" type="pres">
      <dgm:prSet presAssocID="{8C91ED82-2271-4B6F-941D-2DDF6EAE095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AE0EF21B-9E17-4793-8A7A-DFF8367B3E96}" type="presOf" srcId="{319A0769-4486-460B-859E-3C2418E532D8}" destId="{1CC645DE-31CE-4FD4-9338-9B9F6775D2FD}" srcOrd="0" destOrd="0" presId="urn:microsoft.com/office/officeart/2018/5/layout/IconCircleLabelList"/>
    <dgm:cxn modelId="{59009F2D-8D71-49C3-BEA8-86789705C2DF}" type="presOf" srcId="{634C1EE6-7E39-47F6-8BF0-4F34DDDD8101}" destId="{5DEB8E28-F06C-4B28-8B86-B13FE2C7CF31}" srcOrd="0" destOrd="0" presId="urn:microsoft.com/office/officeart/2018/5/layout/IconCircleLabelList"/>
    <dgm:cxn modelId="{8B337F88-7CD0-473C-A3BF-5582E4FD7829}" type="presOf" srcId="{8C91ED82-2271-4B6F-941D-2DDF6EAE095F}" destId="{8A7D97EA-2777-4471-98E6-E4F06D795F83}" srcOrd="0" destOrd="0" presId="urn:microsoft.com/office/officeart/2018/5/layout/IconCircleLabelList"/>
    <dgm:cxn modelId="{0CB467A5-20F6-4325-A75A-83A62C817756}" srcId="{319A0769-4486-460B-859E-3C2418E532D8}" destId="{634C1EE6-7E39-47F6-8BF0-4F34DDDD8101}" srcOrd="2" destOrd="0" parTransId="{DF308D86-DB23-4DDC-A5AD-B07E5E84596F}" sibTransId="{816DF865-CD50-4906-B891-166106CA51B1}"/>
    <dgm:cxn modelId="{A39E6BCD-71B2-4728-95AD-D99AA730B817}" srcId="{319A0769-4486-460B-859E-3C2418E532D8}" destId="{D2E739DC-2FEB-459A-9CA9-25DAB94FBAF8}" srcOrd="0" destOrd="0" parTransId="{B949970D-8E01-47E4-80DD-0042E1C0B189}" sibTransId="{64418050-A397-49D2-A239-78F141C6D7FD}"/>
    <dgm:cxn modelId="{BCBB1CE4-05AE-41D9-89D3-5125FDAB86FB}" type="presOf" srcId="{070B7792-37BB-4D5F-AD0F-C1723F373CB7}" destId="{2E27B1F1-1DBF-4D7F-AB6D-6707E220B48C}" srcOrd="0" destOrd="0" presId="urn:microsoft.com/office/officeart/2018/5/layout/IconCircleLabelList"/>
    <dgm:cxn modelId="{68AB05E6-B083-4886-A582-1799A113093C}" type="presOf" srcId="{D2E739DC-2FEB-459A-9CA9-25DAB94FBAF8}" destId="{6F8AE66A-FB0E-4AA6-A057-79E8B751CC39}" srcOrd="0" destOrd="0" presId="urn:microsoft.com/office/officeart/2018/5/layout/IconCircleLabelList"/>
    <dgm:cxn modelId="{FFCE13ED-4E39-4670-AB29-6A5EC64E1E4B}" srcId="{319A0769-4486-460B-859E-3C2418E532D8}" destId="{62F39A93-FE41-4226-8BEC-0914515902D7}" srcOrd="1" destOrd="0" parTransId="{4F836000-C8B8-491C-BD72-94342BFF835F}" sibTransId="{4E1E5458-495B-424D-B707-E1F8EC0433F3}"/>
    <dgm:cxn modelId="{D0894DED-603A-44D1-9851-00A7AA04A987}" srcId="{319A0769-4486-460B-859E-3C2418E532D8}" destId="{8C91ED82-2271-4B6F-941D-2DDF6EAE095F}" srcOrd="4" destOrd="0" parTransId="{4D153F4B-FD15-4B9E-A673-0EA83BA891CF}" sibTransId="{987E076F-D9E8-47BA-ADA3-9EBDD14A40A5}"/>
    <dgm:cxn modelId="{E2D802F0-721C-45C8-9A99-1DB954D72D42}" type="presOf" srcId="{62F39A93-FE41-4226-8BEC-0914515902D7}" destId="{F317030E-C16A-455A-8728-4ECF04AFC2AD}" srcOrd="0" destOrd="0" presId="urn:microsoft.com/office/officeart/2018/5/layout/IconCircleLabelList"/>
    <dgm:cxn modelId="{BA54C6F4-BCDF-489D-B172-0F4071DE5160}" srcId="{319A0769-4486-460B-859E-3C2418E532D8}" destId="{070B7792-37BB-4D5F-AD0F-C1723F373CB7}" srcOrd="3" destOrd="0" parTransId="{E8368C06-AEE3-4264-B5F4-F8258A997196}" sibTransId="{B1064EC8-7200-476F-8ECC-9EBC3B2B2068}"/>
    <dgm:cxn modelId="{A20A1D18-D9B5-42BB-8D14-5F717B166EF0}" type="presParOf" srcId="{1CC645DE-31CE-4FD4-9338-9B9F6775D2FD}" destId="{4C5F1516-4307-45CB-A0AC-9F18ECA7324C}" srcOrd="0" destOrd="0" presId="urn:microsoft.com/office/officeart/2018/5/layout/IconCircleLabelList"/>
    <dgm:cxn modelId="{DC3212F3-CB22-43AF-9F8D-744AE66A2CAA}" type="presParOf" srcId="{4C5F1516-4307-45CB-A0AC-9F18ECA7324C}" destId="{6604CB25-669C-4C6F-A630-A8F16FBD5C64}" srcOrd="0" destOrd="0" presId="urn:microsoft.com/office/officeart/2018/5/layout/IconCircleLabelList"/>
    <dgm:cxn modelId="{10405EB9-B425-460E-B377-618D9BB09ABA}" type="presParOf" srcId="{4C5F1516-4307-45CB-A0AC-9F18ECA7324C}" destId="{121CA5B3-8F1E-4F79-AFC7-FE336F1C3097}" srcOrd="1" destOrd="0" presId="urn:microsoft.com/office/officeart/2018/5/layout/IconCircleLabelList"/>
    <dgm:cxn modelId="{4B506ECE-D123-4B11-A58B-370631B1760C}" type="presParOf" srcId="{4C5F1516-4307-45CB-A0AC-9F18ECA7324C}" destId="{0CCB5B22-A25F-4E25-8AB3-C36A19229727}" srcOrd="2" destOrd="0" presId="urn:microsoft.com/office/officeart/2018/5/layout/IconCircleLabelList"/>
    <dgm:cxn modelId="{934CC2F4-55EF-4B18-8361-D54A32A3DDA0}" type="presParOf" srcId="{4C5F1516-4307-45CB-A0AC-9F18ECA7324C}" destId="{6F8AE66A-FB0E-4AA6-A057-79E8B751CC39}" srcOrd="3" destOrd="0" presId="urn:microsoft.com/office/officeart/2018/5/layout/IconCircleLabelList"/>
    <dgm:cxn modelId="{C295C6A5-15DD-4B85-998A-FC20231FBE98}" type="presParOf" srcId="{1CC645DE-31CE-4FD4-9338-9B9F6775D2FD}" destId="{3AD90FD5-1CDC-4274-8925-93045D425F8C}" srcOrd="1" destOrd="0" presId="urn:microsoft.com/office/officeart/2018/5/layout/IconCircleLabelList"/>
    <dgm:cxn modelId="{276C1275-2C7F-4798-9710-858EAD1C1774}" type="presParOf" srcId="{1CC645DE-31CE-4FD4-9338-9B9F6775D2FD}" destId="{16423B4C-F9E9-40BE-A7BE-D7F853B10E1C}" srcOrd="2" destOrd="0" presId="urn:microsoft.com/office/officeart/2018/5/layout/IconCircleLabelList"/>
    <dgm:cxn modelId="{D27EDEEC-2473-4D64-A7C1-D2387C2379DA}" type="presParOf" srcId="{16423B4C-F9E9-40BE-A7BE-D7F853B10E1C}" destId="{97E34E68-6CA0-4763-89E6-56919A31EDE8}" srcOrd="0" destOrd="0" presId="urn:microsoft.com/office/officeart/2018/5/layout/IconCircleLabelList"/>
    <dgm:cxn modelId="{28C433A7-2D60-4F6E-91BB-DACDADA309AD}" type="presParOf" srcId="{16423B4C-F9E9-40BE-A7BE-D7F853B10E1C}" destId="{E768FD8C-9806-4442-872E-EE82B63924B2}" srcOrd="1" destOrd="0" presId="urn:microsoft.com/office/officeart/2018/5/layout/IconCircleLabelList"/>
    <dgm:cxn modelId="{739DADA2-8487-4908-84AC-B6394750C15C}" type="presParOf" srcId="{16423B4C-F9E9-40BE-A7BE-D7F853B10E1C}" destId="{B70C244A-5D5C-4E82-98EA-B593CC9A4ACD}" srcOrd="2" destOrd="0" presId="urn:microsoft.com/office/officeart/2018/5/layout/IconCircleLabelList"/>
    <dgm:cxn modelId="{97198D99-3AF9-4B3A-B6E5-53DED831F74C}" type="presParOf" srcId="{16423B4C-F9E9-40BE-A7BE-D7F853B10E1C}" destId="{F317030E-C16A-455A-8728-4ECF04AFC2AD}" srcOrd="3" destOrd="0" presId="urn:microsoft.com/office/officeart/2018/5/layout/IconCircleLabelList"/>
    <dgm:cxn modelId="{AA1FD45C-1596-4143-B463-55804B6B3DF5}" type="presParOf" srcId="{1CC645DE-31CE-4FD4-9338-9B9F6775D2FD}" destId="{A2C4CDCA-3D42-4D53-B5E8-2CA94A36DBF8}" srcOrd="3" destOrd="0" presId="urn:microsoft.com/office/officeart/2018/5/layout/IconCircleLabelList"/>
    <dgm:cxn modelId="{1E8737C7-020A-43C2-8FBC-936241DA433C}" type="presParOf" srcId="{1CC645DE-31CE-4FD4-9338-9B9F6775D2FD}" destId="{527F9B1F-8051-4B54-9961-D58974249868}" srcOrd="4" destOrd="0" presId="urn:microsoft.com/office/officeart/2018/5/layout/IconCircleLabelList"/>
    <dgm:cxn modelId="{04B33B60-E9BE-4B2B-ACBD-245F7931DF21}" type="presParOf" srcId="{527F9B1F-8051-4B54-9961-D58974249868}" destId="{A583C94E-8214-4AF6-8799-2B3D93DA5F6D}" srcOrd="0" destOrd="0" presId="urn:microsoft.com/office/officeart/2018/5/layout/IconCircleLabelList"/>
    <dgm:cxn modelId="{46F6AED7-3A7F-4DAF-A8EE-1EB9C71E7E9B}" type="presParOf" srcId="{527F9B1F-8051-4B54-9961-D58974249868}" destId="{B4C15476-0601-4571-ADE8-97CF9C46E1C9}" srcOrd="1" destOrd="0" presId="urn:microsoft.com/office/officeart/2018/5/layout/IconCircleLabelList"/>
    <dgm:cxn modelId="{2E7C992E-9426-49EF-ABFC-BEE92DF5CABA}" type="presParOf" srcId="{527F9B1F-8051-4B54-9961-D58974249868}" destId="{35934F16-A7EE-4048-923E-6E3BC51830EC}" srcOrd="2" destOrd="0" presId="urn:microsoft.com/office/officeart/2018/5/layout/IconCircleLabelList"/>
    <dgm:cxn modelId="{4F7C23F8-B70C-4611-9F0E-7236D4D2023E}" type="presParOf" srcId="{527F9B1F-8051-4B54-9961-D58974249868}" destId="{5DEB8E28-F06C-4B28-8B86-B13FE2C7CF31}" srcOrd="3" destOrd="0" presId="urn:microsoft.com/office/officeart/2018/5/layout/IconCircleLabelList"/>
    <dgm:cxn modelId="{736D0457-72B9-4F2E-B782-F64B461F5FD2}" type="presParOf" srcId="{1CC645DE-31CE-4FD4-9338-9B9F6775D2FD}" destId="{1A842D78-EDA1-4BA8-92CD-0274E7C875E1}" srcOrd="5" destOrd="0" presId="urn:microsoft.com/office/officeart/2018/5/layout/IconCircleLabelList"/>
    <dgm:cxn modelId="{E28995C9-4C56-4762-9F9A-4477D9D79D3C}" type="presParOf" srcId="{1CC645DE-31CE-4FD4-9338-9B9F6775D2FD}" destId="{AE44D951-3B85-429F-A632-6BC1DB0FE9FD}" srcOrd="6" destOrd="0" presId="urn:microsoft.com/office/officeart/2018/5/layout/IconCircleLabelList"/>
    <dgm:cxn modelId="{23B34521-2441-4FED-87A5-496B3B8C4F0F}" type="presParOf" srcId="{AE44D951-3B85-429F-A632-6BC1DB0FE9FD}" destId="{7B001E27-3C74-414D-849D-BDF6FFE49434}" srcOrd="0" destOrd="0" presId="urn:microsoft.com/office/officeart/2018/5/layout/IconCircleLabelList"/>
    <dgm:cxn modelId="{5E3C4CE5-ADC4-4C11-9774-8EAB377EE4CF}" type="presParOf" srcId="{AE44D951-3B85-429F-A632-6BC1DB0FE9FD}" destId="{07E7BA92-80EF-4845-8BB5-2BA378BD04A6}" srcOrd="1" destOrd="0" presId="urn:microsoft.com/office/officeart/2018/5/layout/IconCircleLabelList"/>
    <dgm:cxn modelId="{4FDE2FD5-562A-4A5B-8FD8-F2FF053831D8}" type="presParOf" srcId="{AE44D951-3B85-429F-A632-6BC1DB0FE9FD}" destId="{FE1B5414-EDA9-4A33-B90F-EEFCF5E2A0A4}" srcOrd="2" destOrd="0" presId="urn:microsoft.com/office/officeart/2018/5/layout/IconCircleLabelList"/>
    <dgm:cxn modelId="{91580BA8-69EC-4D63-B954-A3C166333421}" type="presParOf" srcId="{AE44D951-3B85-429F-A632-6BC1DB0FE9FD}" destId="{2E27B1F1-1DBF-4D7F-AB6D-6707E220B48C}" srcOrd="3" destOrd="0" presId="urn:microsoft.com/office/officeart/2018/5/layout/IconCircleLabelList"/>
    <dgm:cxn modelId="{BAFE2C43-C31A-496A-B7DF-B6B8DA56D7AF}" type="presParOf" srcId="{1CC645DE-31CE-4FD4-9338-9B9F6775D2FD}" destId="{1F6C4609-62F1-4FA9-BA20-D3F313755518}" srcOrd="7" destOrd="0" presId="urn:microsoft.com/office/officeart/2018/5/layout/IconCircleLabelList"/>
    <dgm:cxn modelId="{497CBAD7-AFAA-4FE6-8017-C24E2E2CAB93}" type="presParOf" srcId="{1CC645DE-31CE-4FD4-9338-9B9F6775D2FD}" destId="{B1927842-19C0-4D73-B7C9-83053589994F}" srcOrd="8" destOrd="0" presId="urn:microsoft.com/office/officeart/2018/5/layout/IconCircleLabelList"/>
    <dgm:cxn modelId="{39BAD9E6-4C42-4C5B-8267-F1313C530300}" type="presParOf" srcId="{B1927842-19C0-4D73-B7C9-83053589994F}" destId="{2895DF69-CE7D-4EE9-A96F-DDA71E79A0FA}" srcOrd="0" destOrd="0" presId="urn:microsoft.com/office/officeart/2018/5/layout/IconCircleLabelList"/>
    <dgm:cxn modelId="{13B8B1E6-BB99-4C75-829C-8A7ECD83F736}" type="presParOf" srcId="{B1927842-19C0-4D73-B7C9-83053589994F}" destId="{A870DBAB-433E-42E8-A404-133E18F010EC}" srcOrd="1" destOrd="0" presId="urn:microsoft.com/office/officeart/2018/5/layout/IconCircleLabelList"/>
    <dgm:cxn modelId="{CCB51E4E-449E-4501-8636-3B0299B8146F}" type="presParOf" srcId="{B1927842-19C0-4D73-B7C9-83053589994F}" destId="{43ACDE05-F08A-4DB6-A16A-D5073A505D91}" srcOrd="2" destOrd="0" presId="urn:microsoft.com/office/officeart/2018/5/layout/IconCircleLabelList"/>
    <dgm:cxn modelId="{898D81FE-49E8-4CAA-B602-93DD99C1EA65}" type="presParOf" srcId="{B1927842-19C0-4D73-B7C9-83053589994F}" destId="{8A7D97EA-2777-4471-98E6-E4F06D795F8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6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15224" y="160601"/>
          <a:ext cx="391317" cy="391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821767" y="516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Materiál pro výstavbu a údržbu tkání:</a:t>
          </a:r>
          <a:endParaRPr lang="en-US" sz="1600" kern="1200" dirty="0"/>
        </a:p>
      </dsp:txBody>
      <dsp:txXfrm>
        <a:off x="821767" y="516"/>
        <a:ext cx="5871046" cy="711486"/>
      </dsp:txXfrm>
    </dsp:sp>
    <dsp:sp modelId="{043C72D3-6900-4E5B-8446-6E8312D00809}">
      <dsp:nvSpPr>
        <dsp:cNvPr id="0" name=""/>
        <dsp:cNvSpPr/>
      </dsp:nvSpPr>
      <dsp:spPr>
        <a:xfrm>
          <a:off x="891331" y="889875"/>
          <a:ext cx="5573708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1099442" y="1046038"/>
          <a:ext cx="391317" cy="3913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1843983" y="889875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Trávící šťávy, hormony, enzymy, krevní elementy a obranné látky.</a:t>
          </a:r>
          <a:endParaRPr lang="en-US" sz="1600" kern="1200" dirty="0"/>
        </a:p>
      </dsp:txBody>
      <dsp:txXfrm>
        <a:off x="1843983" y="889875"/>
        <a:ext cx="4517183" cy="711486"/>
      </dsp:txXfrm>
    </dsp:sp>
    <dsp:sp modelId="{6D1586C1-7F8B-411F-B294-3F874AC2BC07}">
      <dsp:nvSpPr>
        <dsp:cNvPr id="0" name=""/>
        <dsp:cNvSpPr/>
      </dsp:nvSpPr>
      <dsp:spPr>
        <a:xfrm>
          <a:off x="891331" y="1779233"/>
          <a:ext cx="5573708" cy="711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C9D01-4D85-4B4C-8C3C-A13DD8E3BC3F}">
      <dsp:nvSpPr>
        <dsp:cNvPr id="0" name=""/>
        <dsp:cNvSpPr/>
      </dsp:nvSpPr>
      <dsp:spPr>
        <a:xfrm>
          <a:off x="1124694" y="1911977"/>
          <a:ext cx="391317" cy="3913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63E6B-3A5D-4D5C-A9EB-9C49DB6F4781}">
      <dsp:nvSpPr>
        <dsp:cNvPr id="0" name=""/>
        <dsp:cNvSpPr/>
      </dsp:nvSpPr>
      <dsp:spPr>
        <a:xfrm>
          <a:off x="1843983" y="1779233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Příčně pruhovaná svalovina.</a:t>
          </a:r>
          <a:endParaRPr lang="en-US" sz="1600" kern="1200" dirty="0"/>
        </a:p>
      </dsp:txBody>
      <dsp:txXfrm>
        <a:off x="1843983" y="1779233"/>
        <a:ext cx="4517183" cy="711486"/>
      </dsp:txXfrm>
    </dsp:sp>
    <dsp:sp modelId="{7C5B82BB-0A95-49C4-A04C-146D10314AAF}">
      <dsp:nvSpPr>
        <dsp:cNvPr id="0" name=""/>
        <dsp:cNvSpPr/>
      </dsp:nvSpPr>
      <dsp:spPr>
        <a:xfrm>
          <a:off x="891331" y="2668592"/>
          <a:ext cx="5573708" cy="7114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21B13-F83E-40F3-ACC3-EA347483A432}">
      <dsp:nvSpPr>
        <dsp:cNvPr id="0" name=""/>
        <dsp:cNvSpPr/>
      </dsp:nvSpPr>
      <dsp:spPr>
        <a:xfrm>
          <a:off x="1124694" y="2801335"/>
          <a:ext cx="391317" cy="3913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56FB6-E73D-4EEC-A70C-D75EAF400B93}">
      <dsp:nvSpPr>
        <dsp:cNvPr id="0" name=""/>
        <dsp:cNvSpPr/>
      </dsp:nvSpPr>
      <dsp:spPr>
        <a:xfrm>
          <a:off x="1843983" y="2668592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Srdeční svalovina.</a:t>
          </a:r>
          <a:endParaRPr lang="en-US" sz="1600" kern="1200" dirty="0"/>
        </a:p>
      </dsp:txBody>
      <dsp:txXfrm>
        <a:off x="1843983" y="2668592"/>
        <a:ext cx="4517183" cy="711486"/>
      </dsp:txXfrm>
    </dsp:sp>
    <dsp:sp modelId="{3208A8AC-D6A7-4982-9E2A-FA1CB7E1244D}">
      <dsp:nvSpPr>
        <dsp:cNvPr id="0" name=""/>
        <dsp:cNvSpPr/>
      </dsp:nvSpPr>
      <dsp:spPr>
        <a:xfrm>
          <a:off x="891331" y="3557951"/>
          <a:ext cx="5573708" cy="7114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A0AE6-04C7-4CD3-80A6-FCD0E51B0F73}">
      <dsp:nvSpPr>
        <dsp:cNvPr id="0" name=""/>
        <dsp:cNvSpPr/>
      </dsp:nvSpPr>
      <dsp:spPr>
        <a:xfrm>
          <a:off x="1124694" y="3690694"/>
          <a:ext cx="391317" cy="3913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B6DBC-7237-49A1-830E-00FDD8A3C5BA}">
      <dsp:nvSpPr>
        <dsp:cNvPr id="0" name=""/>
        <dsp:cNvSpPr/>
      </dsp:nvSpPr>
      <dsp:spPr>
        <a:xfrm>
          <a:off x="1843983" y="3557951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Hladká svalovina.</a:t>
          </a:r>
          <a:endParaRPr lang="en-US" sz="1600" kern="1200" dirty="0"/>
        </a:p>
      </dsp:txBody>
      <dsp:txXfrm>
        <a:off x="1843983" y="3557951"/>
        <a:ext cx="4517183" cy="711486"/>
      </dsp:txXfrm>
    </dsp:sp>
    <dsp:sp modelId="{8C2E9680-747A-4570-8A40-364861A82654}">
      <dsp:nvSpPr>
        <dsp:cNvPr id="0" name=""/>
        <dsp:cNvSpPr/>
      </dsp:nvSpPr>
      <dsp:spPr>
        <a:xfrm>
          <a:off x="891331" y="4447309"/>
          <a:ext cx="5573708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49CB2-4551-4D50-9002-552D95968763}">
      <dsp:nvSpPr>
        <dsp:cNvPr id="0" name=""/>
        <dsp:cNvSpPr/>
      </dsp:nvSpPr>
      <dsp:spPr>
        <a:xfrm>
          <a:off x="1124694" y="4580052"/>
          <a:ext cx="391317" cy="3913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0E502-0BD9-4742-86EB-18589C3C9E19}">
      <dsp:nvSpPr>
        <dsp:cNvPr id="0" name=""/>
        <dsp:cNvSpPr/>
      </dsp:nvSpPr>
      <dsp:spPr>
        <a:xfrm>
          <a:off x="1843983" y="4447309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Pojivová tkáň – kosti, vazy, chrupavky.</a:t>
          </a:r>
          <a:endParaRPr lang="en-US" sz="1600" kern="1200" dirty="0"/>
        </a:p>
      </dsp:txBody>
      <dsp:txXfrm>
        <a:off x="1843983" y="4447309"/>
        <a:ext cx="4517183" cy="711486"/>
      </dsp:txXfrm>
    </dsp:sp>
    <dsp:sp modelId="{DA997232-3BC1-4BB1-99A4-F605C6EEF894}">
      <dsp:nvSpPr>
        <dsp:cNvPr id="0" name=""/>
        <dsp:cNvSpPr/>
      </dsp:nvSpPr>
      <dsp:spPr>
        <a:xfrm>
          <a:off x="0" y="5336668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5224" y="5496752"/>
          <a:ext cx="391317" cy="3913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21767" y="5336668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Dělení proteinů </a:t>
          </a:r>
          <a:r>
            <a:rPr lang="cs-CZ" sz="1600" b="1" kern="1200" dirty="0"/>
            <a:t>na dalším listu.</a:t>
          </a:r>
          <a:endParaRPr lang="en-US" sz="1600" kern="1200" dirty="0"/>
        </a:p>
      </dsp:txBody>
      <dsp:txXfrm>
        <a:off x="821767" y="5336668"/>
        <a:ext cx="5871046" cy="711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032219" y="1747372"/>
          <a:ext cx="1112126" cy="386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013"/>
              </a:lnTo>
              <a:lnTo>
                <a:pt x="1112126" y="193013"/>
              </a:lnTo>
              <a:lnTo>
                <a:pt x="1112126" y="386027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920092" y="1747372"/>
          <a:ext cx="1112126" cy="386027"/>
        </a:xfrm>
        <a:custGeom>
          <a:avLst/>
          <a:gdLst/>
          <a:ahLst/>
          <a:cxnLst/>
          <a:rect l="0" t="0" r="0" b="0"/>
          <a:pathLst>
            <a:path>
              <a:moveTo>
                <a:pt x="1112126" y="0"/>
              </a:moveTo>
              <a:lnTo>
                <a:pt x="1112126" y="193013"/>
              </a:lnTo>
              <a:lnTo>
                <a:pt x="0" y="193013"/>
              </a:lnTo>
              <a:lnTo>
                <a:pt x="0" y="386027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113106" y="828259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>
              <a:latin typeface="+mn-lt"/>
            </a:rPr>
            <a:t>Proteiny</a:t>
          </a:r>
        </a:p>
      </dsp:txBody>
      <dsp:txXfrm>
        <a:off x="1113106" y="828259"/>
        <a:ext cx="1838225" cy="919112"/>
      </dsp:txXfrm>
    </dsp:sp>
    <dsp:sp modelId="{97FD267F-D78F-4542-A385-F0CDE3FCB7BB}">
      <dsp:nvSpPr>
        <dsp:cNvPr id="0" name=""/>
        <dsp:cNvSpPr/>
      </dsp:nvSpPr>
      <dsp:spPr>
        <a:xfrm>
          <a:off x="979" y="2133400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Živočišné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Plnohodnotné</a:t>
          </a:r>
          <a:endParaRPr lang="cs-CZ" sz="1900" i="1" kern="1200" dirty="0">
            <a:latin typeface="+mn-lt"/>
          </a:endParaRPr>
        </a:p>
      </dsp:txBody>
      <dsp:txXfrm>
        <a:off x="979" y="2133400"/>
        <a:ext cx="1838225" cy="919112"/>
      </dsp:txXfrm>
    </dsp:sp>
    <dsp:sp modelId="{5ED5FD08-1F06-46D4-994E-3727B133161C}">
      <dsp:nvSpPr>
        <dsp:cNvPr id="0" name=""/>
        <dsp:cNvSpPr/>
      </dsp:nvSpPr>
      <dsp:spPr>
        <a:xfrm>
          <a:off x="2225233" y="2133400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Rostlinné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Neplnohodnotné</a:t>
          </a:r>
          <a:endParaRPr lang="cs-CZ" sz="1900" i="1" kern="1200" dirty="0">
            <a:latin typeface="+mn-lt"/>
          </a:endParaRPr>
        </a:p>
      </dsp:txBody>
      <dsp:txXfrm>
        <a:off x="2225233" y="2133400"/>
        <a:ext cx="1838225" cy="919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6A659-AD87-47B7-B6A0-9D8C401AB46E}">
      <dsp:nvSpPr>
        <dsp:cNvPr id="0" name=""/>
        <dsp:cNvSpPr/>
      </dsp:nvSpPr>
      <dsp:spPr>
        <a:xfrm>
          <a:off x="4860539" y="1477892"/>
          <a:ext cx="3438867" cy="607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171"/>
              </a:lnTo>
              <a:lnTo>
                <a:pt x="3438867" y="309171"/>
              </a:lnTo>
              <a:lnTo>
                <a:pt x="3438867" y="607585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56930-A3C8-4D59-A30B-B9C043B8B3BE}">
      <dsp:nvSpPr>
        <dsp:cNvPr id="0" name=""/>
        <dsp:cNvSpPr/>
      </dsp:nvSpPr>
      <dsp:spPr>
        <a:xfrm>
          <a:off x="4814819" y="1477892"/>
          <a:ext cx="91440" cy="596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682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421019" y="1477892"/>
          <a:ext cx="3439520" cy="619024"/>
        </a:xfrm>
        <a:custGeom>
          <a:avLst/>
          <a:gdLst/>
          <a:ahLst/>
          <a:cxnLst/>
          <a:rect l="0" t="0" r="0" b="0"/>
          <a:pathLst>
            <a:path>
              <a:moveTo>
                <a:pt x="3439520" y="0"/>
              </a:moveTo>
              <a:lnTo>
                <a:pt x="3439520" y="320610"/>
              </a:lnTo>
              <a:lnTo>
                <a:pt x="0" y="320610"/>
              </a:lnTo>
              <a:lnTo>
                <a:pt x="0" y="61902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3439520" y="745385"/>
          <a:ext cx="2842039" cy="7325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>
              <a:latin typeface="+mn-lt"/>
            </a:rPr>
            <a:t>AMK</a:t>
          </a:r>
        </a:p>
      </dsp:txBody>
      <dsp:txXfrm>
        <a:off x="3439520" y="745385"/>
        <a:ext cx="2842039" cy="732507"/>
      </dsp:txXfrm>
    </dsp:sp>
    <dsp:sp modelId="{97FD267F-D78F-4542-A385-F0CDE3FCB7BB}">
      <dsp:nvSpPr>
        <dsp:cNvPr id="0" name=""/>
        <dsp:cNvSpPr/>
      </dsp:nvSpPr>
      <dsp:spPr>
        <a:xfrm>
          <a:off x="0" y="2096917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Esenciální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Musíme přijímat ve stravě. Nejsme schopni syntetizovat.</a:t>
          </a:r>
          <a:endParaRPr lang="cs-CZ" sz="2400" i="1" kern="1200" dirty="0">
            <a:latin typeface="+mn-lt"/>
          </a:endParaRPr>
        </a:p>
      </dsp:txBody>
      <dsp:txXfrm>
        <a:off x="0" y="2096917"/>
        <a:ext cx="2842039" cy="1421019"/>
      </dsp:txXfrm>
    </dsp:sp>
    <dsp:sp modelId="{5ED5FD08-1F06-46D4-994E-3727B133161C}">
      <dsp:nvSpPr>
        <dsp:cNvPr id="0" name=""/>
        <dsp:cNvSpPr/>
      </dsp:nvSpPr>
      <dsp:spPr>
        <a:xfrm>
          <a:off x="3439520" y="2074720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Semiesenciální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syntetizovat, pokud jsme zdraví.</a:t>
          </a:r>
        </a:p>
      </dsp:txBody>
      <dsp:txXfrm>
        <a:off x="3439520" y="2074720"/>
        <a:ext cx="2842039" cy="1421019"/>
      </dsp:txXfrm>
    </dsp:sp>
    <dsp:sp modelId="{A130E010-D923-48A9-936F-BFFDDFE2F7E1}">
      <dsp:nvSpPr>
        <dsp:cNvPr id="0" name=""/>
        <dsp:cNvSpPr/>
      </dsp:nvSpPr>
      <dsp:spPr>
        <a:xfrm>
          <a:off x="6878387" y="2085478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>
              <a:latin typeface="+mn-lt"/>
            </a:rPr>
            <a:t>Neesenciální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plně syntetizovat.</a:t>
          </a:r>
        </a:p>
      </dsp:txBody>
      <dsp:txXfrm>
        <a:off x="6878387" y="2085478"/>
        <a:ext cx="2842039" cy="14210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4CB25-669C-4C6F-A630-A8F16FBD5C64}">
      <dsp:nvSpPr>
        <dsp:cNvPr id="0" name=""/>
        <dsp:cNvSpPr/>
      </dsp:nvSpPr>
      <dsp:spPr>
        <a:xfrm>
          <a:off x="682406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CA5B3-8F1E-4F79-AFC7-FE336F1C3097}">
      <dsp:nvSpPr>
        <dsp:cNvPr id="0" name=""/>
        <dsp:cNvSpPr/>
      </dsp:nvSpPr>
      <dsp:spPr>
        <a:xfrm>
          <a:off x="916406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AE66A-FB0E-4AA6-A057-79E8B751CC39}">
      <dsp:nvSpPr>
        <dsp:cNvPr id="0" name=""/>
        <dsp:cNvSpPr/>
      </dsp:nvSpPr>
      <dsp:spPr>
        <a:xfrm>
          <a:off x="331406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Chránit kvalitu stávající svalové hmoty.</a:t>
          </a:r>
          <a:endParaRPr lang="en-US" sz="1300" kern="1200"/>
        </a:p>
      </dsp:txBody>
      <dsp:txXfrm>
        <a:off x="331406" y="1466595"/>
        <a:ext cx="1800000" cy="720000"/>
      </dsp:txXfrm>
    </dsp:sp>
    <dsp:sp modelId="{97E34E68-6CA0-4763-89E6-56919A31EDE8}">
      <dsp:nvSpPr>
        <dsp:cNvPr id="0" name=""/>
        <dsp:cNvSpPr/>
      </dsp:nvSpPr>
      <dsp:spPr>
        <a:xfrm>
          <a:off x="2797406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8FD8C-9806-4442-872E-EE82B63924B2}">
      <dsp:nvSpPr>
        <dsp:cNvPr id="0" name=""/>
        <dsp:cNvSpPr/>
      </dsp:nvSpPr>
      <dsp:spPr>
        <a:xfrm>
          <a:off x="3031406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7030E-C16A-455A-8728-4ECF04AFC2AD}">
      <dsp:nvSpPr>
        <dsp:cNvPr id="0" name=""/>
        <dsp:cNvSpPr/>
      </dsp:nvSpPr>
      <dsp:spPr>
        <a:xfrm>
          <a:off x="2446406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 dirty="0"/>
            <a:t>Doplňkový zdroj Energie.</a:t>
          </a:r>
          <a:endParaRPr lang="en-US" sz="1300" kern="1200" dirty="0"/>
        </a:p>
      </dsp:txBody>
      <dsp:txXfrm>
        <a:off x="2446406" y="1466595"/>
        <a:ext cx="1800000" cy="720000"/>
      </dsp:txXfrm>
    </dsp:sp>
    <dsp:sp modelId="{A583C94E-8214-4AF6-8799-2B3D93DA5F6D}">
      <dsp:nvSpPr>
        <dsp:cNvPr id="0" name=""/>
        <dsp:cNvSpPr/>
      </dsp:nvSpPr>
      <dsp:spPr>
        <a:xfrm>
          <a:off x="4912407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15476-0601-4571-ADE8-97CF9C46E1C9}">
      <dsp:nvSpPr>
        <dsp:cNvPr id="0" name=""/>
        <dsp:cNvSpPr/>
      </dsp:nvSpPr>
      <dsp:spPr>
        <a:xfrm>
          <a:off x="5146407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B8E28-F06C-4B28-8B86-B13FE2C7CF31}">
      <dsp:nvSpPr>
        <dsp:cNvPr id="0" name=""/>
        <dsp:cNvSpPr/>
      </dsp:nvSpPr>
      <dsp:spPr>
        <a:xfrm>
          <a:off x="4561407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Urychlit obnovu svalové hmoty.</a:t>
          </a:r>
          <a:endParaRPr lang="en-US" sz="1300" kern="1200"/>
        </a:p>
      </dsp:txBody>
      <dsp:txXfrm>
        <a:off x="4561407" y="1466595"/>
        <a:ext cx="1800000" cy="720000"/>
      </dsp:txXfrm>
    </dsp:sp>
    <dsp:sp modelId="{7B001E27-3C74-414D-849D-BDF6FFE49434}">
      <dsp:nvSpPr>
        <dsp:cNvPr id="0" name=""/>
        <dsp:cNvSpPr/>
      </dsp:nvSpPr>
      <dsp:spPr>
        <a:xfrm>
          <a:off x="1739906" y="263659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7BA92-80EF-4845-8BB5-2BA378BD04A6}">
      <dsp:nvSpPr>
        <dsp:cNvPr id="0" name=""/>
        <dsp:cNvSpPr/>
      </dsp:nvSpPr>
      <dsp:spPr>
        <a:xfrm>
          <a:off x="1973906" y="2870595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7B1F1-1DBF-4D7F-AB6D-6707E220B48C}">
      <dsp:nvSpPr>
        <dsp:cNvPr id="0" name=""/>
        <dsp:cNvSpPr/>
      </dsp:nvSpPr>
      <dsp:spPr>
        <a:xfrm>
          <a:off x="1388906" y="407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Zajistit udržení ostatních životních funkcí.</a:t>
          </a:r>
          <a:endParaRPr lang="en-US" sz="1300" kern="1200"/>
        </a:p>
      </dsp:txBody>
      <dsp:txXfrm>
        <a:off x="1388906" y="4076595"/>
        <a:ext cx="1800000" cy="720000"/>
      </dsp:txXfrm>
    </dsp:sp>
    <dsp:sp modelId="{2895DF69-CE7D-4EE9-A96F-DDA71E79A0FA}">
      <dsp:nvSpPr>
        <dsp:cNvPr id="0" name=""/>
        <dsp:cNvSpPr/>
      </dsp:nvSpPr>
      <dsp:spPr>
        <a:xfrm>
          <a:off x="3854907" y="263659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0DBAB-433E-42E8-A404-133E18F010EC}">
      <dsp:nvSpPr>
        <dsp:cNvPr id="0" name=""/>
        <dsp:cNvSpPr/>
      </dsp:nvSpPr>
      <dsp:spPr>
        <a:xfrm>
          <a:off x="4088907" y="2870595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D97EA-2777-4471-98E6-E4F06D795F83}">
      <dsp:nvSpPr>
        <dsp:cNvPr id="0" name=""/>
        <dsp:cNvSpPr/>
      </dsp:nvSpPr>
      <dsp:spPr>
        <a:xfrm>
          <a:off x="3503907" y="407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Umožnit plné využití získaných silových schopností.</a:t>
          </a:r>
          <a:endParaRPr lang="en-US" sz="1300" kern="1200"/>
        </a:p>
      </dsp:txBody>
      <dsp:txXfrm>
        <a:off x="3503907" y="4076595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93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38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17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47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9673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98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215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80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894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720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94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033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669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983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4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234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949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747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388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761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680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656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053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968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7680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807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5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25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41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04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76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69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67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10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58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webp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webp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Limitní aminokyselina</a:t>
            </a:r>
            <a:br>
              <a:rPr lang="cs-CZ" sz="2300" dirty="0">
                <a:solidFill>
                  <a:schemeClr val="bg1"/>
                </a:solidFill>
              </a:rPr>
            </a:br>
            <a:r>
              <a:rPr lang="cs-CZ" sz="2300" i="1" dirty="0">
                <a:solidFill>
                  <a:schemeClr val="bg1"/>
                </a:solidFill>
              </a:rPr>
              <a:t>Esenciální AMK limitující využitelnost ostatních esenciálních AMK v bílkovině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Esenciální aminokyselina, která se nejvíce vzdaluje referenční hodnotě. </a:t>
            </a:r>
          </a:p>
          <a:p>
            <a:r>
              <a:rPr lang="cs-CZ" dirty="0">
                <a:solidFill>
                  <a:schemeClr val="bg1"/>
                </a:solidFill>
              </a:rPr>
              <a:t>Její obsah v bílkovině je nedostatečný, respektive limitní. </a:t>
            </a:r>
          </a:p>
          <a:p>
            <a:r>
              <a:rPr lang="cs-CZ" b="1" dirty="0">
                <a:solidFill>
                  <a:schemeClr val="bg1"/>
                </a:solidFill>
              </a:rPr>
              <a:t>Snižuje se využitelnost ostatních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esenciálních</a:t>
            </a:r>
            <a:r>
              <a:rPr lang="cs-CZ" b="1" dirty="0">
                <a:solidFill>
                  <a:schemeClr val="bg1"/>
                </a:solidFill>
              </a:rPr>
              <a:t> AMK.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77C3E70-8F3C-4033-9682-599802FA7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51105"/>
            <a:ext cx="5143500" cy="3343275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6101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Limitní aminokyselina</a:t>
            </a:r>
            <a:br>
              <a:rPr lang="cs-CZ" sz="2300" dirty="0">
                <a:solidFill>
                  <a:schemeClr val="bg1"/>
                </a:solidFill>
              </a:rPr>
            </a:br>
            <a:r>
              <a:rPr lang="cs-CZ" sz="2300" i="1" dirty="0">
                <a:solidFill>
                  <a:schemeClr val="bg1"/>
                </a:solidFill>
              </a:rPr>
              <a:t>Esenciální AMK limitující využitelnost ostatních esenciálních AMK v bílkovině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86069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Situace 1 </a:t>
            </a:r>
            <a:r>
              <a:rPr lang="cs-CZ" dirty="0">
                <a:solidFill>
                  <a:schemeClr val="bg1"/>
                </a:solidFill>
              </a:rPr>
              <a:t>je grafickým znázorněním neplnohodnotné bílkoviny – aminokyselinové spektrum 9 esenciálních AMK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se vzdaluje referenčním hodnotám pro plnohodnotné AMK spektrum</a:t>
            </a:r>
            <a:r>
              <a:rPr lang="cs-CZ" dirty="0">
                <a:solidFill>
                  <a:schemeClr val="bg1"/>
                </a:solidFill>
              </a:rPr>
              <a:t>. V tomto případě AMK Lysin bude omezovat využitelnost ostatních AMK a výsledných bílkovin bude vyrobeno menší množství.</a:t>
            </a:r>
          </a:p>
          <a:p>
            <a:r>
              <a:rPr lang="cs-CZ" b="1" dirty="0">
                <a:solidFill>
                  <a:schemeClr val="bg1"/>
                </a:solidFill>
              </a:rPr>
              <a:t>Situace 2 </a:t>
            </a:r>
            <a:r>
              <a:rPr lang="cs-CZ" dirty="0">
                <a:solidFill>
                  <a:schemeClr val="bg1"/>
                </a:solidFill>
              </a:rPr>
              <a:t>je grafickým znázorněním bílkoviny, která by byla plnohodnotná, pokud by obsahovala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adekvátní množství esenciální AMK Lysinu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77C3E70-8F3C-4033-9682-599802FA7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51105"/>
            <a:ext cx="5143500" cy="3343275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398D93-947F-4284-97AD-EAA0187A3AF9}"/>
              </a:ext>
            </a:extLst>
          </p:cNvPr>
          <p:cNvSpPr txBox="1"/>
          <p:nvPr/>
        </p:nvSpPr>
        <p:spPr>
          <a:xfrm>
            <a:off x="6994866" y="4938980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b="1" dirty="0"/>
              <a:t>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D4D91B0-E1CA-4E39-BF37-29DB71F85F2E}"/>
              </a:ext>
            </a:extLst>
          </p:cNvPr>
          <p:cNvSpPr txBox="1"/>
          <p:nvPr/>
        </p:nvSpPr>
        <p:spPr>
          <a:xfrm>
            <a:off x="9375281" y="494774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162642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4168980" y="534319"/>
            <a:ext cx="3850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Grafické znázornění limitní AMK</a:t>
            </a:r>
          </a:p>
        </p:txBody>
      </p:sp>
      <p:pic>
        <p:nvPicPr>
          <p:cNvPr id="5" name="y2mate.com - Limiting Amino Acids McGraw Hill_KdOK22OAiWc_360p">
            <a:hlinkClick r:id="" action="ppaction://media"/>
            <a:extLst>
              <a:ext uri="{FF2B5EF4-FFF2-40B4-BE49-F238E27FC236}">
                <a16:creationId xmlns:a16="http://schemas.microsoft.com/office/drawing/2014/main" id="{6CD9399A-8654-4149-B8C5-4CA18900B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1744" y="1124744"/>
            <a:ext cx="4608512" cy="4687174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058A7963-6A48-47EA-8412-DC69B9E4A394}"/>
              </a:ext>
            </a:extLst>
          </p:cNvPr>
          <p:cNvSpPr txBox="1"/>
          <p:nvPr/>
        </p:nvSpPr>
        <p:spPr>
          <a:xfrm>
            <a:off x="487038" y="6582609"/>
            <a:ext cx="35477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https://www.youtube.com/watch?v=KdOK22OAiWc</a:t>
            </a:r>
          </a:p>
        </p:txBody>
      </p:sp>
    </p:spTree>
    <p:extLst>
      <p:ext uri="{BB962C8B-B14F-4D97-AF65-F5344CB8AC3E}">
        <p14:creationId xmlns:p14="http://schemas.microsoft.com/office/powerpoint/2010/main" val="196479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5387" y="609600"/>
            <a:ext cx="4839326" cy="181128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FFFFFF"/>
                </a:solidFill>
              </a:rPr>
              <a:t>Referenční aminokyselinové skóre (AAS)</a:t>
            </a:r>
            <a:br>
              <a:rPr lang="cs-CZ" sz="3100" dirty="0">
                <a:solidFill>
                  <a:srgbClr val="FFFFFF"/>
                </a:solidFill>
              </a:rPr>
            </a:br>
            <a:r>
              <a:rPr lang="cs-CZ" sz="2400" i="1" dirty="0">
                <a:solidFill>
                  <a:srgbClr val="FFFFFF"/>
                </a:solidFill>
              </a:rPr>
              <a:t>AAS z angl. zkratky </a:t>
            </a:r>
            <a:r>
              <a:rPr lang="cs-CZ" sz="2400" i="1" dirty="0" err="1">
                <a:solidFill>
                  <a:srgbClr val="FFFFFF"/>
                </a:solidFill>
              </a:rPr>
              <a:t>amino</a:t>
            </a:r>
            <a:r>
              <a:rPr lang="cs-CZ" sz="2400" i="1" dirty="0">
                <a:solidFill>
                  <a:srgbClr val="FFFFFF"/>
                </a:solidFill>
              </a:rPr>
              <a:t> acid </a:t>
            </a:r>
            <a:r>
              <a:rPr lang="cs-CZ" sz="2400" i="1" dirty="0" err="1">
                <a:solidFill>
                  <a:srgbClr val="FFFFFF"/>
                </a:solidFill>
              </a:rPr>
              <a:t>score</a:t>
            </a:r>
            <a:endParaRPr lang="cs-CZ" sz="3100" i="1" dirty="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D8368C-8DA1-4A83-AE74-01BB1EBFF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87" y="1168399"/>
            <a:ext cx="2420302" cy="46101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1725" y="2276872"/>
            <a:ext cx="4512988" cy="3878395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Využitelnost bílkovin se vyjadřuje pomocí AAS srovnáním s referenční bílkovinou.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AAS = 100 … ideální složení AMK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Pšenice = 44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Rýže = 57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Kukuřice = 41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Sója = 47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Čočka = 31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Hrách = 37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Hovězí maso = 94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Vejce = 119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457E7E-9C90-4F43-AA55-2921D6042E5C}"/>
              </a:ext>
            </a:extLst>
          </p:cNvPr>
          <p:cNvSpPr txBox="1"/>
          <p:nvPr/>
        </p:nvSpPr>
        <p:spPr>
          <a:xfrm>
            <a:off x="37879" y="659735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https://www.inkospor.cz/vypocet-kvality-proteinu/</a:t>
            </a:r>
          </a:p>
        </p:txBody>
      </p:sp>
    </p:spTree>
    <p:extLst>
      <p:ext uri="{BB962C8B-B14F-4D97-AF65-F5344CB8AC3E}">
        <p14:creationId xmlns:p14="http://schemas.microsoft.com/office/powerpoint/2010/main" val="177123740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Referenční aminokyselinové skóre</a:t>
            </a:r>
            <a:br>
              <a:rPr lang="cs-CZ" sz="4800" dirty="0"/>
            </a:br>
            <a:r>
              <a:rPr lang="cs-CZ" sz="2400" i="1" dirty="0"/>
              <a:t>AAS z angl. zkratky </a:t>
            </a:r>
            <a:r>
              <a:rPr lang="cs-CZ" sz="2400" i="1" dirty="0" err="1"/>
              <a:t>amino</a:t>
            </a:r>
            <a:r>
              <a:rPr lang="cs-CZ" sz="2400" i="1" dirty="0"/>
              <a:t> acid </a:t>
            </a:r>
            <a:r>
              <a:rPr lang="cs-CZ" sz="2400" i="1" dirty="0" err="1"/>
              <a:t>score</a:t>
            </a:r>
            <a:endParaRPr lang="cs-CZ" sz="28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749323"/>
          </a:xfrm>
        </p:spPr>
        <p:txBody>
          <a:bodyPr>
            <a:normAutofit/>
          </a:bodyPr>
          <a:lstStyle/>
          <a:p>
            <a:r>
              <a:rPr lang="cs-CZ" sz="2000" b="1" dirty="0" err="1"/>
              <a:t>Rubnerův</a:t>
            </a:r>
            <a:r>
              <a:rPr lang="cs-CZ" sz="2000" b="1" dirty="0"/>
              <a:t> zákon </a:t>
            </a:r>
            <a:r>
              <a:rPr lang="cs-CZ" sz="2000" dirty="0"/>
              <a:t>– výpočet AAS.</a:t>
            </a:r>
          </a:p>
          <a:p>
            <a:r>
              <a:rPr lang="cs-CZ" sz="2000" dirty="0"/>
              <a:t>↑AAS = ↑ poměr </a:t>
            </a:r>
            <a:r>
              <a:rPr lang="cs-CZ" sz="2000" dirty="0" err="1"/>
              <a:t>AMK</a:t>
            </a:r>
            <a:r>
              <a:rPr lang="cs-CZ" sz="2000" baseline="-25000" dirty="0" err="1"/>
              <a:t>limit</a:t>
            </a:r>
            <a:r>
              <a:rPr lang="cs-CZ" sz="2000" baseline="-25000" dirty="0"/>
              <a:t> </a:t>
            </a:r>
            <a:r>
              <a:rPr lang="cs-CZ" sz="2000" dirty="0"/>
              <a:t>vůči referenční bílkovině.</a:t>
            </a:r>
          </a:p>
          <a:p>
            <a:r>
              <a:rPr lang="cs-CZ" sz="2000" dirty="0"/>
              <a:t>AAS limitní AMK blížící se 100 zvyšuje využitelnost B.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9F0C39-6CD9-4123-91A5-2DAEE10B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137" y="2159331"/>
            <a:ext cx="4204989" cy="361521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773ADF6-2DE7-412C-8342-95D7FB206134}"/>
              </a:ext>
            </a:extLst>
          </p:cNvPr>
          <p:cNvSpPr txBox="1"/>
          <p:nvPr/>
        </p:nvSpPr>
        <p:spPr>
          <a:xfrm>
            <a:off x="479376" y="659793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Zdroj: https://www.inkospor.cz/vypocet-kvality-proteinu/</a:t>
            </a:r>
          </a:p>
        </p:txBody>
      </p:sp>
    </p:spTree>
    <p:extLst>
      <p:ext uri="{BB962C8B-B14F-4D97-AF65-F5344CB8AC3E}">
        <p14:creationId xmlns:p14="http://schemas.microsoft.com/office/powerpoint/2010/main" val="297475671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27F5F782-CB10-4C9E-9272-49A1A335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Příklad</a:t>
            </a:r>
            <a:endParaRPr lang="cs-CZ" i="1" dirty="0">
              <a:solidFill>
                <a:srgbClr val="FFFFFF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B9171D-0BE2-4BEE-9CDA-F5A927A58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87" y="1168399"/>
            <a:ext cx="2420302" cy="4610101"/>
          </a:xfrm>
          <a:prstGeom prst="rect">
            <a:avLst/>
          </a:prstGeom>
        </p:spPr>
      </p:pic>
      <p:sp>
        <p:nvSpPr>
          <p:cNvPr id="28" name="Zástupný symbol pro obsah 2">
            <a:extLst>
              <a:ext uri="{FF2B5EF4-FFF2-40B4-BE49-F238E27FC236}">
                <a16:creationId xmlns:a16="http://schemas.microsoft.com/office/drawing/2014/main" id="{FED0F7F5-2441-4715-8F55-67C70908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Lysin je typickou limitní AMK pro obilniny (například bílkovina nacházející se v pšenici).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Řekněme, že obsah Lysinu v pšenici je cca 2,5 g/100 g bílkoviny (o 2 g méně než se udává v referenční bílkovině).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AAS pro Lysin je 55.</a:t>
            </a:r>
          </a:p>
          <a:p>
            <a:pPr>
              <a:buClr>
                <a:schemeClr val="bg1"/>
              </a:buClr>
            </a:pPr>
            <a:r>
              <a:rPr lang="cs-CZ" b="1" dirty="0">
                <a:solidFill>
                  <a:srgbClr val="FFFFFF"/>
                </a:solidFill>
              </a:rPr>
              <a:t>Zjednodušeně se tedy dá říci, že využitelnost ostatních esenciálních AMK v pšenici je nižší o 45 %.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5B5FD76-F41B-4B18-8E89-80AA962F8566}"/>
              </a:ext>
            </a:extLst>
          </p:cNvPr>
          <p:cNvSpPr txBox="1"/>
          <p:nvPr/>
        </p:nvSpPr>
        <p:spPr>
          <a:xfrm>
            <a:off x="37879" y="659735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https://www.inkospor.cz/vypocet-kvality-proteinu/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11C32C5-AD76-49D0-8959-D6618A21AAE2}"/>
              </a:ext>
            </a:extLst>
          </p:cNvPr>
          <p:cNvSpPr/>
          <p:nvPr/>
        </p:nvSpPr>
        <p:spPr>
          <a:xfrm>
            <a:off x="1443450" y="2924944"/>
            <a:ext cx="2420302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58985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3A7F46-746E-4715-940A-2144A920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cs-CZ" dirty="0"/>
              <a:t>Obsah bílkovin v potravinách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096CD-027B-43F8-B38D-9EBBADBF4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93270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Přestože jsou některé rostlinné proteiny co do obsahu vynikajícím zdrojem bílkovin, vždy je potřeba mít na paměti, že rostlinné bílkoviny jsou omezeny limitní AMK.</a:t>
            </a:r>
          </a:p>
          <a:p>
            <a:r>
              <a:rPr lang="cs-CZ" dirty="0">
                <a:solidFill>
                  <a:schemeClr val="bg1"/>
                </a:solidFill>
              </a:rPr>
              <a:t>Tuto skutečnost je možné potlačit kombinací jednotlivých zdrojů. Například: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Rýže + luštěniny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Kukuřice + luštěniny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Atp.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F845FE79-E0AB-4EE4-A8DB-F62454BFF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26" y="1808968"/>
            <a:ext cx="6253846" cy="3924288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35FE06-90F5-42C0-B04F-E698179F735B}"/>
              </a:ext>
            </a:extLst>
          </p:cNvPr>
          <p:cNvSpPr txBox="1"/>
          <p:nvPr/>
        </p:nvSpPr>
        <p:spPr>
          <a:xfrm>
            <a:off x="4660126" y="6642556"/>
            <a:ext cx="2531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Mandelová (2007) – Základy výživy ve sportu</a:t>
            </a:r>
          </a:p>
        </p:txBody>
      </p:sp>
    </p:spTree>
    <p:extLst>
      <p:ext uri="{BB962C8B-B14F-4D97-AF65-F5344CB8AC3E}">
        <p14:creationId xmlns:p14="http://schemas.microsoft.com/office/powerpoint/2010/main" val="403726765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Příjem bílkovin</a:t>
            </a:r>
            <a:br>
              <a:rPr lang="cs-CZ" dirty="0"/>
            </a:br>
            <a:r>
              <a:rPr lang="cs-CZ" sz="2400" dirty="0"/>
              <a:t>Doporučení pro příjem bílkovin během jednoho dne, ve vztahu k pohybové aktivitě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731034" cy="3880773"/>
          </a:xfrm>
        </p:spPr>
        <p:txBody>
          <a:bodyPr anchor="t">
            <a:normAutofit/>
          </a:bodyPr>
          <a:lstStyle/>
          <a:p>
            <a:r>
              <a:rPr lang="cs-CZ" dirty="0"/>
              <a:t>Bílkoviny by měly tvořit 12-15 % z celkového E příjmu.</a:t>
            </a:r>
          </a:p>
          <a:p>
            <a:r>
              <a:rPr lang="cs-CZ" dirty="0"/>
              <a:t>Doporučené množství bílkovin je </a:t>
            </a:r>
            <a:r>
              <a:rPr lang="cs-CZ" b="1" dirty="0"/>
              <a:t>minimálně 0,8 g/kg TH a maximálně 1,5 g/kg</a:t>
            </a:r>
            <a:r>
              <a:rPr lang="cs-CZ" dirty="0"/>
              <a:t> (u sportovců až 2 g/kg TH).</a:t>
            </a:r>
          </a:p>
          <a:p>
            <a:r>
              <a:rPr lang="cs-CZ" dirty="0"/>
              <a:t>Potřeba bílkovin roste u:</a:t>
            </a:r>
          </a:p>
          <a:p>
            <a:pPr lvl="1"/>
            <a:r>
              <a:rPr lang="cs-CZ" dirty="0"/>
              <a:t>Vytrvalostních sportovců a osob s velkou fyzickou zátěží</a:t>
            </a:r>
          </a:p>
          <a:p>
            <a:pPr lvl="1"/>
            <a:r>
              <a:rPr lang="cs-CZ" dirty="0"/>
              <a:t>Osob, které mají snížený příjem E</a:t>
            </a:r>
          </a:p>
          <a:p>
            <a:pPr lvl="1"/>
            <a:r>
              <a:rPr lang="cs-CZ" dirty="0"/>
              <a:t>Sportovců v období růstu</a:t>
            </a:r>
          </a:p>
          <a:p>
            <a:pPr lvl="1"/>
            <a:r>
              <a:rPr lang="cs-CZ" dirty="0"/>
              <a:t>Osob, které se cvičením začínají</a:t>
            </a:r>
          </a:p>
          <a:p>
            <a:pPr lvl="1"/>
            <a:r>
              <a:rPr lang="cs-CZ" dirty="0"/>
              <a:t>Silových sportovců</a:t>
            </a:r>
          </a:p>
        </p:txBody>
      </p:sp>
    </p:spTree>
    <p:extLst>
      <p:ext uri="{BB962C8B-B14F-4D97-AF65-F5344CB8AC3E}">
        <p14:creationId xmlns:p14="http://schemas.microsoft.com/office/powerpoint/2010/main" val="56659232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>
                <a:solidFill>
                  <a:schemeClr val="accent1">
                    <a:lumMod val="75000"/>
                  </a:schemeClr>
                </a:solidFill>
              </a:rPr>
              <a:t>Úloha bílkovin ve sportu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1F71280-76AD-49B2-BEDC-B340018185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178796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917163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49" descr="Obsah obrázku jídlo&#10;&#10;Popis byl vytvořen automaticky">
            <a:extLst>
              <a:ext uri="{FF2B5EF4-FFF2-40B4-BE49-F238E27FC236}">
                <a16:creationId xmlns:a16="http://schemas.microsoft.com/office/drawing/2014/main" id="{19720185-470E-4143-8C20-0F671F55B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45" y="5254382"/>
            <a:ext cx="1705683" cy="1705683"/>
          </a:xfrm>
          <a:prstGeom prst="rect">
            <a:avLst/>
          </a:prstGeom>
        </p:spPr>
      </p:pic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7" y="1936131"/>
            <a:ext cx="2398386" cy="15994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97122" y="2277659"/>
            <a:ext cx="338554" cy="8393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86804" y="3896557"/>
            <a:ext cx="338554" cy="9034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389028" y="5560678"/>
            <a:ext cx="338554" cy="8697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1-4 g S/kg 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2294992"/>
            <a:ext cx="1924703" cy="1443527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4190023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857747" y="6498997"/>
            <a:ext cx="143065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Fáze časné regenerace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351812" y="3944909"/>
            <a:ext cx="4000772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1,5 g S/kg TH akutně </a:t>
            </a: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nebo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1,2-1,5 g S/kg TH/hod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8466088" y="1888602"/>
            <a:ext cx="1890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obnovy glykogenu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686929" y="5984333"/>
            <a:ext cx="1635855" cy="31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717445"/>
            <a:ext cx="2134296" cy="120054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8658481" y="4411679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proteosyntézy</a:t>
            </a:r>
          </a:p>
        </p:txBody>
      </p: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0" y="3686574"/>
            <a:ext cx="2382633" cy="1340231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7" y="5095719"/>
            <a:ext cx="1564147" cy="163602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296380" y="3361626"/>
            <a:ext cx="606614" cy="15104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194" name="Picture 2" descr="Image result for juice png">
            <a:extLst>
              <a:ext uri="{FF2B5EF4-FFF2-40B4-BE49-F238E27FC236}">
                <a16:creationId xmlns:a16="http://schemas.microsoft.com/office/drawing/2014/main" id="{DEB162FB-974D-4A21-85BA-700CB0D4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01" y="463976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elated image">
            <a:extLst>
              <a:ext uri="{FF2B5EF4-FFF2-40B4-BE49-F238E27FC236}">
                <a16:creationId xmlns:a16="http://schemas.microsoft.com/office/drawing/2014/main" id="{5049F3DE-91B8-47D6-A0DC-AFBAA63B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3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Related image">
            <a:extLst>
              <a:ext uri="{FF2B5EF4-FFF2-40B4-BE49-F238E27FC236}">
                <a16:creationId xmlns:a16="http://schemas.microsoft.com/office/drawing/2014/main" id="{80204CD0-5BED-4C58-B153-95A76D15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67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Related image">
            <a:extLst>
              <a:ext uri="{FF2B5EF4-FFF2-40B4-BE49-F238E27FC236}">
                <a16:creationId xmlns:a16="http://schemas.microsoft.com/office/drawing/2014/main" id="{FE22F769-1D37-4D67-ADEC-D45E351E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31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Related image">
            <a:extLst>
              <a:ext uri="{FF2B5EF4-FFF2-40B4-BE49-F238E27FC236}">
                <a16:creationId xmlns:a16="http://schemas.microsoft.com/office/drawing/2014/main" id="{4E7DEFD0-8659-4210-8BB4-22078196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5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3DD108B-C15A-46A0-AD3E-C4BA265F42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01" y="1991829"/>
            <a:ext cx="1156322" cy="74561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89F0E4C9-CA86-41FA-9569-3717B5AE86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64" y="3116991"/>
            <a:ext cx="1156322" cy="745611"/>
          </a:xfrm>
          <a:prstGeom prst="rect">
            <a:avLst/>
          </a:prstGeom>
        </p:spPr>
      </p:pic>
      <p:pic>
        <p:nvPicPr>
          <p:cNvPr id="64" name="Picture 2" descr="Image result for juice png">
            <a:extLst>
              <a:ext uri="{FF2B5EF4-FFF2-40B4-BE49-F238E27FC236}">
                <a16:creationId xmlns:a16="http://schemas.microsoft.com/office/drawing/2014/main" id="{74DF4178-F31C-42DA-B655-7DD047B3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83" y="208153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052D9E-4BDD-4DB4-B7B9-C95865C3945D}"/>
              </a:ext>
            </a:extLst>
          </p:cNvPr>
          <p:cNvSpPr txBox="1"/>
          <p:nvPr/>
        </p:nvSpPr>
        <p:spPr>
          <a:xfrm>
            <a:off x="0" y="67051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  <p:sp>
        <p:nvSpPr>
          <p:cNvPr id="40" name="Nadpis 1">
            <a:extLst>
              <a:ext uri="{FF2B5EF4-FFF2-40B4-BE49-F238E27FC236}">
                <a16:creationId xmlns:a16="http://schemas.microsoft.com/office/drawing/2014/main" id="{0E1A0F49-D464-443D-B780-69FC3685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Vytrvalostní výkony</a:t>
            </a:r>
            <a:endParaRPr lang="cs-CZ" sz="2800" dirty="0"/>
          </a:p>
        </p:txBody>
      </p:sp>
      <p:pic>
        <p:nvPicPr>
          <p:cNvPr id="46" name="Obrázek 45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2C1541F7-7407-4B03-B178-1184C337C6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05926" y="4952878"/>
            <a:ext cx="1904487" cy="1443527"/>
          </a:xfrm>
          <a:prstGeom prst="rect">
            <a:avLst/>
          </a:prstGeom>
        </p:spPr>
      </p:pic>
      <p:pic>
        <p:nvPicPr>
          <p:cNvPr id="47" name="Obrázek 46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63246029-A52B-4768-8F2E-A4C8BDFEC6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529018" y="4717445"/>
            <a:ext cx="2134296" cy="1202611"/>
          </a:xfrm>
          <a:prstGeom prst="rect">
            <a:avLst/>
          </a:prstGeom>
        </p:spPr>
      </p:pic>
      <p:pic>
        <p:nvPicPr>
          <p:cNvPr id="51" name="Obrázek 50" descr="Obsah obrázku jídlo&#10;&#10;Popis byl vytvořen automaticky">
            <a:extLst>
              <a:ext uri="{FF2B5EF4-FFF2-40B4-BE49-F238E27FC236}">
                <a16:creationId xmlns:a16="http://schemas.microsoft.com/office/drawing/2014/main" id="{F096BC3A-3575-4EA2-9F98-C8D217ED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15" y="1922992"/>
            <a:ext cx="1705683" cy="17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8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49" descr="Obsah obrázku jídlo&#10;&#10;Popis byl vytvořen automaticky">
            <a:extLst>
              <a:ext uri="{FF2B5EF4-FFF2-40B4-BE49-F238E27FC236}">
                <a16:creationId xmlns:a16="http://schemas.microsoft.com/office/drawing/2014/main" id="{19720185-470E-4143-8C20-0F671F55B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45" y="5254382"/>
            <a:ext cx="1705683" cy="1705683"/>
          </a:xfrm>
          <a:prstGeom prst="rect">
            <a:avLst/>
          </a:prstGeom>
        </p:spPr>
      </p:pic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7" y="1936131"/>
            <a:ext cx="2398386" cy="15994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97122" y="2277659"/>
            <a:ext cx="338554" cy="8393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86804" y="3896557"/>
            <a:ext cx="338554" cy="9034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389028" y="5560678"/>
            <a:ext cx="338554" cy="8697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1-2 g S/kg 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2294992"/>
            <a:ext cx="1924703" cy="1443527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4190023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857747" y="6498997"/>
            <a:ext cx="143065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Fáze časné regenerace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351812" y="3944909"/>
            <a:ext cx="4000772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1,5 g S/kg TH akutně </a:t>
            </a: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nebo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1,2-1,5 g S/kg TH/hod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8466088" y="1888602"/>
            <a:ext cx="1890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obnovy glykogenu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686929" y="5984333"/>
            <a:ext cx="1635855" cy="31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717445"/>
            <a:ext cx="2134296" cy="120054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8658481" y="4411679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proteosyntézy</a:t>
            </a:r>
          </a:p>
        </p:txBody>
      </p: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0" y="3686574"/>
            <a:ext cx="2382633" cy="1340231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7" y="5095719"/>
            <a:ext cx="1564147" cy="163602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296380" y="3361626"/>
            <a:ext cx="606614" cy="15104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194" name="Picture 2" descr="Image result for juice png">
            <a:extLst>
              <a:ext uri="{FF2B5EF4-FFF2-40B4-BE49-F238E27FC236}">
                <a16:creationId xmlns:a16="http://schemas.microsoft.com/office/drawing/2014/main" id="{DEB162FB-974D-4A21-85BA-700CB0D4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01" y="463976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elated image">
            <a:extLst>
              <a:ext uri="{FF2B5EF4-FFF2-40B4-BE49-F238E27FC236}">
                <a16:creationId xmlns:a16="http://schemas.microsoft.com/office/drawing/2014/main" id="{5049F3DE-91B8-47D6-A0DC-AFBAA63B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3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Related image">
            <a:extLst>
              <a:ext uri="{FF2B5EF4-FFF2-40B4-BE49-F238E27FC236}">
                <a16:creationId xmlns:a16="http://schemas.microsoft.com/office/drawing/2014/main" id="{80204CD0-5BED-4C58-B153-95A76D15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67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Related image">
            <a:extLst>
              <a:ext uri="{FF2B5EF4-FFF2-40B4-BE49-F238E27FC236}">
                <a16:creationId xmlns:a16="http://schemas.microsoft.com/office/drawing/2014/main" id="{FE22F769-1D37-4D67-ADEC-D45E351E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31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Related image">
            <a:extLst>
              <a:ext uri="{FF2B5EF4-FFF2-40B4-BE49-F238E27FC236}">
                <a16:creationId xmlns:a16="http://schemas.microsoft.com/office/drawing/2014/main" id="{4E7DEFD0-8659-4210-8BB4-22078196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5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3DD108B-C15A-46A0-AD3E-C4BA265F42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01" y="1991829"/>
            <a:ext cx="1156322" cy="74561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89F0E4C9-CA86-41FA-9569-3717B5AE86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64" y="3116991"/>
            <a:ext cx="1156322" cy="745611"/>
          </a:xfrm>
          <a:prstGeom prst="rect">
            <a:avLst/>
          </a:prstGeom>
        </p:spPr>
      </p:pic>
      <p:pic>
        <p:nvPicPr>
          <p:cNvPr id="64" name="Picture 2" descr="Image result for juice png">
            <a:extLst>
              <a:ext uri="{FF2B5EF4-FFF2-40B4-BE49-F238E27FC236}">
                <a16:creationId xmlns:a16="http://schemas.microsoft.com/office/drawing/2014/main" id="{74DF4178-F31C-42DA-B655-7DD047B3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83" y="208153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052D9E-4BDD-4DB4-B7B9-C95865C3945D}"/>
              </a:ext>
            </a:extLst>
          </p:cNvPr>
          <p:cNvSpPr txBox="1"/>
          <p:nvPr/>
        </p:nvSpPr>
        <p:spPr>
          <a:xfrm>
            <a:off x="0" y="67051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  <p:sp>
        <p:nvSpPr>
          <p:cNvPr id="40" name="Nadpis 1">
            <a:extLst>
              <a:ext uri="{FF2B5EF4-FFF2-40B4-BE49-F238E27FC236}">
                <a16:creationId xmlns:a16="http://schemas.microsoft.com/office/drawing/2014/main" id="{0E1A0F49-D464-443D-B780-69FC3685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Silově-rychlostní výkony</a:t>
            </a:r>
            <a:endParaRPr lang="cs-CZ" sz="2800" dirty="0"/>
          </a:p>
        </p:txBody>
      </p:sp>
      <p:pic>
        <p:nvPicPr>
          <p:cNvPr id="46" name="Obrázek 45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2C1541F7-7407-4B03-B178-1184C337C6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05926" y="4952878"/>
            <a:ext cx="1904487" cy="1443527"/>
          </a:xfrm>
          <a:prstGeom prst="rect">
            <a:avLst/>
          </a:prstGeom>
        </p:spPr>
      </p:pic>
      <p:pic>
        <p:nvPicPr>
          <p:cNvPr id="47" name="Obrázek 46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63246029-A52B-4768-8F2E-A4C8BDFEC6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529018" y="4717445"/>
            <a:ext cx="2134296" cy="1202611"/>
          </a:xfrm>
          <a:prstGeom prst="rect">
            <a:avLst/>
          </a:prstGeom>
        </p:spPr>
      </p:pic>
      <p:pic>
        <p:nvPicPr>
          <p:cNvPr id="51" name="Obrázek 50" descr="Obsah obrázku jídlo&#10;&#10;Popis byl vytvořen automaticky">
            <a:extLst>
              <a:ext uri="{FF2B5EF4-FFF2-40B4-BE49-F238E27FC236}">
                <a16:creationId xmlns:a16="http://schemas.microsoft.com/office/drawing/2014/main" id="{F096BC3A-3575-4EA2-9F98-C8D217ED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15" y="1922992"/>
            <a:ext cx="1705683" cy="17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9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1F84D4-2ECC-4B7D-94F3-4CDACD2F8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04864"/>
            <a:ext cx="9451114" cy="3880773"/>
          </a:xfrm>
        </p:spPr>
        <p:txBody>
          <a:bodyPr>
            <a:normAutofit/>
          </a:bodyPr>
          <a:lstStyle/>
          <a:p>
            <a:r>
              <a:rPr lang="cs-CZ" dirty="0"/>
              <a:t>Pro příjem bílkovin v podstatě nejsou rozdílná doporučení pro vytrvalostní a silově-rychlostní sport.</a:t>
            </a:r>
          </a:p>
          <a:p>
            <a:r>
              <a:rPr lang="cs-CZ" dirty="0"/>
              <a:t>Příjem bílkovin by měl být vyvážený v průběhu celého dne do adekvátních porcí (ve vztahu k hmotnosti sportovce).</a:t>
            </a:r>
          </a:p>
          <a:p>
            <a:r>
              <a:rPr lang="cs-CZ" b="1" dirty="0"/>
              <a:t>Pravidelné dávky 0,3-0,4 g B čtyřikrát až pětkrát denně </a:t>
            </a:r>
            <a:r>
              <a:rPr lang="cs-CZ" dirty="0"/>
              <a:t>jsou naprosto adekvátní pro podporu výkonnosti, regenerace či hypertrofie sportovce vytrvalostního i silově-rychlostního.</a:t>
            </a:r>
          </a:p>
          <a:p>
            <a:pPr lvl="1"/>
            <a:r>
              <a:rPr lang="cs-CZ" dirty="0"/>
              <a:t>Optimální celodenní příjem B pro </a:t>
            </a:r>
            <a:r>
              <a:rPr lang="cs-CZ" b="1" dirty="0"/>
              <a:t>vytrvalostního sportovce činí 1,2-1,4 g B/kg TH:</a:t>
            </a:r>
          </a:p>
          <a:p>
            <a:pPr lvl="2"/>
            <a:r>
              <a:rPr lang="cs-CZ" dirty="0"/>
              <a:t>4 porce B v objemu 0,3 g/kg až 5 porcí B v objemu 0,3 g/kg</a:t>
            </a:r>
          </a:p>
          <a:p>
            <a:pPr lvl="1"/>
            <a:r>
              <a:rPr lang="cs-CZ" dirty="0"/>
              <a:t>Optimální celodenní příjem B pro </a:t>
            </a:r>
            <a:r>
              <a:rPr lang="cs-CZ" b="1" dirty="0"/>
              <a:t>silově-rychlostního sportovce činí 1,4-1,8 (2) g B/kg TH:</a:t>
            </a:r>
          </a:p>
          <a:p>
            <a:pPr lvl="2"/>
            <a:r>
              <a:rPr lang="cs-CZ" dirty="0"/>
              <a:t>5 porcí B v objemu 0,3 g/kg až 5 porcí B v objemu 0,4 g/kg</a:t>
            </a:r>
          </a:p>
          <a:p>
            <a:pPr lvl="1"/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4007B4E-6BC7-4749-B120-CB5B20EC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Vytrvalostní vs silově-rychlostní výkony</a:t>
            </a:r>
          </a:p>
        </p:txBody>
      </p:sp>
    </p:spTree>
    <p:extLst>
      <p:ext uri="{BB962C8B-B14F-4D97-AF65-F5344CB8AC3E}">
        <p14:creationId xmlns:p14="http://schemas.microsoft.com/office/powerpoint/2010/main" val="64980554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F7D6184-2D07-47E1-905F-392B3AE6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4800" dirty="0"/>
              <a:t>Příklad rozložení příjmu bílkovin během jednoho dne</a:t>
            </a:r>
            <a:endParaRPr lang="en-US" sz="4800" dirty="0"/>
          </a:p>
        </p:txBody>
      </p:sp>
      <p:pic>
        <p:nvPicPr>
          <p:cNvPr id="4" name="image1.png" descr="Obsah obrázku snímek obrazovky&#10;&#10;Popis byl vytvořen automaticky">
            <a:extLst>
              <a:ext uri="{FF2B5EF4-FFF2-40B4-BE49-F238E27FC236}">
                <a16:creationId xmlns:a16="http://schemas.microsoft.com/office/drawing/2014/main" id="{CF8F0BD3-A7FF-4440-AEC1-CBB4D34688D9}"/>
              </a:ext>
            </a:extLst>
          </p:cNvPr>
          <p:cNvPicPr/>
          <p:nvPr/>
        </p:nvPicPr>
        <p:blipFill rotWithShape="1">
          <a:blip r:embed="rId2"/>
          <a:srcRect t="33148" r="38425" b="9327"/>
          <a:stretch/>
        </p:blipFill>
        <p:spPr>
          <a:xfrm>
            <a:off x="1714100" y="934222"/>
            <a:ext cx="6831768" cy="329945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28C59170-67B7-410D-A301-A5B617ED98FC}"/>
              </a:ext>
            </a:extLst>
          </p:cNvPr>
          <p:cNvSpPr txBox="1"/>
          <p:nvPr/>
        </p:nvSpPr>
        <p:spPr>
          <a:xfrm>
            <a:off x="465975" y="6488656"/>
            <a:ext cx="3212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lvl="0"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Kumstát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a Hlinský (2019) - Sportovní výživa v tréninkové a závodní praxi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8675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Další úkol k následujícímu období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 fontScale="92500" lnSpcReduction="10000"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Vytvořte jídelníček dle Vašeho sportovního zaměření na jeden den </a:t>
            </a:r>
            <a:r>
              <a:rPr lang="cs-CZ" dirty="0">
                <a:solidFill>
                  <a:srgbClr val="FFFFFF"/>
                </a:solidFill>
              </a:rPr>
              <a:t>tak, abyste splnili doporučení pro příjem sacharidů a bílkovin.</a:t>
            </a:r>
          </a:p>
          <a:p>
            <a:pPr lvl="1"/>
            <a:r>
              <a:rPr lang="cs-CZ" i="1" dirty="0">
                <a:solidFill>
                  <a:srgbClr val="FFFFFF"/>
                </a:solidFill>
              </a:rPr>
              <a:t>Případně můžete využít i 24-hod </a:t>
            </a:r>
            <a:r>
              <a:rPr lang="cs-CZ" i="1" dirty="0" err="1">
                <a:solidFill>
                  <a:srgbClr val="FFFFFF"/>
                </a:solidFill>
              </a:rPr>
              <a:t>recall</a:t>
            </a:r>
            <a:r>
              <a:rPr lang="cs-CZ" i="1" dirty="0">
                <a:solidFill>
                  <a:srgbClr val="FFFFFF"/>
                </a:solidFill>
              </a:rPr>
              <a:t> svého kolegy a upravit jej dle doporučení pro příjem S a B.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b="1" dirty="0">
                <a:solidFill>
                  <a:srgbClr val="FFFFFF"/>
                </a:solidFill>
              </a:rPr>
              <a:t>Pracujte s následujícím snímkem č. 24 </a:t>
            </a:r>
            <a:r>
              <a:rPr lang="cs-CZ" dirty="0">
                <a:solidFill>
                  <a:srgbClr val="FFFFFF"/>
                </a:solidFill>
              </a:rPr>
              <a:t>(je zde nastíněn příkladový zápis jednoho jídla, které změňte za své a univerzální hlavička, kterou opět upravte dle sebe/kolegy – hmotnost, výška atd.)</a:t>
            </a:r>
            <a:r>
              <a:rPr lang="cs-CZ" b="1" dirty="0">
                <a:solidFill>
                  <a:srgbClr val="FFFFFF"/>
                </a:solidFill>
              </a:rPr>
              <a:t>.</a:t>
            </a:r>
            <a:r>
              <a:rPr lang="cs-CZ" dirty="0">
                <a:solidFill>
                  <a:srgbClr val="FFFFFF"/>
                </a:solidFill>
              </a:rPr>
              <a:t> </a:t>
            </a:r>
          </a:p>
          <a:p>
            <a:r>
              <a:rPr lang="cs-CZ" b="1" dirty="0">
                <a:solidFill>
                  <a:srgbClr val="FFFFFF"/>
                </a:solidFill>
              </a:rPr>
              <a:t>Vytvořte vlastní časovou osu, vložte fotografie potravin, jejich množství a jejich obsah S a B.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Samostatný snímek (slide) uložte ve formátu PDF a odevzdejte do odevzdávárny.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taktéž do odevzdávárny do 30. 4. 2020 do půlnoci.</a:t>
            </a:r>
          </a:p>
        </p:txBody>
      </p:sp>
    </p:spTree>
    <p:extLst>
      <p:ext uri="{BB962C8B-B14F-4D97-AF65-F5344CB8AC3E}">
        <p14:creationId xmlns:p14="http://schemas.microsoft.com/office/powerpoint/2010/main" val="277717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F46F3-45CD-4D64-8C6D-50F843B2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Cyklistika</a:t>
            </a:r>
            <a:br>
              <a:rPr lang="cs-CZ" dirty="0"/>
            </a:br>
            <a:r>
              <a:rPr lang="cs-CZ" sz="2000" dirty="0"/>
              <a:t>Muž, 26 let, 183 cm, 78 kg</a:t>
            </a:r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283B4B61-2002-4368-BE79-D0FF0D1E800B}"/>
              </a:ext>
            </a:extLst>
          </p:cNvPr>
          <p:cNvCxnSpPr/>
          <p:nvPr/>
        </p:nvCxnSpPr>
        <p:spPr>
          <a:xfrm>
            <a:off x="231154" y="6165304"/>
            <a:ext cx="117373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E96B77C-A1D1-4E95-8FCD-C57B3937786B}"/>
              </a:ext>
            </a:extLst>
          </p:cNvPr>
          <p:cNvCxnSpPr>
            <a:cxnSpLocks/>
          </p:cNvCxnSpPr>
          <p:nvPr/>
        </p:nvCxnSpPr>
        <p:spPr>
          <a:xfrm>
            <a:off x="231154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A8A3BB35-DDF3-4ABC-9592-003EA687498A}"/>
              </a:ext>
            </a:extLst>
          </p:cNvPr>
          <p:cNvCxnSpPr>
            <a:cxnSpLocks/>
          </p:cNvCxnSpPr>
          <p:nvPr/>
        </p:nvCxnSpPr>
        <p:spPr>
          <a:xfrm>
            <a:off x="11968458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BC7495BE-E6D2-4D81-A797-0DD73737B5EC}"/>
              </a:ext>
            </a:extLst>
          </p:cNvPr>
          <p:cNvCxnSpPr>
            <a:cxnSpLocks/>
          </p:cNvCxnSpPr>
          <p:nvPr/>
        </p:nvCxnSpPr>
        <p:spPr>
          <a:xfrm>
            <a:off x="2175370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9CB91892-7AC5-482E-8F7D-325B760BADAF}"/>
              </a:ext>
            </a:extLst>
          </p:cNvPr>
          <p:cNvCxnSpPr>
            <a:cxnSpLocks/>
          </p:cNvCxnSpPr>
          <p:nvPr/>
        </p:nvCxnSpPr>
        <p:spPr>
          <a:xfrm>
            <a:off x="4047578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F7CFD33-50CB-4285-BC30-4605730DCD04}"/>
              </a:ext>
            </a:extLst>
          </p:cNvPr>
          <p:cNvCxnSpPr>
            <a:cxnSpLocks/>
          </p:cNvCxnSpPr>
          <p:nvPr/>
        </p:nvCxnSpPr>
        <p:spPr>
          <a:xfrm>
            <a:off x="5919786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29C53B63-D6C2-4CC9-BC33-A65088C1975B}"/>
              </a:ext>
            </a:extLst>
          </p:cNvPr>
          <p:cNvCxnSpPr>
            <a:cxnSpLocks/>
          </p:cNvCxnSpPr>
          <p:nvPr/>
        </p:nvCxnSpPr>
        <p:spPr>
          <a:xfrm>
            <a:off x="7864002" y="5877272"/>
            <a:ext cx="0" cy="504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0506E765-E812-4E95-BBC5-1EA5DE247579}"/>
              </a:ext>
            </a:extLst>
          </p:cNvPr>
          <p:cNvCxnSpPr>
            <a:cxnSpLocks/>
          </p:cNvCxnSpPr>
          <p:nvPr/>
        </p:nvCxnSpPr>
        <p:spPr>
          <a:xfrm>
            <a:off x="9952234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F83F438-BF28-4311-8A51-77B9AC9D9F39}"/>
              </a:ext>
            </a:extLst>
          </p:cNvPr>
          <p:cNvSpPr txBox="1"/>
          <p:nvPr/>
        </p:nvSpPr>
        <p:spPr>
          <a:xfrm>
            <a:off x="-72903" y="6482455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Snídaně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94ACEAE-2016-4948-A46C-8BC3D20AFB92}"/>
              </a:ext>
            </a:extLst>
          </p:cNvPr>
          <p:cNvSpPr txBox="1"/>
          <p:nvPr/>
        </p:nvSpPr>
        <p:spPr>
          <a:xfrm>
            <a:off x="1867433" y="6482455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Svačina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02EB089-C9EF-42DB-A079-8231A3FCABB0}"/>
              </a:ext>
            </a:extLst>
          </p:cNvPr>
          <p:cNvSpPr txBox="1"/>
          <p:nvPr/>
        </p:nvSpPr>
        <p:spPr>
          <a:xfrm>
            <a:off x="3807769" y="6482455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Oběd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E8050A-1B62-41DB-9D51-9F91ACE26A66}"/>
              </a:ext>
            </a:extLst>
          </p:cNvPr>
          <p:cNvSpPr txBox="1"/>
          <p:nvPr/>
        </p:nvSpPr>
        <p:spPr>
          <a:xfrm>
            <a:off x="5611849" y="6476091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Svačina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5AFA8D6-3CCB-48DB-A2B4-D0EF2D7794C4}"/>
              </a:ext>
            </a:extLst>
          </p:cNvPr>
          <p:cNvSpPr txBox="1"/>
          <p:nvPr/>
        </p:nvSpPr>
        <p:spPr>
          <a:xfrm>
            <a:off x="6485259" y="6485831"/>
            <a:ext cx="27574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Trénink – 3 hod, silniční cyklo, střední intenzita</a:t>
            </a:r>
            <a:endParaRPr kumimoji="0" lang="cs-CZ" sz="1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BDD0E78-B8E9-4188-B855-8BDDF1328496}"/>
              </a:ext>
            </a:extLst>
          </p:cNvPr>
          <p:cNvSpPr txBox="1"/>
          <p:nvPr/>
        </p:nvSpPr>
        <p:spPr>
          <a:xfrm>
            <a:off x="9644297" y="6476091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Svačina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5BFB034-998A-4113-A425-C2D366CEAB27}"/>
              </a:ext>
            </a:extLst>
          </p:cNvPr>
          <p:cNvSpPr txBox="1"/>
          <p:nvPr/>
        </p:nvSpPr>
        <p:spPr>
          <a:xfrm>
            <a:off x="11690978" y="647609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Večeře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2" name="Obrázek 21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7D3046E5-2A20-405C-842F-9284E245A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" y="5068256"/>
            <a:ext cx="943849" cy="707887"/>
          </a:xfrm>
          <a:prstGeom prst="rect">
            <a:avLst/>
          </a:prstGeom>
        </p:spPr>
      </p:pic>
      <p:pic>
        <p:nvPicPr>
          <p:cNvPr id="23" name="Obrázek 2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0CEE0AD4-ABC5-43C5-8EB5-D41E5398B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" y="4130872"/>
            <a:ext cx="886820" cy="88682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96F4A1AE-4461-4F20-B0C0-7C229CE0403C}"/>
              </a:ext>
            </a:extLst>
          </p:cNvPr>
          <p:cNvSpPr txBox="1"/>
          <p:nvPr/>
        </p:nvSpPr>
        <p:spPr>
          <a:xfrm>
            <a:off x="13506" y="3536140"/>
            <a:ext cx="112051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Bílkoviny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– 22,8 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>
                <a:solidFill>
                  <a:prstClr val="black"/>
                </a:solidFill>
                <a:latin typeface="Century Gothic" panose="020B0502020202020204"/>
              </a:rPr>
              <a:t>0,3 g B/kg TH</a:t>
            </a:r>
            <a:b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Sacharidy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– 45,1 g</a:t>
            </a:r>
            <a:b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0,6 g S/kg TH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FE0C7DF-2A11-44C9-AA76-5AF394CB26CC}"/>
              </a:ext>
            </a:extLst>
          </p:cNvPr>
          <p:cNvSpPr txBox="1"/>
          <p:nvPr/>
        </p:nvSpPr>
        <p:spPr>
          <a:xfrm>
            <a:off x="13506" y="2727128"/>
            <a:ext cx="976503" cy="70788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2x celozrnný toast s avokádem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vejci (100 g) + pomerančový džus 300 ml</a:t>
            </a:r>
          </a:p>
        </p:txBody>
      </p:sp>
      <p:pic>
        <p:nvPicPr>
          <p:cNvPr id="27" name="Grafický objekt 26" descr="Projížďka na kole">
            <a:extLst>
              <a:ext uri="{FF2B5EF4-FFF2-40B4-BE49-F238E27FC236}">
                <a16:creationId xmlns:a16="http://schemas.microsoft.com/office/drawing/2014/main" id="{725F2FAD-7F53-49C2-BBEC-AADD77BEC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6802" y="48583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Bílkoviny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		/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Proteiny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83955028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4514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5213A8-9F15-41A5-8FE5-B350C7642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r="20092" b="2"/>
          <a:stretch/>
        </p:blipFill>
        <p:spPr>
          <a:xfrm>
            <a:off x="-24680" y="908720"/>
            <a:ext cx="4680082" cy="5949280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7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9DC377-4823-48F1-907D-54A95AA30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781939"/>
              </p:ext>
            </p:extLst>
          </p:nvPr>
        </p:nvGraphicFramePr>
        <p:xfrm>
          <a:off x="5591944" y="116632"/>
          <a:ext cx="40644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0310B42-4EBF-4205-8E89-896CEA6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944" y="3573016"/>
            <a:ext cx="4881298" cy="2880320"/>
          </a:xfrm>
        </p:spPr>
        <p:txBody>
          <a:bodyPr/>
          <a:lstStyle/>
          <a:p>
            <a:r>
              <a:rPr lang="cs-CZ" dirty="0"/>
              <a:t>Proteiny jsou tzv. </a:t>
            </a:r>
            <a:r>
              <a:rPr lang="cs-CZ" b="1" dirty="0"/>
              <a:t>biopolymery</a:t>
            </a:r>
            <a:r>
              <a:rPr lang="cs-CZ" dirty="0"/>
              <a:t> poměrně komplikované svou strukturou.</a:t>
            </a:r>
          </a:p>
          <a:p>
            <a:r>
              <a:rPr lang="cs-CZ" dirty="0"/>
              <a:t>Jejich struktura je tvořena složitými řetězci </a:t>
            </a:r>
            <a:r>
              <a:rPr lang="cs-CZ" b="1" dirty="0"/>
              <a:t>aminokyselin</a:t>
            </a:r>
            <a:r>
              <a:rPr lang="cs-CZ" dirty="0"/>
              <a:t>, které tvoří jednotlivé „stavební kameny“ (podobně jako je tomu u polysacharidů – řetězce monosacharidů vzájemně spojených glykosidickou vazbou).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56" y="609600"/>
            <a:ext cx="8596668" cy="1320800"/>
          </a:xfrm>
        </p:spPr>
        <p:txBody>
          <a:bodyPr/>
          <a:lstStyle/>
          <a:p>
            <a:r>
              <a:rPr lang="cs-CZ" dirty="0"/>
              <a:t>Základní dělení bílkovin</a:t>
            </a:r>
          </a:p>
        </p:txBody>
      </p:sp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roteins">
            <a:hlinkClick r:id="" action="ppaction://media"/>
            <a:extLst>
              <a:ext uri="{FF2B5EF4-FFF2-40B4-BE49-F238E27FC236}">
                <a16:creationId xmlns:a16="http://schemas.microsoft.com/office/drawing/2014/main" id="{95E87EA1-5EDC-4130-8B71-2DCE2BE4A1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397645" y="555013"/>
            <a:ext cx="7409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Dělení bílkovin, metabolismus, aminokyseliny a jejich význam.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https://www.youtube.com/watch?v=HSCUAjZQhXI</a:t>
            </a:r>
          </a:p>
        </p:txBody>
      </p:sp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Aminokyseliny (AMK)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0809"/>
            <a:ext cx="8596668" cy="434055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 lidském těle má většina metabolických drah podobu kruhu, a proto podobně jako u sacharidů je i u bílkovin </a:t>
            </a:r>
            <a:r>
              <a:rPr lang="cs-CZ" b="1" dirty="0"/>
              <a:t>potřeba nejdříve složitější sloučeniny rozštěpit na menší</a:t>
            </a:r>
            <a:r>
              <a:rPr lang="cs-CZ" dirty="0"/>
              <a:t>, které mohou přestoupit přes střevní stěnu do krve a následně být využitelné pro organismus.</a:t>
            </a:r>
          </a:p>
          <a:p>
            <a:r>
              <a:rPr lang="cs-CZ" dirty="0"/>
              <a:t>Bílkoviny		Oligopeptidy		Peptidy		Aminokyseliny</a:t>
            </a:r>
          </a:p>
          <a:p>
            <a:r>
              <a:rPr lang="cs-CZ" dirty="0"/>
              <a:t>Celkem existuje </a:t>
            </a:r>
            <a:r>
              <a:rPr lang="cs-CZ" b="1" dirty="0"/>
              <a:t>20 tzv. biogenních </a:t>
            </a:r>
            <a:r>
              <a:rPr lang="cs-CZ" dirty="0"/>
              <a:t>nebo jinak také </a:t>
            </a:r>
            <a:r>
              <a:rPr lang="cs-CZ" dirty="0" err="1"/>
              <a:t>proteinogenních</a:t>
            </a:r>
            <a:r>
              <a:rPr lang="cs-CZ" dirty="0"/>
              <a:t> AMK, které mají význam v procesu tvorby lidských proteinů či peptidů.</a:t>
            </a:r>
          </a:p>
          <a:p>
            <a:r>
              <a:rPr lang="cs-CZ" b="1" dirty="0"/>
              <a:t>AMK nemají zásobní formu</a:t>
            </a:r>
            <a:r>
              <a:rPr lang="cs-CZ" dirty="0"/>
              <a:t> podobně jako sacharidy (glykogen) či tuky (tuková tkáň). AMK, které získáme potravou nějaký čas kolují v naší krvi (</a:t>
            </a:r>
            <a:r>
              <a:rPr lang="cs-CZ" i="1" dirty="0"/>
              <a:t>„aminokyselinový pool“</a:t>
            </a:r>
            <a:r>
              <a:rPr lang="cs-CZ" dirty="0"/>
              <a:t>)a pokud jich není třeba, pak vstupují do energetického metabolismu a močovinového cyklu.</a:t>
            </a:r>
          </a:p>
          <a:p>
            <a:r>
              <a:rPr lang="cs-CZ" dirty="0"/>
              <a:t>Krátkodobě jsme schopni odbourávat vlastní bílkoviny (nejčastěji svaly) pro zisk AMK k výrobě bílkovin potřebných pro život (enzymy, hormony atp.). Například budeme-li vystaveni nedostatku bílkovin ve stravě či hladovění.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07BD8482-CDC6-40F4-A42A-A4DC230BE5D9}"/>
              </a:ext>
            </a:extLst>
          </p:cNvPr>
          <p:cNvSpPr/>
          <p:nvPr/>
        </p:nvSpPr>
        <p:spPr>
          <a:xfrm>
            <a:off x="2135560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31060EB-E78D-4F74-8122-D8508D700AF2}"/>
              </a:ext>
            </a:extLst>
          </p:cNvPr>
          <p:cNvSpPr/>
          <p:nvPr/>
        </p:nvSpPr>
        <p:spPr>
          <a:xfrm>
            <a:off x="3949752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78DA9299-82E8-4201-97AB-ED0A54D03F54}"/>
              </a:ext>
            </a:extLst>
          </p:cNvPr>
          <p:cNvSpPr/>
          <p:nvPr/>
        </p:nvSpPr>
        <p:spPr>
          <a:xfrm>
            <a:off x="5303912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26FDD73-4983-4AB5-A07D-2ED6FA1E605D}"/>
              </a:ext>
            </a:extLst>
          </p:cNvPr>
          <p:cNvSpPr/>
          <p:nvPr/>
        </p:nvSpPr>
        <p:spPr>
          <a:xfrm>
            <a:off x="7320136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 descr="DNA">
            <a:extLst>
              <a:ext uri="{FF2B5EF4-FFF2-40B4-BE49-F238E27FC236}">
                <a16:creationId xmlns:a16="http://schemas.microsoft.com/office/drawing/2014/main" id="{50F4809D-4D7C-4908-9A95-22B17E562265}"/>
              </a:ext>
            </a:extLst>
          </p:cNvPr>
          <p:cNvSpPr/>
          <p:nvPr/>
        </p:nvSpPr>
        <p:spPr>
          <a:xfrm>
            <a:off x="7701728" y="2572364"/>
            <a:ext cx="391317" cy="39131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bdélník 8" descr="Svalnatá paže">
            <a:extLst>
              <a:ext uri="{FF2B5EF4-FFF2-40B4-BE49-F238E27FC236}">
                <a16:creationId xmlns:a16="http://schemas.microsoft.com/office/drawing/2014/main" id="{085B25E4-61D3-4720-959A-E6E99C41F4CA}"/>
              </a:ext>
            </a:extLst>
          </p:cNvPr>
          <p:cNvSpPr/>
          <p:nvPr/>
        </p:nvSpPr>
        <p:spPr>
          <a:xfrm>
            <a:off x="7973766" y="2865874"/>
            <a:ext cx="391317" cy="391317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9" descr="Srdce (orgán)">
            <a:extLst>
              <a:ext uri="{FF2B5EF4-FFF2-40B4-BE49-F238E27FC236}">
                <a16:creationId xmlns:a16="http://schemas.microsoft.com/office/drawing/2014/main" id="{6D0077FC-A2F4-4E58-8B0F-8157DB809C6A}"/>
              </a:ext>
            </a:extLst>
          </p:cNvPr>
          <p:cNvSpPr/>
          <p:nvPr/>
        </p:nvSpPr>
        <p:spPr>
          <a:xfrm>
            <a:off x="8280851" y="2635685"/>
            <a:ext cx="391317" cy="391317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bdélník 10" descr="Žaludek">
            <a:extLst>
              <a:ext uri="{FF2B5EF4-FFF2-40B4-BE49-F238E27FC236}">
                <a16:creationId xmlns:a16="http://schemas.microsoft.com/office/drawing/2014/main" id="{3D9580E0-6FA2-4BDF-814E-AB8B4DF3F3CA}"/>
              </a:ext>
            </a:extLst>
          </p:cNvPr>
          <p:cNvSpPr/>
          <p:nvPr/>
        </p:nvSpPr>
        <p:spPr>
          <a:xfrm>
            <a:off x="8540582" y="2777706"/>
            <a:ext cx="391317" cy="391317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bdélník 11" descr="Kost">
            <a:extLst>
              <a:ext uri="{FF2B5EF4-FFF2-40B4-BE49-F238E27FC236}">
                <a16:creationId xmlns:a16="http://schemas.microsoft.com/office/drawing/2014/main" id="{ABBB142C-22D7-4AA2-80DE-12C880C5959E}"/>
              </a:ext>
            </a:extLst>
          </p:cNvPr>
          <p:cNvSpPr/>
          <p:nvPr/>
        </p:nvSpPr>
        <p:spPr>
          <a:xfrm>
            <a:off x="8849416" y="2556676"/>
            <a:ext cx="391317" cy="391317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Obrázek 16" descr="Obsah obrázku jídlo, vsedě, papír, kousek&#10;&#10;Popis byl vytvořen automaticky">
            <a:extLst>
              <a:ext uri="{FF2B5EF4-FFF2-40B4-BE49-F238E27FC236}">
                <a16:creationId xmlns:a16="http://schemas.microsoft.com/office/drawing/2014/main" id="{ECEA43E8-235D-4E42-8C58-E8C15A295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82" y="4666102"/>
            <a:ext cx="3568745" cy="225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0868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Aminokyseliny (AMK)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AMK dělíme podle schopnosti organismu je vyrobit či nikoli: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72F4340-2C0D-4B4F-B434-F9DFF0C96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4132440"/>
              </p:ext>
            </p:extLst>
          </p:nvPr>
        </p:nvGraphicFramePr>
        <p:xfrm>
          <a:off x="407368" y="1980412"/>
          <a:ext cx="9721080" cy="424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396750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Esenciální aminokyseliny</a:t>
            </a:r>
            <a:br>
              <a:rPr lang="cs-CZ" dirty="0"/>
            </a:br>
            <a:r>
              <a:rPr lang="cs-CZ" sz="2400" dirty="0"/>
              <a:t>Důležité na zapamatování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Fenylalanin</a:t>
            </a:r>
          </a:p>
          <a:p>
            <a:r>
              <a:rPr lang="cs-CZ" dirty="0"/>
              <a:t>Histidin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Izoleucin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Leucin</a:t>
            </a:r>
          </a:p>
          <a:p>
            <a:r>
              <a:rPr lang="cs-CZ" dirty="0"/>
              <a:t>Lysin</a:t>
            </a:r>
          </a:p>
          <a:p>
            <a:r>
              <a:rPr lang="cs-CZ" dirty="0"/>
              <a:t>Methionin</a:t>
            </a:r>
          </a:p>
          <a:p>
            <a:r>
              <a:rPr lang="cs-CZ" dirty="0"/>
              <a:t>Threonin</a:t>
            </a:r>
          </a:p>
          <a:p>
            <a:r>
              <a:rPr lang="cs-CZ" dirty="0"/>
              <a:t>Tryptofan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Valin</a:t>
            </a:r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E49A313-BACE-4063-BC98-B4FE1A00E665}"/>
              </a:ext>
            </a:extLst>
          </p:cNvPr>
          <p:cNvGrpSpPr/>
          <p:nvPr/>
        </p:nvGrpSpPr>
        <p:grpSpPr>
          <a:xfrm>
            <a:off x="5087888" y="1565969"/>
            <a:ext cx="3816424" cy="3500660"/>
            <a:chOff x="979" y="2133400"/>
            <a:chExt cx="1838225" cy="919112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8913F03-831C-4399-95A1-74F89687F516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F661EB4-3158-4998-96BE-3781DB99A10D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Živočišné bílkoviny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i="1" kern="1200" dirty="0">
                  <a:latin typeface="+mn-lt"/>
                </a:rPr>
                <a:t>Plnohodnotné</a:t>
              </a:r>
            </a:p>
            <a:p>
              <a:pPr marL="0" lvl="0" indent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Živočišné B jsou označovány jako plnohodnotné, protože mají kompletní zastoupení esenciálních AMK. Živočišné zdroje jsou tak z pohledu příjmu AMK a jejich vyváženého zastoupení výhodnější než rostlinné zdroje.</a:t>
              </a:r>
              <a:endParaRPr lang="cs-CZ" i="1" kern="1200" dirty="0">
                <a:latin typeface="+mn-lt"/>
              </a:endParaRPr>
            </a:p>
          </p:txBody>
        </p:sp>
      </p:grpSp>
      <p:pic>
        <p:nvPicPr>
          <p:cNvPr id="8" name="Grafický objekt 7" descr="Muž">
            <a:extLst>
              <a:ext uri="{FF2B5EF4-FFF2-40B4-BE49-F238E27FC236}">
                <a16:creationId xmlns:a16="http://schemas.microsoft.com/office/drawing/2014/main" id="{7076CD3D-1F12-4976-BE2D-EC64102BF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7607" y="1262009"/>
            <a:ext cx="914400" cy="914400"/>
          </a:xfrm>
          <a:prstGeom prst="rect">
            <a:avLst/>
          </a:prstGeom>
        </p:spPr>
      </p:pic>
      <p:pic>
        <p:nvPicPr>
          <p:cNvPr id="9" name="Grafický objekt 8" descr="Žárovka a ozubené kolečko">
            <a:extLst>
              <a:ext uri="{FF2B5EF4-FFF2-40B4-BE49-F238E27FC236}">
                <a16:creationId xmlns:a16="http://schemas.microsoft.com/office/drawing/2014/main" id="{3C5E7AE2-22FA-4B22-A0DA-25559BC66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7011" y="666418"/>
            <a:ext cx="595591" cy="595591"/>
          </a:xfrm>
          <a:prstGeom prst="rect">
            <a:avLst/>
          </a:pr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B1DE847-A82B-4C64-86A3-A0F8A2C45565}"/>
              </a:ext>
            </a:extLst>
          </p:cNvPr>
          <p:cNvCxnSpPr/>
          <p:nvPr/>
        </p:nvCxnSpPr>
        <p:spPr>
          <a:xfrm>
            <a:off x="2135560" y="3140968"/>
            <a:ext cx="5040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3E4338A9-765F-4C74-B69E-F80AF4DC6A9C}"/>
              </a:ext>
            </a:extLst>
          </p:cNvPr>
          <p:cNvCxnSpPr>
            <a:cxnSpLocks/>
          </p:cNvCxnSpPr>
          <p:nvPr/>
        </p:nvCxnSpPr>
        <p:spPr>
          <a:xfrm>
            <a:off x="1883532" y="3573016"/>
            <a:ext cx="7560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6C9C096-3C8F-42EE-9BAC-A4DAA52AA017}"/>
              </a:ext>
            </a:extLst>
          </p:cNvPr>
          <p:cNvCxnSpPr>
            <a:cxnSpLocks/>
          </p:cNvCxnSpPr>
          <p:nvPr/>
        </p:nvCxnSpPr>
        <p:spPr>
          <a:xfrm>
            <a:off x="1703512" y="5589240"/>
            <a:ext cx="936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38CC1EA4-2B95-4BCA-BF42-0EDF4839F995}"/>
              </a:ext>
            </a:extLst>
          </p:cNvPr>
          <p:cNvCxnSpPr>
            <a:cxnSpLocks/>
          </p:cNvCxnSpPr>
          <p:nvPr/>
        </p:nvCxnSpPr>
        <p:spPr>
          <a:xfrm>
            <a:off x="2639616" y="3140968"/>
            <a:ext cx="0" cy="2900394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9758E493-54BF-4D21-AD90-532BEDEA1C95}"/>
              </a:ext>
            </a:extLst>
          </p:cNvPr>
          <p:cNvGrpSpPr/>
          <p:nvPr/>
        </p:nvGrpSpPr>
        <p:grpSpPr>
          <a:xfrm>
            <a:off x="3206802" y="5410929"/>
            <a:ext cx="8031913" cy="1224138"/>
            <a:chOff x="979" y="2133400"/>
            <a:chExt cx="1838225" cy="919112"/>
          </a:xfrm>
        </p:grpSpPr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873D91B6-404A-42B8-9E90-78BC4DEE972F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B921C66F-7AEB-48A5-8689-DC279B88D131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2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BCAA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i="1" kern="1200" dirty="0" err="1">
                  <a:latin typeface="+mn-lt"/>
                </a:rPr>
                <a:t>Branched</a:t>
              </a:r>
              <a:r>
                <a:rPr lang="cs-CZ" sz="2400" i="1" kern="1200" dirty="0">
                  <a:latin typeface="+mn-lt"/>
                </a:rPr>
                <a:t> </a:t>
              </a:r>
              <a:r>
                <a:rPr lang="cs-CZ" sz="2400" i="1" kern="1200" dirty="0" err="1">
                  <a:latin typeface="+mn-lt"/>
                </a:rPr>
                <a:t>chained</a:t>
              </a:r>
              <a:r>
                <a:rPr lang="cs-CZ" sz="2400" i="1" kern="1200" dirty="0">
                  <a:latin typeface="+mn-lt"/>
                </a:rPr>
                <a:t> </a:t>
              </a:r>
              <a:r>
                <a:rPr lang="cs-CZ" sz="2400" i="1" kern="1200" dirty="0" err="1">
                  <a:latin typeface="+mn-lt"/>
                </a:rPr>
                <a:t>amino</a:t>
              </a:r>
              <a:r>
                <a:rPr lang="cs-CZ" sz="2400" i="1" kern="1200" dirty="0">
                  <a:latin typeface="+mn-lt"/>
                </a:rPr>
                <a:t> </a:t>
              </a:r>
              <a:r>
                <a:rPr lang="cs-CZ" sz="2400" i="1" kern="1200" dirty="0" err="1">
                  <a:latin typeface="+mn-lt"/>
                </a:rPr>
                <a:t>acids</a:t>
              </a:r>
              <a:endParaRPr lang="cs-CZ" sz="2400" i="1" kern="1200" dirty="0">
                <a:latin typeface="+mn-lt"/>
              </a:endParaRPr>
            </a:p>
            <a:p>
              <a:pPr lvl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i="1" dirty="0">
                  <a:solidFill>
                    <a:prstClr val="white"/>
                  </a:solidFill>
                </a:rPr>
                <a:t>Větvené aminokyseliny nebo jinak také aminokyseliny s rozvětveným řetězcem, které jsou důležité v procesu tvorby svalových bílkovin.</a:t>
              </a:r>
              <a:endParaRPr lang="cs-CZ" sz="2400" i="1" kern="1200" dirty="0">
                <a:latin typeface="+mn-lt"/>
              </a:endParaRPr>
            </a:p>
          </p:txBody>
        </p:sp>
      </p:grp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E4F62430-0A64-4331-9EF1-274E4D1EEF0E}"/>
              </a:ext>
            </a:extLst>
          </p:cNvPr>
          <p:cNvCxnSpPr/>
          <p:nvPr/>
        </p:nvCxnSpPr>
        <p:spPr>
          <a:xfrm>
            <a:off x="2636594" y="6035349"/>
            <a:ext cx="504056" cy="0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cký objekt 22" descr="Zmatený člověk">
            <a:extLst>
              <a:ext uri="{FF2B5EF4-FFF2-40B4-BE49-F238E27FC236}">
                <a16:creationId xmlns:a16="http://schemas.microsoft.com/office/drawing/2014/main" id="{0D727503-E231-4590-944C-8C8BDB485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654208" y="5132040"/>
            <a:ext cx="914400" cy="914400"/>
          </a:xfrm>
          <a:prstGeom prst="rect">
            <a:avLst/>
          </a:prstGeom>
        </p:spPr>
      </p:pic>
      <p:pic>
        <p:nvPicPr>
          <p:cNvPr id="24" name="Grafický objekt 23" descr="Žárovka a ozubené kolečko">
            <a:extLst>
              <a:ext uri="{FF2B5EF4-FFF2-40B4-BE49-F238E27FC236}">
                <a16:creationId xmlns:a16="http://schemas.microsoft.com/office/drawing/2014/main" id="{5F3E505E-4830-4BE4-8649-E9211D9ED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3612" y="4536449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0166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Semiesenciální a neesenciální aminokyseliny</a:t>
            </a:r>
            <a:br>
              <a:rPr lang="cs-CZ" sz="3200" dirty="0"/>
            </a:br>
            <a:r>
              <a:rPr lang="cs-CZ" sz="2400" dirty="0"/>
              <a:t>Nedůležité na zapamatování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cs-CZ" dirty="0"/>
              <a:t>Semiesenciální:</a:t>
            </a:r>
          </a:p>
          <a:p>
            <a:pPr lvl="1"/>
            <a:r>
              <a:rPr lang="cs-CZ" dirty="0"/>
              <a:t>Arginin</a:t>
            </a:r>
          </a:p>
          <a:p>
            <a:pPr lvl="1"/>
            <a:r>
              <a:rPr lang="cs-CZ" dirty="0"/>
              <a:t>Cystein</a:t>
            </a:r>
          </a:p>
          <a:p>
            <a:pPr lvl="1"/>
            <a:r>
              <a:rPr lang="cs-CZ" dirty="0"/>
              <a:t>Glutamin</a:t>
            </a:r>
          </a:p>
          <a:p>
            <a:pPr lvl="1"/>
            <a:r>
              <a:rPr lang="cs-CZ" dirty="0"/>
              <a:t>Glycin</a:t>
            </a:r>
          </a:p>
          <a:p>
            <a:pPr lvl="1"/>
            <a:r>
              <a:rPr lang="cs-CZ" dirty="0"/>
              <a:t>Prolin</a:t>
            </a:r>
          </a:p>
          <a:p>
            <a:pPr lvl="1"/>
            <a:r>
              <a:rPr lang="cs-CZ" dirty="0"/>
              <a:t>Tyrosin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Neesenciální:</a:t>
            </a:r>
          </a:p>
          <a:p>
            <a:pPr lvl="1"/>
            <a:r>
              <a:rPr lang="cs-CZ" dirty="0"/>
              <a:t>Alanin</a:t>
            </a:r>
          </a:p>
          <a:p>
            <a:pPr lvl="1"/>
            <a:r>
              <a:rPr lang="cs-CZ" dirty="0"/>
              <a:t>Asparagin</a:t>
            </a:r>
          </a:p>
          <a:p>
            <a:pPr lvl="1"/>
            <a:r>
              <a:rPr lang="cs-CZ" dirty="0"/>
              <a:t>Kyselina </a:t>
            </a:r>
            <a:r>
              <a:rPr lang="cs-CZ" dirty="0" err="1"/>
              <a:t>asparagová</a:t>
            </a:r>
            <a:endParaRPr lang="cs-CZ" dirty="0"/>
          </a:p>
          <a:p>
            <a:pPr lvl="1"/>
            <a:r>
              <a:rPr lang="cs-CZ" dirty="0"/>
              <a:t>Kyselina </a:t>
            </a:r>
            <a:r>
              <a:rPr lang="cs-CZ" dirty="0" err="1"/>
              <a:t>glutamová</a:t>
            </a:r>
            <a:endParaRPr lang="cs-CZ" dirty="0"/>
          </a:p>
          <a:p>
            <a:pPr lvl="1"/>
            <a:r>
              <a:rPr lang="cs-CZ" dirty="0"/>
              <a:t>Serin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E49A313-BACE-4063-BC98-B4FE1A00E665}"/>
              </a:ext>
            </a:extLst>
          </p:cNvPr>
          <p:cNvGrpSpPr/>
          <p:nvPr/>
        </p:nvGrpSpPr>
        <p:grpSpPr>
          <a:xfrm>
            <a:off x="8112224" y="3933056"/>
            <a:ext cx="3816424" cy="2736304"/>
            <a:chOff x="979" y="2133400"/>
            <a:chExt cx="1838225" cy="919112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8913F03-831C-4399-95A1-74F89687F516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F661EB4-3158-4998-96BE-3781DB99A10D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Syntéza AMK</a:t>
              </a:r>
              <a:endParaRPr lang="cs-CZ" sz="2400" i="1" kern="1200" dirty="0">
                <a:latin typeface="+mn-lt"/>
              </a:endParaRPr>
            </a:p>
            <a:p>
              <a:pPr marL="0" lvl="0" indent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Pokud jsme zdraví a netrpíme zrovna malnutricí (nedostatečnou výživou), pak je lidské tělo schopno si jednotlivé </a:t>
              </a:r>
              <a:r>
                <a:rPr lang="cs-CZ" i="1" dirty="0" err="1"/>
                <a:t>semiesenciální</a:t>
              </a:r>
              <a:r>
                <a:rPr lang="cs-CZ" i="1" dirty="0"/>
                <a:t> a neesenciální AMK vyrobit z esenciálních AMK (syntetizovat).</a:t>
              </a:r>
              <a:endParaRPr lang="cs-CZ" i="1" kern="1200" dirty="0">
                <a:latin typeface="+mn-lt"/>
              </a:endParaRPr>
            </a:p>
          </p:txBody>
        </p:sp>
      </p:grpSp>
      <p:pic>
        <p:nvPicPr>
          <p:cNvPr id="10" name="Grafický objekt 9" descr="Muž">
            <a:extLst>
              <a:ext uri="{FF2B5EF4-FFF2-40B4-BE49-F238E27FC236}">
                <a16:creationId xmlns:a16="http://schemas.microsoft.com/office/drawing/2014/main" id="{1BF776B9-FD6A-44D8-B3CF-14BCB3360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58264" y="3645024"/>
            <a:ext cx="914400" cy="914400"/>
          </a:xfrm>
          <a:prstGeom prst="rect">
            <a:avLst/>
          </a:prstGeom>
        </p:spPr>
      </p:pic>
      <p:pic>
        <p:nvPicPr>
          <p:cNvPr id="12" name="Grafický objekt 11" descr="Žárovka a ozubené kolečko">
            <a:extLst>
              <a:ext uri="{FF2B5EF4-FFF2-40B4-BE49-F238E27FC236}">
                <a16:creationId xmlns:a16="http://schemas.microsoft.com/office/drawing/2014/main" id="{9961E5F6-2A80-4D1B-A884-276D5C681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17668" y="3049433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9091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1669</Words>
  <Application>Microsoft Office PowerPoint</Application>
  <PresentationFormat>Širokoúhlá obrazovka</PresentationFormat>
  <Paragraphs>197</Paragraphs>
  <Slides>24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Century Gothic</vt:lpstr>
      <vt:lpstr>Corbel</vt:lpstr>
      <vt:lpstr>Trebuchet MS</vt:lpstr>
      <vt:lpstr>Wingdings 3</vt:lpstr>
      <vt:lpstr>Fazeta</vt:lpstr>
      <vt:lpstr>1_Fazeta</vt:lpstr>
      <vt:lpstr>Makroživiny</vt:lpstr>
      <vt:lpstr>Rychlé opakování – Jaký je význam makroživin ve stravě člověka?</vt:lpstr>
      <vt:lpstr>Bílkoviny   / Proteiny - úvod</vt:lpstr>
      <vt:lpstr>Základní dělení bílkovin</vt:lpstr>
      <vt:lpstr>Prezentace aplikace PowerPoint</vt:lpstr>
      <vt:lpstr>Aminokyseliny (AMK)</vt:lpstr>
      <vt:lpstr>Aminokyseliny (AMK)</vt:lpstr>
      <vt:lpstr>Esenciální aminokyseliny Důležité na zapamatování</vt:lpstr>
      <vt:lpstr>Semiesenciální a neesenciální aminokyseliny Nedůležité na zapamatování</vt:lpstr>
      <vt:lpstr>Limitní aminokyselina Esenciální AMK limitující využitelnost ostatních esenciálních AMK v bílkovině</vt:lpstr>
      <vt:lpstr>Limitní aminokyselina Esenciální AMK limitující využitelnost ostatních esenciálních AMK v bílkovině</vt:lpstr>
      <vt:lpstr>Prezentace aplikace PowerPoint</vt:lpstr>
      <vt:lpstr>Referenční aminokyselinové skóre (AAS) AAS z angl. zkratky amino acid score</vt:lpstr>
      <vt:lpstr>Referenční aminokyselinové skóre AAS z angl. zkratky amino acid score</vt:lpstr>
      <vt:lpstr>Příklad</vt:lpstr>
      <vt:lpstr>Obsah bílkovin v potravinách</vt:lpstr>
      <vt:lpstr>Příjem bílkovin Doporučení pro příjem bílkovin během jednoho dne, ve vztahu k pohybové aktivitě</vt:lpstr>
      <vt:lpstr>Úloha bílkovin ve sportu</vt:lpstr>
      <vt:lpstr>Obecná doporučení pro příjem S a B ve vztahu k PA Vytrvalostní výkony</vt:lpstr>
      <vt:lpstr>Obecná doporučení pro příjem S a B ve vztahu k PA Silově-rychlostní výkony</vt:lpstr>
      <vt:lpstr>Obecná doporučení pro příjem S a B ve vztahu k PA Vytrvalostní vs silově-rychlostní výkony</vt:lpstr>
      <vt:lpstr>Příklad rozložení příjmu bílkovin během jednoho dne</vt:lpstr>
      <vt:lpstr>Další úkol k následujícímu období</vt:lpstr>
      <vt:lpstr>Cyklistika Muž, 26 let, 183 cm, 78 kg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Úkol z minulého semináře č. 4  Nezapomněl/a jsi?</dc:title>
  <dc:creator>Tomáš Hlinský</dc:creator>
  <cp:lastModifiedBy>Tomáš Hlinský</cp:lastModifiedBy>
  <cp:revision>8</cp:revision>
  <dcterms:created xsi:type="dcterms:W3CDTF">2020-03-19T19:09:19Z</dcterms:created>
  <dcterms:modified xsi:type="dcterms:W3CDTF">2020-03-20T18:46:14Z</dcterms:modified>
</cp:coreProperties>
</file>