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72" r:id="rId2"/>
    <p:sldId id="322" r:id="rId3"/>
    <p:sldId id="344" r:id="rId4"/>
    <p:sldId id="342" r:id="rId5"/>
    <p:sldId id="345" r:id="rId6"/>
    <p:sldId id="367" r:id="rId7"/>
    <p:sldId id="358" r:id="rId8"/>
    <p:sldId id="357" r:id="rId9"/>
    <p:sldId id="325" r:id="rId10"/>
    <p:sldId id="359" r:id="rId11"/>
    <p:sldId id="360" r:id="rId12"/>
    <p:sldId id="361" r:id="rId13"/>
    <p:sldId id="364" r:id="rId14"/>
    <p:sldId id="368" r:id="rId15"/>
    <p:sldId id="369" r:id="rId16"/>
    <p:sldId id="370" r:id="rId17"/>
    <p:sldId id="371" r:id="rId18"/>
    <p:sldId id="372" r:id="rId19"/>
    <p:sldId id="287" r:id="rId20"/>
    <p:sldId id="356" r:id="rId21"/>
    <p:sldId id="3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metabolismu živin a syntéze některých důležitých látek (vitaminy skupiny B, vitamin C a D).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důležitou součástí biokatalyzátorů – koenzymy a hormony (vitaminy skupiny B).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Antioxidační funkce – likvidace volných radikálů (vitaminy C, E a A).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Hrají důležitou roli ve správném fungování imunitního systému (vitamin C a D).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Některé vitaminy jsou klíčové v procesu krvetvorby (vitaminy B9 a B12, vitamin C).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vitaminů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ie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 Sto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Vitaminy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ve vodě</a:t>
          </a:r>
        </a:p>
        <a:p>
          <a:r>
            <a:rPr lang="cs-CZ" sz="1600" i="1" dirty="0">
              <a:latin typeface="+mn-lt"/>
            </a:rPr>
            <a:t>Skupina B</a:t>
          </a:r>
        </a:p>
        <a:p>
          <a:r>
            <a:rPr lang="cs-CZ" sz="1600" i="1" dirty="0">
              <a:latin typeface="+mn-lt"/>
            </a:rPr>
            <a:t>Vitamin C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 tucích</a:t>
          </a:r>
        </a:p>
        <a:p>
          <a:r>
            <a:rPr lang="cs-CZ" sz="1600" i="1" dirty="0">
              <a:latin typeface="+mn-lt"/>
            </a:rPr>
            <a:t>Vitaminy A, D, E, K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8423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Podílí se na přenosu nervových impulzů a nervosvalové dráždivosti.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anorganickou složkou kostí a zubů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DNA, RNA, ATP a AMK.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klíčových enzymů a koenzymů.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udržení homeostázy (osmolalita, pH, …)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vitaminů na dalším listu.</a:t>
          </a:r>
          <a:endParaRPr lang="en-US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19F9FE4A-8A26-4828-A683-C244D34F691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Jsou anorganickou složkou kostí a zubů</a:t>
          </a:r>
          <a:endParaRPr lang="en-US" dirty="0"/>
        </a:p>
      </dgm:t>
    </dgm:pt>
    <dgm:pt modelId="{BB5FB52D-4867-4579-9593-079D12479A46}" type="parTrans" cxnId="{988C4A87-832B-4144-8D39-6F03C2C8B086}">
      <dgm:prSet/>
      <dgm:spPr/>
      <dgm:t>
        <a:bodyPr/>
        <a:lstStyle/>
        <a:p>
          <a:endParaRPr lang="cs-CZ"/>
        </a:p>
      </dgm:t>
    </dgm:pt>
    <dgm:pt modelId="{E424490E-7DD6-4810-9981-B6B625DE7820}" type="sibTrans" cxnId="{988C4A87-832B-4144-8D39-6F03C2C8B086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 custLinFactNeighborX="-44419" custLinFactNeighborY="-993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z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 custScaleX="93482" custLinFactNeighborX="6178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 custLinFactNeighborX="-14885" custLinFactNeighborY="155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92460" custLinFactNeighborX="262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F39C6E07-3E54-4441-AA71-70FE7456B138}" type="pres">
      <dgm:prSet presAssocID="{19F9FE4A-8A26-4828-A683-C244D34F691D}" presName="compNode" presStyleCnt="0"/>
      <dgm:spPr/>
    </dgm:pt>
    <dgm:pt modelId="{B89EB8A5-7E3B-4170-88B7-BF96468130BD}" type="pres">
      <dgm:prSet presAssocID="{19F9FE4A-8A26-4828-A683-C244D34F691D}" presName="bgRect" presStyleLbl="bgShp" presStyleIdx="2" presStyleCnt="7"/>
      <dgm:spPr/>
    </dgm:pt>
    <dgm:pt modelId="{125C84EE-9CEE-4B08-B6F4-35A4884107A3}" type="pres">
      <dgm:prSet presAssocID="{19F9FE4A-8A26-4828-A683-C244D34F691D}" presName="iconRect" presStyleLbl="node1" presStyleIdx="2" presStyleCnt="7" custLinFactNeighborX="59194" custLinFactNeighborY="455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D8CF7775-8CCF-47E7-BA7E-9176FCAE4C61}" type="pres">
      <dgm:prSet presAssocID="{19F9FE4A-8A26-4828-A683-C244D34F691D}" presName="spaceRect" presStyleCnt="0"/>
      <dgm:spPr/>
    </dgm:pt>
    <dgm:pt modelId="{DEE9B9AA-226F-4C56-A576-B8C46097F797}" type="pres">
      <dgm:prSet presAssocID="{19F9FE4A-8A26-4828-A683-C244D34F691D}" presName="parTx" presStyleLbl="revTx" presStyleIdx="2" presStyleCnt="7" custScaleX="92460" custLinFactNeighborX="2627">
        <dgm:presLayoutVars>
          <dgm:chMax val="0"/>
          <dgm:chPref val="0"/>
        </dgm:presLayoutVars>
      </dgm:prSet>
      <dgm:spPr/>
    </dgm:pt>
    <dgm:pt modelId="{2288D8E0-AAD9-4111-A94F-FE3C21491A93}" type="pres">
      <dgm:prSet presAssocID="{E424490E-7DD6-4810-9981-B6B625DE7820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3" presStyleCnt="7"/>
      <dgm:spPr/>
    </dgm:pt>
    <dgm:pt modelId="{CB2872EB-F84B-4BAD-8547-8AAAC5015F76}" type="pres">
      <dgm:prSet presAssocID="{CFA08F77-08DC-4B7F-AEE9-E4AF46F53B86}" presName="iconRect" presStyleLbl="node1" presStyleIdx="3" presStyleCnt="7" custLinFactNeighborX="-14885" custLinFactNeighborY="467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3" presStyleCnt="7" custScaleX="92993" custLinFactNeighborX="2621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4" presStyleCnt="7" custLinFactNeighborX="-929" custLinFactNeighborY="611"/>
      <dgm:spPr/>
    </dgm:pt>
    <dgm:pt modelId="{5037FAA0-937C-4EB4-B112-4624FC8EE2FF}" type="pres">
      <dgm:prSet presAssocID="{C861E1DD-B96D-4952-8614-4C729B793DD2}" presName="iconRect" presStyleLbl="node1" presStyleIdx="4" presStyleCnt="7" custLinFactNeighborX="5159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covní postu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4" presStyleCnt="7" custScaleX="93323" custLinFactNeighborX="2622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5" presStyleCnt="7"/>
      <dgm:spPr/>
    </dgm:pt>
    <dgm:pt modelId="{21879BB5-C998-4ED0-8BA7-A92BF7019F6B}" type="pres">
      <dgm:prSet presAssocID="{81F71DEF-BA2D-49F0-A676-B4BAA0DAB1B6}" presName="iconRect" presStyleLbl="node1" presStyleIdx="5" presStyleCnt="7" custLinFactX="6392" custLinFactNeighborX="100000" custLinFactNeighborY="2604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áhy spravedlnosti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5" presStyleCnt="7" custScaleX="89088" custLinFactNeighborX="669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4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3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5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988C4A87-832B-4144-8D39-6F03C2C8B086}" srcId="{559F4E56-B819-4FFA-B607-AB3A0C0910BB}" destId="{19F9FE4A-8A26-4828-A683-C244D34F691D}" srcOrd="2" destOrd="0" parTransId="{BB5FB52D-4867-4579-9593-079D12479A46}" sibTransId="{E424490E-7DD6-4810-9981-B6B625DE7820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F1FC68E0-7CD4-4891-857E-534808361595}" type="presOf" srcId="{19F9FE4A-8A26-4828-A683-C244D34F691D}" destId="{DEE9B9AA-226F-4C56-A576-B8C46097F797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AE7BD43F-F03A-4AA9-879A-57ABD0F8B9A8}" type="presParOf" srcId="{FA3B2F77-57AB-4903-9E2B-058FBCC4300C}" destId="{F39C6E07-3E54-4441-AA71-70FE7456B138}" srcOrd="4" destOrd="0" presId="urn:microsoft.com/office/officeart/2018/2/layout/IconVerticalSolidList"/>
    <dgm:cxn modelId="{3A4E3454-631B-4C4E-A1E8-147561A6712F}" type="presParOf" srcId="{F39C6E07-3E54-4441-AA71-70FE7456B138}" destId="{B89EB8A5-7E3B-4170-88B7-BF96468130BD}" srcOrd="0" destOrd="0" presId="urn:microsoft.com/office/officeart/2018/2/layout/IconVerticalSolidList"/>
    <dgm:cxn modelId="{632011D4-D3F2-4C6A-A6FD-93684285ABCD}" type="presParOf" srcId="{F39C6E07-3E54-4441-AA71-70FE7456B138}" destId="{125C84EE-9CEE-4B08-B6F4-35A4884107A3}" srcOrd="1" destOrd="0" presId="urn:microsoft.com/office/officeart/2018/2/layout/IconVerticalSolidList"/>
    <dgm:cxn modelId="{8D9733D0-0632-412E-A7B1-5912764B6484}" type="presParOf" srcId="{F39C6E07-3E54-4441-AA71-70FE7456B138}" destId="{D8CF7775-8CCF-47E7-BA7E-9176FCAE4C61}" srcOrd="2" destOrd="0" presId="urn:microsoft.com/office/officeart/2018/2/layout/IconVerticalSolidList"/>
    <dgm:cxn modelId="{B90FF78B-7367-4C38-A0B6-E58965496740}" type="presParOf" srcId="{F39C6E07-3E54-4441-AA71-70FE7456B138}" destId="{DEE9B9AA-226F-4C56-A576-B8C46097F797}" srcOrd="3" destOrd="0" presId="urn:microsoft.com/office/officeart/2018/2/layout/IconVerticalSolidList"/>
    <dgm:cxn modelId="{A78B4AFD-4497-4E04-ADCE-64CDBD714263}" type="presParOf" srcId="{FA3B2F77-57AB-4903-9E2B-058FBCC4300C}" destId="{2288D8E0-AAD9-4111-A94F-FE3C21491A93}" srcOrd="5" destOrd="0" presId="urn:microsoft.com/office/officeart/2018/2/layout/IconVerticalSolidList"/>
    <dgm:cxn modelId="{BCFFFE0B-F7E9-40E8-A341-C1E22344DFE5}" type="presParOf" srcId="{FA3B2F77-57AB-4903-9E2B-058FBCC4300C}" destId="{1DDC1D6D-95CF-4521-A2C8-F83EB22B91AF}" srcOrd="6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7" destOrd="0" presId="urn:microsoft.com/office/officeart/2018/2/layout/IconVerticalSolidList"/>
    <dgm:cxn modelId="{830F8B93-FB33-4D6B-BD7D-87AEF6AC7AEF}" type="presParOf" srcId="{FA3B2F77-57AB-4903-9E2B-058FBCC4300C}" destId="{53B6F758-A84B-4978-94C2-1425B8EEF505}" srcOrd="8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9" destOrd="0" presId="urn:microsoft.com/office/officeart/2018/2/layout/IconVerticalSolidList"/>
    <dgm:cxn modelId="{31288D06-76B8-4D5D-8C39-30E44A35A9B9}" type="presParOf" srcId="{FA3B2F77-57AB-4903-9E2B-058FBCC4300C}" destId="{EC2424DF-F5EA-4ECD-8F86-0E5EB3CED3FE}" srcOrd="10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Minerální látky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 anchor="ctr"/>
        <a:lstStyle/>
        <a:p>
          <a:r>
            <a:rPr lang="cs-CZ" sz="1800" dirty="0">
              <a:latin typeface="+mn-lt"/>
            </a:rPr>
            <a:t>Makroelementy</a:t>
          </a:r>
          <a:endParaRPr lang="cs-CZ" sz="1200" dirty="0">
            <a:latin typeface="+mn-lt"/>
          </a:endParaRPr>
        </a:p>
        <a:p>
          <a:r>
            <a:rPr lang="cs-CZ" sz="1200" dirty="0">
              <a:latin typeface="+mn-lt"/>
            </a:rPr>
            <a:t>Doporučený denní příjem </a:t>
          </a:r>
          <a:r>
            <a:rPr lang="cs-CZ" sz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dirty="0">
            <a:latin typeface="+mn-lt"/>
          </a:endParaRPr>
        </a:p>
        <a:p>
          <a:r>
            <a:rPr lang="cs-CZ" sz="1600" i="1" dirty="0">
              <a:latin typeface="+mn-lt"/>
            </a:rPr>
            <a:t>Sodík, draslík, hořčík, vápník, fosfor, chlor a síra.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800" dirty="0">
              <a:latin typeface="+mn-lt"/>
            </a:rPr>
            <a:t>Mikroelementy</a:t>
          </a:r>
          <a:endParaRPr lang="cs-CZ" sz="1200" dirty="0">
            <a:latin typeface="+mn-lt"/>
          </a:endParaRPr>
        </a:p>
        <a:p>
          <a:r>
            <a:rPr lang="cs-CZ" sz="1200" i="0" dirty="0">
              <a:latin typeface="+mn-lt"/>
            </a:rPr>
            <a:t>Doporučený denní příjem ˂ 100 mg</a:t>
          </a:r>
        </a:p>
        <a:p>
          <a:r>
            <a:rPr lang="cs-CZ" sz="1600" i="1" dirty="0">
              <a:latin typeface="+mn-lt"/>
            </a:rPr>
            <a:t>Železo, měď, jód, selen, zinek a chrom.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51734184-9B75-4A3B-B321-8F27023B2512}">
      <dgm:prSet custT="1"/>
      <dgm:spPr/>
      <dgm:t>
        <a:bodyPr/>
        <a:lstStyle/>
        <a:p>
          <a:r>
            <a:rPr lang="cs-CZ" sz="1800" dirty="0"/>
            <a:t>Stopové prvky</a:t>
          </a:r>
        </a:p>
        <a:p>
          <a:r>
            <a:rPr lang="cs-CZ" sz="1200" dirty="0"/>
            <a:t>Denní potřeba v µg</a:t>
          </a:r>
        </a:p>
        <a:p>
          <a:r>
            <a:rPr lang="cs-CZ" sz="1600" i="1" dirty="0"/>
            <a:t>Křemík, bor, vanad atd.</a:t>
          </a:r>
        </a:p>
      </dgm:t>
    </dgm:pt>
    <dgm:pt modelId="{D0805BE4-7EAF-4280-920B-923D39DB6D5C}" type="parTrans" cxnId="{AF2180DA-CA41-44D8-89CF-6543976E7E1A}">
      <dgm:prSet/>
      <dgm:spPr/>
      <dgm:t>
        <a:bodyPr/>
        <a:lstStyle/>
        <a:p>
          <a:endParaRPr lang="cs-CZ"/>
        </a:p>
      </dgm:t>
    </dgm:pt>
    <dgm:pt modelId="{BBFAE966-6671-4D4C-9EF9-2947D15BD924}" type="sibTrans" cxnId="{AF2180DA-CA41-44D8-89CF-6543976E7E1A}">
      <dgm:prSet/>
      <dgm:spPr/>
      <dgm:t>
        <a:bodyPr/>
        <a:lstStyle/>
        <a:p>
          <a:endParaRPr lang="cs-CZ"/>
        </a:p>
      </dgm:t>
    </dgm:pt>
    <dgm:pt modelId="{5037D2E1-C10F-4E14-8172-CF7DDA3AEF6F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3DBD6B-CF0D-436A-83CF-655A2DA9942A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8D9B5EF4-E126-403E-85AC-AA9C3045056C}" type="pres">
      <dgm:prSet presAssocID="{FE968E82-904C-48BD-B375-DE7C6E0B9188}" presName="rootComposite1" presStyleCnt="0"/>
      <dgm:spPr/>
    </dgm:pt>
    <dgm:pt modelId="{D883D870-36C3-4D65-9C2E-611F473EFF4C}" type="pres">
      <dgm:prSet presAssocID="{FE968E82-904C-48BD-B375-DE7C6E0B9188}" presName="rootText1" presStyleLbl="node0" presStyleIdx="0" presStyleCnt="1" custScaleX="200709" custScaleY="154829">
        <dgm:presLayoutVars>
          <dgm:chPref val="3"/>
        </dgm:presLayoutVars>
      </dgm:prSet>
      <dgm:spPr/>
    </dgm:pt>
    <dgm:pt modelId="{100C93FB-2498-425E-840B-A43C8082CA26}" type="pres">
      <dgm:prSet presAssocID="{FE968E82-904C-48BD-B375-DE7C6E0B9188}" presName="rootConnector1" presStyleLbl="node1" presStyleIdx="0" presStyleCnt="0"/>
      <dgm:spPr/>
    </dgm:pt>
    <dgm:pt modelId="{58945E91-C6B8-43B1-8472-F46F29048ABA}" type="pres">
      <dgm:prSet presAssocID="{FE968E82-904C-48BD-B375-DE7C6E0B9188}" presName="hierChild2" presStyleCnt="0"/>
      <dgm:spPr/>
    </dgm:pt>
    <dgm:pt modelId="{E707B964-99F9-4C67-94A2-16AE07C14E7A}" type="pres">
      <dgm:prSet presAssocID="{079DAAF6-F799-4A4D-89FE-63DCBB81EB04}" presName="Name37" presStyleLbl="parChTrans1D2" presStyleIdx="0" presStyleCnt="3"/>
      <dgm:spPr/>
    </dgm:pt>
    <dgm:pt modelId="{13F959C0-10D2-4B06-8CA6-E92AFFBFB637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A285ECC-2413-45A6-A4DA-B1779C65DF3D}" type="pres">
      <dgm:prSet presAssocID="{03E6DF37-172E-4B40-9D4B-6D6CFC404CE8}" presName="rootComposite" presStyleCnt="0"/>
      <dgm:spPr/>
    </dgm:pt>
    <dgm:pt modelId="{32A4B2B3-6DC9-4BEF-9816-CF9BA5E96606}" type="pres">
      <dgm:prSet presAssocID="{03E6DF37-172E-4B40-9D4B-6D6CFC404CE8}" presName="rootText" presStyleLbl="node2" presStyleIdx="0" presStyleCnt="3" custScaleX="161220" custScaleY="174991">
        <dgm:presLayoutVars>
          <dgm:chPref val="3"/>
        </dgm:presLayoutVars>
      </dgm:prSet>
      <dgm:spPr/>
    </dgm:pt>
    <dgm:pt modelId="{1678D0B8-25E3-4691-A646-71FB36497C7B}" type="pres">
      <dgm:prSet presAssocID="{03E6DF37-172E-4B40-9D4B-6D6CFC404CE8}" presName="rootConnector" presStyleLbl="node2" presStyleIdx="0" presStyleCnt="3"/>
      <dgm:spPr/>
    </dgm:pt>
    <dgm:pt modelId="{41500C65-DF22-4F51-843B-D6FD9C01DD1F}" type="pres">
      <dgm:prSet presAssocID="{03E6DF37-172E-4B40-9D4B-6D6CFC404CE8}" presName="hierChild4" presStyleCnt="0"/>
      <dgm:spPr/>
    </dgm:pt>
    <dgm:pt modelId="{A4BDAEBE-CB92-4819-ABB0-6A8F82AC60D2}" type="pres">
      <dgm:prSet presAssocID="{03E6DF37-172E-4B40-9D4B-6D6CFC404CE8}" presName="hierChild5" presStyleCnt="0"/>
      <dgm:spPr/>
    </dgm:pt>
    <dgm:pt modelId="{77D5D014-7FDD-40E3-B0AD-ADB3A9C8A5AC}" type="pres">
      <dgm:prSet presAssocID="{8FD74F7C-311B-4A0E-9D25-F5315AA1238D}" presName="Name37" presStyleLbl="parChTrans1D2" presStyleIdx="1" presStyleCnt="3"/>
      <dgm:spPr/>
    </dgm:pt>
    <dgm:pt modelId="{2049428A-3419-44DE-8F15-823F902FD001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D27D6C77-602A-4DF7-98DA-7D0DD5BE853A}" type="pres">
      <dgm:prSet presAssocID="{4FBF5ADE-A02C-4B4B-B6E8-4EA20E6E66EF}" presName="rootComposite" presStyleCnt="0"/>
      <dgm:spPr/>
    </dgm:pt>
    <dgm:pt modelId="{A2DA79B7-6FD3-414E-BBBB-37BF328E01C6}" type="pres">
      <dgm:prSet presAssocID="{4FBF5ADE-A02C-4B4B-B6E8-4EA20E6E66EF}" presName="rootText" presStyleLbl="node2" presStyleIdx="1" presStyleCnt="3" custScaleX="151172" custScaleY="161520">
        <dgm:presLayoutVars>
          <dgm:chPref val="3"/>
        </dgm:presLayoutVars>
      </dgm:prSet>
      <dgm:spPr/>
    </dgm:pt>
    <dgm:pt modelId="{C37B506F-A11B-4A24-9764-4422A070FBE9}" type="pres">
      <dgm:prSet presAssocID="{4FBF5ADE-A02C-4B4B-B6E8-4EA20E6E66EF}" presName="rootConnector" presStyleLbl="node2" presStyleIdx="1" presStyleCnt="3"/>
      <dgm:spPr/>
    </dgm:pt>
    <dgm:pt modelId="{F45D0967-0969-4E95-986F-28F0B5CBE9F4}" type="pres">
      <dgm:prSet presAssocID="{4FBF5ADE-A02C-4B4B-B6E8-4EA20E6E66EF}" presName="hierChild4" presStyleCnt="0"/>
      <dgm:spPr/>
    </dgm:pt>
    <dgm:pt modelId="{E2256FED-CA9D-41B7-976F-5CCFF3EACB5D}" type="pres">
      <dgm:prSet presAssocID="{4FBF5ADE-A02C-4B4B-B6E8-4EA20E6E66EF}" presName="hierChild5" presStyleCnt="0"/>
      <dgm:spPr/>
    </dgm:pt>
    <dgm:pt modelId="{1CC8C0C5-CD8B-4C6F-8E59-97DA4E169A4D}" type="pres">
      <dgm:prSet presAssocID="{D0805BE4-7EAF-4280-920B-923D39DB6D5C}" presName="Name37" presStyleLbl="parChTrans1D2" presStyleIdx="2" presStyleCnt="3"/>
      <dgm:spPr/>
    </dgm:pt>
    <dgm:pt modelId="{24200367-4B8D-41B3-BED5-9A3ECA8D43FE}" type="pres">
      <dgm:prSet presAssocID="{51734184-9B75-4A3B-B321-8F27023B2512}" presName="hierRoot2" presStyleCnt="0">
        <dgm:presLayoutVars>
          <dgm:hierBranch val="init"/>
        </dgm:presLayoutVars>
      </dgm:prSet>
      <dgm:spPr/>
    </dgm:pt>
    <dgm:pt modelId="{A048CFCF-52F7-445B-BAC6-5A84F821891E}" type="pres">
      <dgm:prSet presAssocID="{51734184-9B75-4A3B-B321-8F27023B2512}" presName="rootComposite" presStyleCnt="0"/>
      <dgm:spPr/>
    </dgm:pt>
    <dgm:pt modelId="{364C33E8-8154-4608-961F-AFE6F8D63548}" type="pres">
      <dgm:prSet presAssocID="{51734184-9B75-4A3B-B321-8F27023B2512}" presName="rootText" presStyleLbl="node2" presStyleIdx="2" presStyleCnt="3" custScaleX="81704" custScaleY="178410">
        <dgm:presLayoutVars>
          <dgm:chPref val="3"/>
        </dgm:presLayoutVars>
      </dgm:prSet>
      <dgm:spPr/>
    </dgm:pt>
    <dgm:pt modelId="{BD7776E0-0BC2-43E1-A16B-2E31A61CCDB2}" type="pres">
      <dgm:prSet presAssocID="{51734184-9B75-4A3B-B321-8F27023B2512}" presName="rootConnector" presStyleLbl="node2" presStyleIdx="2" presStyleCnt="3"/>
      <dgm:spPr/>
    </dgm:pt>
    <dgm:pt modelId="{2E7BC000-420F-4F52-AA60-9ADA42D0CB8D}" type="pres">
      <dgm:prSet presAssocID="{51734184-9B75-4A3B-B321-8F27023B2512}" presName="hierChild4" presStyleCnt="0"/>
      <dgm:spPr/>
    </dgm:pt>
    <dgm:pt modelId="{D4C485A2-CBE1-460B-862E-7136FEF67009}" type="pres">
      <dgm:prSet presAssocID="{51734184-9B75-4A3B-B321-8F27023B2512}" presName="hierChild5" presStyleCnt="0"/>
      <dgm:spPr/>
    </dgm:pt>
    <dgm:pt modelId="{EE5B3B8A-491F-4D87-8C3E-3DE64465A1EE}" type="pres">
      <dgm:prSet presAssocID="{FE968E82-904C-48BD-B375-DE7C6E0B9188}" presName="hierChild3" presStyleCnt="0"/>
      <dgm:spPr/>
    </dgm:pt>
  </dgm:ptLst>
  <dgm:cxnLst>
    <dgm:cxn modelId="{A84E0502-CC67-4A03-A47F-9958A652930F}" type="presOf" srcId="{09AD89A6-9FA3-49C9-A184-ADD27D43F21A}" destId="{5037D2E1-C10F-4E14-8172-CF7DDA3AEF6F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14D05D0C-65D2-4608-B4E9-C0CCCB021DF4}" type="presOf" srcId="{03E6DF37-172E-4B40-9D4B-6D6CFC404CE8}" destId="{1678D0B8-25E3-4691-A646-71FB36497C7B}" srcOrd="1" destOrd="0" presId="urn:microsoft.com/office/officeart/2005/8/layout/orgChart1"/>
    <dgm:cxn modelId="{DFB63C0E-B77B-4518-842C-C761F985A9D0}" type="presOf" srcId="{079DAAF6-F799-4A4D-89FE-63DCBB81EB04}" destId="{E707B964-99F9-4C67-94A2-16AE07C14E7A}" srcOrd="0" destOrd="0" presId="urn:microsoft.com/office/officeart/2005/8/layout/orgChart1"/>
    <dgm:cxn modelId="{E165C260-7888-455F-BEE9-8BCB29F1B7DE}" type="presOf" srcId="{4FBF5ADE-A02C-4B4B-B6E8-4EA20E6E66EF}" destId="{A2DA79B7-6FD3-414E-BBBB-37BF328E01C6}" srcOrd="0" destOrd="0" presId="urn:microsoft.com/office/officeart/2005/8/layout/orgChart1"/>
    <dgm:cxn modelId="{1705CB6D-45DF-4580-B375-78408E321218}" type="presOf" srcId="{51734184-9B75-4A3B-B321-8F27023B2512}" destId="{364C33E8-8154-4608-961F-AFE6F8D63548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8970C98-9E1F-46D4-A20A-A3A141D09998}" type="presOf" srcId="{51734184-9B75-4A3B-B321-8F27023B2512}" destId="{BD7776E0-0BC2-43E1-A16B-2E31A61CCDB2}" srcOrd="1" destOrd="0" presId="urn:microsoft.com/office/officeart/2005/8/layout/orgChart1"/>
    <dgm:cxn modelId="{6B11E2A5-77A0-435A-9FE4-5C6F129D0867}" type="presOf" srcId="{03E6DF37-172E-4B40-9D4B-6D6CFC404CE8}" destId="{32A4B2B3-6DC9-4BEF-9816-CF9BA5E9660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1DCA88C3-75B6-4F41-8BB7-4B6F7308CF41}" type="presOf" srcId="{FE968E82-904C-48BD-B375-DE7C6E0B9188}" destId="{100C93FB-2498-425E-840B-A43C8082CA26}" srcOrd="1" destOrd="0" presId="urn:microsoft.com/office/officeart/2005/8/layout/orgChart1"/>
    <dgm:cxn modelId="{AF2180DA-CA41-44D8-89CF-6543976E7E1A}" srcId="{FE968E82-904C-48BD-B375-DE7C6E0B9188}" destId="{51734184-9B75-4A3B-B321-8F27023B2512}" srcOrd="2" destOrd="0" parTransId="{D0805BE4-7EAF-4280-920B-923D39DB6D5C}" sibTransId="{BBFAE966-6671-4D4C-9EF9-2947D15BD924}"/>
    <dgm:cxn modelId="{8A2F58E4-F765-47CC-B481-22B97C190479}" type="presOf" srcId="{FE968E82-904C-48BD-B375-DE7C6E0B9188}" destId="{D883D870-36C3-4D65-9C2E-611F473EFF4C}" srcOrd="0" destOrd="0" presId="urn:microsoft.com/office/officeart/2005/8/layout/orgChart1"/>
    <dgm:cxn modelId="{3A9459E6-2332-45CD-82F0-A21CDE782F07}" type="presOf" srcId="{8FD74F7C-311B-4A0E-9D25-F5315AA1238D}" destId="{77D5D014-7FDD-40E3-B0AD-ADB3A9C8A5AC}" srcOrd="0" destOrd="0" presId="urn:microsoft.com/office/officeart/2005/8/layout/orgChart1"/>
    <dgm:cxn modelId="{5E768CEB-620B-40FD-B1BD-AFF508F65334}" type="presOf" srcId="{4FBF5ADE-A02C-4B4B-B6E8-4EA20E6E66EF}" destId="{C37B506F-A11B-4A24-9764-4422A070FBE9}" srcOrd="1" destOrd="0" presId="urn:microsoft.com/office/officeart/2005/8/layout/orgChart1"/>
    <dgm:cxn modelId="{4CE367F6-6E6B-472B-99C7-40A7A5FDCE69}" type="presOf" srcId="{D0805BE4-7EAF-4280-920B-923D39DB6D5C}" destId="{1CC8C0C5-CD8B-4C6F-8E59-97DA4E169A4D}" srcOrd="0" destOrd="0" presId="urn:microsoft.com/office/officeart/2005/8/layout/orgChart1"/>
    <dgm:cxn modelId="{236C7C5F-F724-468E-B341-C10234567360}" type="presParOf" srcId="{5037D2E1-C10F-4E14-8172-CF7DDA3AEF6F}" destId="{BB3DBD6B-CF0D-436A-83CF-655A2DA9942A}" srcOrd="0" destOrd="0" presId="urn:microsoft.com/office/officeart/2005/8/layout/orgChart1"/>
    <dgm:cxn modelId="{86A08B87-9FBC-438E-BE09-A88E173F4878}" type="presParOf" srcId="{BB3DBD6B-CF0D-436A-83CF-655A2DA9942A}" destId="{8D9B5EF4-E126-403E-85AC-AA9C3045056C}" srcOrd="0" destOrd="0" presId="urn:microsoft.com/office/officeart/2005/8/layout/orgChart1"/>
    <dgm:cxn modelId="{5C74DC5F-5455-4144-860C-198CFAD33AF4}" type="presParOf" srcId="{8D9B5EF4-E126-403E-85AC-AA9C3045056C}" destId="{D883D870-36C3-4D65-9C2E-611F473EFF4C}" srcOrd="0" destOrd="0" presId="urn:microsoft.com/office/officeart/2005/8/layout/orgChart1"/>
    <dgm:cxn modelId="{D76AE802-65FC-4379-86B3-8C21EE238218}" type="presParOf" srcId="{8D9B5EF4-E126-403E-85AC-AA9C3045056C}" destId="{100C93FB-2498-425E-840B-A43C8082CA26}" srcOrd="1" destOrd="0" presId="urn:microsoft.com/office/officeart/2005/8/layout/orgChart1"/>
    <dgm:cxn modelId="{3305973E-F5FD-4BB9-9388-1AFBC0313088}" type="presParOf" srcId="{BB3DBD6B-CF0D-436A-83CF-655A2DA9942A}" destId="{58945E91-C6B8-43B1-8472-F46F29048ABA}" srcOrd="1" destOrd="0" presId="urn:microsoft.com/office/officeart/2005/8/layout/orgChart1"/>
    <dgm:cxn modelId="{4D6002DE-5694-4F9F-BB6A-85F043EB2E2E}" type="presParOf" srcId="{58945E91-C6B8-43B1-8472-F46F29048ABA}" destId="{E707B964-99F9-4C67-94A2-16AE07C14E7A}" srcOrd="0" destOrd="0" presId="urn:microsoft.com/office/officeart/2005/8/layout/orgChart1"/>
    <dgm:cxn modelId="{673948D5-7F34-4772-82E4-B05ADA2D9C29}" type="presParOf" srcId="{58945E91-C6B8-43B1-8472-F46F29048ABA}" destId="{13F959C0-10D2-4B06-8CA6-E92AFFBFB637}" srcOrd="1" destOrd="0" presId="urn:microsoft.com/office/officeart/2005/8/layout/orgChart1"/>
    <dgm:cxn modelId="{F306652E-4F8E-4627-A59E-71ABF6F9467F}" type="presParOf" srcId="{13F959C0-10D2-4B06-8CA6-E92AFFBFB637}" destId="{6A285ECC-2413-45A6-A4DA-B1779C65DF3D}" srcOrd="0" destOrd="0" presId="urn:microsoft.com/office/officeart/2005/8/layout/orgChart1"/>
    <dgm:cxn modelId="{EF807D0B-8A30-4AF6-A793-F7E44F0A9D6F}" type="presParOf" srcId="{6A285ECC-2413-45A6-A4DA-B1779C65DF3D}" destId="{32A4B2B3-6DC9-4BEF-9816-CF9BA5E96606}" srcOrd="0" destOrd="0" presId="urn:microsoft.com/office/officeart/2005/8/layout/orgChart1"/>
    <dgm:cxn modelId="{62E27460-7C82-492B-A83C-5D4B92A66099}" type="presParOf" srcId="{6A285ECC-2413-45A6-A4DA-B1779C65DF3D}" destId="{1678D0B8-25E3-4691-A646-71FB36497C7B}" srcOrd="1" destOrd="0" presId="urn:microsoft.com/office/officeart/2005/8/layout/orgChart1"/>
    <dgm:cxn modelId="{93E841C8-CEB3-473E-A8FA-E1D40B462A80}" type="presParOf" srcId="{13F959C0-10D2-4B06-8CA6-E92AFFBFB637}" destId="{41500C65-DF22-4F51-843B-D6FD9C01DD1F}" srcOrd="1" destOrd="0" presId="urn:microsoft.com/office/officeart/2005/8/layout/orgChart1"/>
    <dgm:cxn modelId="{3A1C96DF-D0EB-4DBF-B69F-1B2E35394B6E}" type="presParOf" srcId="{13F959C0-10D2-4B06-8CA6-E92AFFBFB637}" destId="{A4BDAEBE-CB92-4819-ABB0-6A8F82AC60D2}" srcOrd="2" destOrd="0" presId="urn:microsoft.com/office/officeart/2005/8/layout/orgChart1"/>
    <dgm:cxn modelId="{F271F8FF-435B-4AAC-8237-7E7BE85781CB}" type="presParOf" srcId="{58945E91-C6B8-43B1-8472-F46F29048ABA}" destId="{77D5D014-7FDD-40E3-B0AD-ADB3A9C8A5AC}" srcOrd="2" destOrd="0" presId="urn:microsoft.com/office/officeart/2005/8/layout/orgChart1"/>
    <dgm:cxn modelId="{44DFC94E-FF75-421C-AAB0-8221E3BDA7B9}" type="presParOf" srcId="{58945E91-C6B8-43B1-8472-F46F29048ABA}" destId="{2049428A-3419-44DE-8F15-823F902FD001}" srcOrd="3" destOrd="0" presId="urn:microsoft.com/office/officeart/2005/8/layout/orgChart1"/>
    <dgm:cxn modelId="{BD039683-05BB-46A5-BBA0-C967E1C57863}" type="presParOf" srcId="{2049428A-3419-44DE-8F15-823F902FD001}" destId="{D27D6C77-602A-4DF7-98DA-7D0DD5BE853A}" srcOrd="0" destOrd="0" presId="urn:microsoft.com/office/officeart/2005/8/layout/orgChart1"/>
    <dgm:cxn modelId="{8D9994AC-1678-4408-9D7A-AE0E4ECD1CE9}" type="presParOf" srcId="{D27D6C77-602A-4DF7-98DA-7D0DD5BE853A}" destId="{A2DA79B7-6FD3-414E-BBBB-37BF328E01C6}" srcOrd="0" destOrd="0" presId="urn:microsoft.com/office/officeart/2005/8/layout/orgChart1"/>
    <dgm:cxn modelId="{D5A9AE73-091E-42DE-8325-5166D83FCBA2}" type="presParOf" srcId="{D27D6C77-602A-4DF7-98DA-7D0DD5BE853A}" destId="{C37B506F-A11B-4A24-9764-4422A070FBE9}" srcOrd="1" destOrd="0" presId="urn:microsoft.com/office/officeart/2005/8/layout/orgChart1"/>
    <dgm:cxn modelId="{5CC5D5B1-1410-4D3B-B690-A2AC87EAE529}" type="presParOf" srcId="{2049428A-3419-44DE-8F15-823F902FD001}" destId="{F45D0967-0969-4E95-986F-28F0B5CBE9F4}" srcOrd="1" destOrd="0" presId="urn:microsoft.com/office/officeart/2005/8/layout/orgChart1"/>
    <dgm:cxn modelId="{31BA5CC4-1402-4EC9-9A35-305596D2C7DF}" type="presParOf" srcId="{2049428A-3419-44DE-8F15-823F902FD001}" destId="{E2256FED-CA9D-41B7-976F-5CCFF3EACB5D}" srcOrd="2" destOrd="0" presId="urn:microsoft.com/office/officeart/2005/8/layout/orgChart1"/>
    <dgm:cxn modelId="{B5848D89-B44A-4786-AD92-2F629F122169}" type="presParOf" srcId="{58945E91-C6B8-43B1-8472-F46F29048ABA}" destId="{1CC8C0C5-CD8B-4C6F-8E59-97DA4E169A4D}" srcOrd="4" destOrd="0" presId="urn:microsoft.com/office/officeart/2005/8/layout/orgChart1"/>
    <dgm:cxn modelId="{02F1D796-EECE-4757-9820-2CD8CAE79FDA}" type="presParOf" srcId="{58945E91-C6B8-43B1-8472-F46F29048ABA}" destId="{24200367-4B8D-41B3-BED5-9A3ECA8D43FE}" srcOrd="5" destOrd="0" presId="urn:microsoft.com/office/officeart/2005/8/layout/orgChart1"/>
    <dgm:cxn modelId="{1EE3AE4E-45E8-4308-9D22-B184134759F4}" type="presParOf" srcId="{24200367-4B8D-41B3-BED5-9A3ECA8D43FE}" destId="{A048CFCF-52F7-445B-BAC6-5A84F821891E}" srcOrd="0" destOrd="0" presId="urn:microsoft.com/office/officeart/2005/8/layout/orgChart1"/>
    <dgm:cxn modelId="{B8AFC981-89EF-49C2-87B9-C31576BD671C}" type="presParOf" srcId="{A048CFCF-52F7-445B-BAC6-5A84F821891E}" destId="{364C33E8-8154-4608-961F-AFE6F8D63548}" srcOrd="0" destOrd="0" presId="urn:microsoft.com/office/officeart/2005/8/layout/orgChart1"/>
    <dgm:cxn modelId="{336CFE16-ECD0-4153-BD4B-0A9A43297707}" type="presParOf" srcId="{A048CFCF-52F7-445B-BAC6-5A84F821891E}" destId="{BD7776E0-0BC2-43E1-A16B-2E31A61CCDB2}" srcOrd="1" destOrd="0" presId="urn:microsoft.com/office/officeart/2005/8/layout/orgChart1"/>
    <dgm:cxn modelId="{3FD1B536-BA3E-42C0-9F0E-6A9F20571480}" type="presParOf" srcId="{24200367-4B8D-41B3-BED5-9A3ECA8D43FE}" destId="{2E7BC000-420F-4F52-AA60-9ADA42D0CB8D}" srcOrd="1" destOrd="0" presId="urn:microsoft.com/office/officeart/2005/8/layout/orgChart1"/>
    <dgm:cxn modelId="{0ECD2E79-8646-4EC7-9AA8-4264F243F1CE}" type="presParOf" srcId="{24200367-4B8D-41B3-BED5-9A3ECA8D43FE}" destId="{D4C485A2-CBE1-460B-862E-7136FEF67009}" srcOrd="2" destOrd="0" presId="urn:microsoft.com/office/officeart/2005/8/layout/orgChart1"/>
    <dgm:cxn modelId="{46F13AF5-ED09-4939-936D-C956B0D7A7BB}" type="presParOf" srcId="{BB3DBD6B-CF0D-436A-83CF-655A2DA9942A}" destId="{EE5B3B8A-491F-4D87-8C3E-3DE64465A1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Podílí se na metabolismu živin a syntéze některých důležitých látek (vitaminy skupiny B, vitamin C a D).</a:t>
          </a:r>
          <a:endParaRPr lang="en-US" sz="1800" kern="1200" dirty="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Jsou důležitou součástí biokatalyzátorů – koenzymy a hormony (vitaminy skupiny B).</a:t>
          </a:r>
          <a:endParaRPr lang="en-US" sz="1800" kern="1200" dirty="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Antioxidační funkce – likvidace volných radikálů (vitaminy C, E a A).</a:t>
          </a:r>
          <a:endParaRPr lang="en-US" sz="18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Hrají důležitou roli ve správném fungování imunitního systému (vitamin C a D).</a:t>
          </a:r>
          <a:endParaRPr lang="en-US" sz="1800" kern="1200" dirty="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Některé vitaminy jsou klíčové v procesu krvetvorby (vitaminy B9 a B12, vitamin C).</a:t>
          </a:r>
          <a:endParaRPr lang="en-US" sz="18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Dělení vitaminů na dalším listu.</a:t>
          </a:r>
          <a:endParaRPr lang="en-US" sz="18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349451" y="1752369"/>
          <a:ext cx="1282717" cy="39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944"/>
              </a:lnTo>
              <a:lnTo>
                <a:pt x="1282717" y="196944"/>
              </a:lnTo>
              <a:lnTo>
                <a:pt x="1282717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088998" y="1752369"/>
          <a:ext cx="1260453" cy="393888"/>
        </a:xfrm>
        <a:custGeom>
          <a:avLst/>
          <a:gdLst/>
          <a:ahLst/>
          <a:cxnLst/>
          <a:rect l="0" t="0" r="0" b="0"/>
          <a:pathLst>
            <a:path>
              <a:moveTo>
                <a:pt x="1260453" y="0"/>
              </a:moveTo>
              <a:lnTo>
                <a:pt x="1260453" y="196944"/>
              </a:lnTo>
              <a:lnTo>
                <a:pt x="0" y="196944"/>
              </a:lnTo>
              <a:lnTo>
                <a:pt x="0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411621" y="814538"/>
          <a:ext cx="1875660" cy="9378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Vitaminy</a:t>
          </a:r>
        </a:p>
      </dsp:txBody>
      <dsp:txXfrm>
        <a:off x="1411621" y="814538"/>
        <a:ext cx="1875660" cy="937830"/>
      </dsp:txXfrm>
    </dsp:sp>
    <dsp:sp modelId="{97FD267F-D78F-4542-A385-F0CDE3FCB7BB}">
      <dsp:nvSpPr>
        <dsp:cNvPr id="0" name=""/>
        <dsp:cNvSpPr/>
      </dsp:nvSpPr>
      <dsp:spPr>
        <a:xfrm>
          <a:off x="3224" y="2146258"/>
          <a:ext cx="2171546" cy="132117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ve vodě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Skupina B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 C</a:t>
          </a:r>
          <a:endParaRPr lang="cs-CZ" sz="1900" i="1" kern="1200" dirty="0">
            <a:latin typeface="+mn-lt"/>
          </a:endParaRPr>
        </a:p>
      </dsp:txBody>
      <dsp:txXfrm>
        <a:off x="3224" y="2146258"/>
        <a:ext cx="2171546" cy="1321177"/>
      </dsp:txXfrm>
    </dsp:sp>
    <dsp:sp modelId="{5ED5FD08-1F06-46D4-994E-3727B133161C}">
      <dsp:nvSpPr>
        <dsp:cNvPr id="0" name=""/>
        <dsp:cNvSpPr/>
      </dsp:nvSpPr>
      <dsp:spPr>
        <a:xfrm>
          <a:off x="2568659" y="2146258"/>
          <a:ext cx="2127018" cy="7900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 tucích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Vitaminy A, D, E, K</a:t>
          </a:r>
        </a:p>
      </dsp:txBody>
      <dsp:txXfrm>
        <a:off x="2568659" y="2146258"/>
        <a:ext cx="2127018" cy="790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0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40912" y="120294"/>
          <a:ext cx="386659" cy="386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1264439" y="510"/>
          <a:ext cx="6489173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Podílí se na přenosu nervových impulzů a nervosvalové dráždivosti.</a:t>
          </a:r>
          <a:endParaRPr lang="en-US" sz="1600" kern="1200"/>
        </a:p>
      </dsp:txBody>
      <dsp:txXfrm>
        <a:off x="1264439" y="510"/>
        <a:ext cx="6489173" cy="703016"/>
      </dsp:txXfrm>
    </dsp:sp>
    <dsp:sp modelId="{043C72D3-6900-4E5B-8446-6E8312D00809}">
      <dsp:nvSpPr>
        <dsp:cNvPr id="0" name=""/>
        <dsp:cNvSpPr/>
      </dsp:nvSpPr>
      <dsp:spPr>
        <a:xfrm>
          <a:off x="0" y="879281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55108" y="1043472"/>
          <a:ext cx="386659" cy="386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256040" y="879281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anorganickou složkou kostí a zubů</a:t>
          </a:r>
          <a:endParaRPr lang="en-US" sz="1600" kern="1200" dirty="0"/>
        </a:p>
      </dsp:txBody>
      <dsp:txXfrm>
        <a:off x="1256040" y="879281"/>
        <a:ext cx="6418229" cy="703016"/>
      </dsp:txXfrm>
    </dsp:sp>
    <dsp:sp modelId="{B89EB8A5-7E3B-4170-88B7-BF96468130BD}">
      <dsp:nvSpPr>
        <dsp:cNvPr id="0" name=""/>
        <dsp:cNvSpPr/>
      </dsp:nvSpPr>
      <dsp:spPr>
        <a:xfrm>
          <a:off x="0" y="1758052"/>
          <a:ext cx="7753613" cy="7030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C84EE-9CEE-4B08-B6F4-35A4884107A3}">
      <dsp:nvSpPr>
        <dsp:cNvPr id="0" name=""/>
        <dsp:cNvSpPr/>
      </dsp:nvSpPr>
      <dsp:spPr>
        <a:xfrm>
          <a:off x="441541" y="1933839"/>
          <a:ext cx="386659" cy="386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9B9AA-226F-4C56-A576-B8C46097F797}">
      <dsp:nvSpPr>
        <dsp:cNvPr id="0" name=""/>
        <dsp:cNvSpPr/>
      </dsp:nvSpPr>
      <dsp:spPr>
        <a:xfrm>
          <a:off x="1256040" y="1758052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Jsou anorganickou složkou kostí a zubů</a:t>
          </a:r>
          <a:endParaRPr lang="en-US" sz="1600" kern="1200" dirty="0"/>
        </a:p>
      </dsp:txBody>
      <dsp:txXfrm>
        <a:off x="1256040" y="1758052"/>
        <a:ext cx="6418229" cy="703016"/>
      </dsp:txXfrm>
    </dsp:sp>
    <dsp:sp modelId="{4DF58A52-7D6B-4CE1-838B-2D36DA1458FF}">
      <dsp:nvSpPr>
        <dsp:cNvPr id="0" name=""/>
        <dsp:cNvSpPr/>
      </dsp:nvSpPr>
      <dsp:spPr>
        <a:xfrm>
          <a:off x="0" y="2636823"/>
          <a:ext cx="7753613" cy="7030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155108" y="2813067"/>
          <a:ext cx="386659" cy="3866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1237124" y="2636823"/>
          <a:ext cx="64552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DNA, RNA, ATP a AMK.</a:t>
          </a:r>
          <a:endParaRPr lang="en-US" sz="1600" kern="1200" dirty="0"/>
        </a:p>
      </dsp:txBody>
      <dsp:txXfrm>
        <a:off x="1237124" y="2636823"/>
        <a:ext cx="6455228" cy="703016"/>
      </dsp:txXfrm>
    </dsp:sp>
    <dsp:sp modelId="{57074B69-A237-4358-9125-0A566ED70B27}">
      <dsp:nvSpPr>
        <dsp:cNvPr id="0" name=""/>
        <dsp:cNvSpPr/>
      </dsp:nvSpPr>
      <dsp:spPr>
        <a:xfrm>
          <a:off x="0" y="3519890"/>
          <a:ext cx="7753613" cy="7030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412163" y="3673773"/>
          <a:ext cx="386659" cy="3866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1225740" y="3515594"/>
          <a:ext cx="6478136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klíčových enzymů a koenzymů.</a:t>
          </a:r>
          <a:endParaRPr lang="en-US" sz="1600" kern="1200" dirty="0"/>
        </a:p>
      </dsp:txBody>
      <dsp:txXfrm>
        <a:off x="1225740" y="3515594"/>
        <a:ext cx="6478136" cy="703016"/>
      </dsp:txXfrm>
    </dsp:sp>
    <dsp:sp modelId="{AFBC3207-9F1F-4CE5-9ED5-F61178A64615}">
      <dsp:nvSpPr>
        <dsp:cNvPr id="0" name=""/>
        <dsp:cNvSpPr/>
      </dsp:nvSpPr>
      <dsp:spPr>
        <a:xfrm>
          <a:off x="0" y="4394365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624037" y="4562612"/>
          <a:ext cx="386659" cy="3866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1237159" y="4394365"/>
          <a:ext cx="618415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Podílí se na udržení homeostázy (osmolalita, pH, …)</a:t>
          </a:r>
          <a:endParaRPr lang="en-US" sz="1600" kern="1200" dirty="0"/>
        </a:p>
      </dsp:txBody>
      <dsp:txXfrm>
        <a:off x="1237159" y="4394365"/>
        <a:ext cx="6184158" cy="703016"/>
      </dsp:txXfrm>
    </dsp:sp>
    <dsp:sp modelId="{DA997232-3BC1-4BB1-99A4-F605C6EEF894}">
      <dsp:nvSpPr>
        <dsp:cNvPr id="0" name=""/>
        <dsp:cNvSpPr/>
      </dsp:nvSpPr>
      <dsp:spPr>
        <a:xfrm>
          <a:off x="0" y="5273136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2662" y="5431315"/>
          <a:ext cx="386659" cy="38665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11984" y="5273136"/>
          <a:ext cx="69416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vitaminů na dalším listu.</a:t>
          </a:r>
          <a:endParaRPr lang="en-US" sz="1600" kern="1200"/>
        </a:p>
      </dsp:txBody>
      <dsp:txXfrm>
        <a:off x="811984" y="5273136"/>
        <a:ext cx="6941628" cy="70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8C0C5-CD8B-4C6F-8E59-97DA4E169A4D}">
      <dsp:nvSpPr>
        <dsp:cNvPr id="0" name=""/>
        <dsp:cNvSpPr/>
      </dsp:nvSpPr>
      <dsp:spPr>
        <a:xfrm>
          <a:off x="3600400" y="3005787"/>
          <a:ext cx="292431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2924318" y="173284"/>
              </a:lnTo>
              <a:lnTo>
                <a:pt x="292431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5D014-7FDD-40E3-B0AD-ADB3A9C8A5AC}">
      <dsp:nvSpPr>
        <dsp:cNvPr id="0" name=""/>
        <dsp:cNvSpPr/>
      </dsp:nvSpPr>
      <dsp:spPr>
        <a:xfrm>
          <a:off x="3600400" y="3005787"/>
          <a:ext cx="65613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656138" y="173284"/>
              </a:lnTo>
              <a:lnTo>
                <a:pt x="65613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7B964-99F9-4C67-94A2-16AE07C14E7A}">
      <dsp:nvSpPr>
        <dsp:cNvPr id="0" name=""/>
        <dsp:cNvSpPr/>
      </dsp:nvSpPr>
      <dsp:spPr>
        <a:xfrm>
          <a:off x="1332219" y="3005787"/>
          <a:ext cx="2268180" cy="346569"/>
        </a:xfrm>
        <a:custGeom>
          <a:avLst/>
          <a:gdLst/>
          <a:ahLst/>
          <a:cxnLst/>
          <a:rect l="0" t="0" r="0" b="0"/>
          <a:pathLst>
            <a:path>
              <a:moveTo>
                <a:pt x="2268180" y="0"/>
              </a:moveTo>
              <a:lnTo>
                <a:pt x="2268180" y="173284"/>
              </a:lnTo>
              <a:lnTo>
                <a:pt x="0" y="173284"/>
              </a:lnTo>
              <a:lnTo>
                <a:pt x="0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3D870-36C3-4D65-9C2E-611F473EFF4C}">
      <dsp:nvSpPr>
        <dsp:cNvPr id="0" name=""/>
        <dsp:cNvSpPr/>
      </dsp:nvSpPr>
      <dsp:spPr>
        <a:xfrm>
          <a:off x="1944219" y="1728193"/>
          <a:ext cx="3312360" cy="127759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Minerální látky</a:t>
          </a:r>
        </a:p>
      </dsp:txBody>
      <dsp:txXfrm>
        <a:off x="1944219" y="1728193"/>
        <a:ext cx="3312360" cy="1277594"/>
      </dsp:txXfrm>
    </dsp:sp>
    <dsp:sp modelId="{32A4B2B3-6DC9-4BEF-9816-CF9BA5E96606}">
      <dsp:nvSpPr>
        <dsp:cNvPr id="0" name=""/>
        <dsp:cNvSpPr/>
      </dsp:nvSpPr>
      <dsp:spPr>
        <a:xfrm>
          <a:off x="1888" y="3352357"/>
          <a:ext cx="2660661" cy="14439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Makroelementy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latin typeface="+mn-lt"/>
            </a:rPr>
            <a:t>Doporučený denní příjem </a:t>
          </a:r>
          <a:r>
            <a:rPr lang="cs-CZ" sz="1200" kern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Sodík, draslík, hořčík, vápník, fosfor, chlor a síra.</a:t>
          </a:r>
        </a:p>
      </dsp:txBody>
      <dsp:txXfrm>
        <a:off x="1888" y="3352357"/>
        <a:ext cx="2660661" cy="1443964"/>
      </dsp:txXfrm>
    </dsp:sp>
    <dsp:sp modelId="{A2DA79B7-6FD3-414E-BBBB-37BF328E01C6}">
      <dsp:nvSpPr>
        <dsp:cNvPr id="0" name=""/>
        <dsp:cNvSpPr/>
      </dsp:nvSpPr>
      <dsp:spPr>
        <a:xfrm>
          <a:off x="3009119" y="3352357"/>
          <a:ext cx="2494836" cy="1332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Mikroelementy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0" kern="1200" dirty="0">
              <a:latin typeface="+mn-lt"/>
            </a:rPr>
            <a:t>Doporučený denní příjem ˂ 100 mg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Železo, měď, jód, selen, zinek a chrom.</a:t>
          </a:r>
        </a:p>
      </dsp:txBody>
      <dsp:txXfrm>
        <a:off x="3009119" y="3352357"/>
        <a:ext cx="2494836" cy="1332806"/>
      </dsp:txXfrm>
    </dsp:sp>
    <dsp:sp modelId="{364C33E8-8154-4608-961F-AFE6F8D63548}">
      <dsp:nvSpPr>
        <dsp:cNvPr id="0" name=""/>
        <dsp:cNvSpPr/>
      </dsp:nvSpPr>
      <dsp:spPr>
        <a:xfrm>
          <a:off x="5850525" y="3352357"/>
          <a:ext cx="1348385" cy="147217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Stopové prvky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Denní potřeba v µg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Křemík, bor, vanad atd.</a:t>
          </a:r>
        </a:p>
      </dsp:txBody>
      <dsp:txXfrm>
        <a:off x="5850525" y="3352357"/>
        <a:ext cx="1348385" cy="1472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miner&#225;ln&#237;%20l&#225;tky_bp2304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utritiondata.self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vitam&#237;ny_bp2304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</a:t>
            </a:r>
            <a:r>
              <a:rPr lang="cs-CZ" sz="5000" dirty="0" err="1"/>
              <a:t>ik</a:t>
            </a:r>
            <a:r>
              <a:rPr lang="en-US" sz="5000" dirty="0" err="1"/>
              <a:t>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052089" y="660078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vitaminu E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64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cs-CZ" sz="1000" dirty="0">
                <a:solidFill>
                  <a:prstClr val="white"/>
                </a:solidFill>
              </a:rPr>
              <a:t>Zdroj: https://www.youtube.com/watch?v=iRBNGg19dl0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Vitamin E Per Day - Foods High In Vitamin E - Benefits Of Vitamin E - Importance Of Vitamin E">
            <a:hlinkClick r:id="" action="ppaction://media"/>
            <a:extLst>
              <a:ext uri="{FF2B5EF4-FFF2-40B4-BE49-F238E27FC236}">
                <a16:creationId xmlns:a16="http://schemas.microsoft.com/office/drawing/2014/main" id="{75E13775-7E6A-4300-88D5-4DF85B6B0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492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77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1191371"/>
              </p:ext>
            </p:extLst>
          </p:nvPr>
        </p:nvGraphicFramePr>
        <p:xfrm>
          <a:off x="3791744" y="260648"/>
          <a:ext cx="7753613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Minerální látky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16" name="Obdélník 15" descr="Svalnatá paže">
            <a:extLst>
              <a:ext uri="{FF2B5EF4-FFF2-40B4-BE49-F238E27FC236}">
                <a16:creationId xmlns:a16="http://schemas.microsoft.com/office/drawing/2014/main" id="{FD979F88-A511-4A5B-851A-F5DBD3E46578}"/>
              </a:ext>
            </a:extLst>
          </p:cNvPr>
          <p:cNvSpPr/>
          <p:nvPr/>
        </p:nvSpPr>
        <p:spPr>
          <a:xfrm>
            <a:off x="4655840" y="391404"/>
            <a:ext cx="458567" cy="45856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CC205578-9653-4843-82BC-EB622CD6EFA4}"/>
              </a:ext>
            </a:extLst>
          </p:cNvPr>
          <p:cNvSpPr/>
          <p:nvPr/>
        </p:nvSpPr>
        <p:spPr>
          <a:xfrm>
            <a:off x="4372543" y="506046"/>
            <a:ext cx="274772" cy="2292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 descr="Zub">
            <a:extLst>
              <a:ext uri="{FF2B5EF4-FFF2-40B4-BE49-F238E27FC236}">
                <a16:creationId xmlns:a16="http://schemas.microsoft.com/office/drawing/2014/main" id="{CCEFDE62-6BF6-40DE-BCE0-0F8247485679}"/>
              </a:ext>
            </a:extLst>
          </p:cNvPr>
          <p:cNvSpPr/>
          <p:nvPr/>
        </p:nvSpPr>
        <p:spPr>
          <a:xfrm>
            <a:off x="4523026" y="1295660"/>
            <a:ext cx="458567" cy="458567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bdélník 22" descr="Blesk">
            <a:extLst>
              <a:ext uri="{FF2B5EF4-FFF2-40B4-BE49-F238E27FC236}">
                <a16:creationId xmlns:a16="http://schemas.microsoft.com/office/drawing/2014/main" id="{A447F80E-6568-4B52-ACC5-6FA927424266}"/>
              </a:ext>
            </a:extLst>
          </p:cNvPr>
          <p:cNvSpPr/>
          <p:nvPr/>
        </p:nvSpPr>
        <p:spPr>
          <a:xfrm>
            <a:off x="4528485" y="3022426"/>
            <a:ext cx="453108" cy="453108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Grafický objekt 9" descr="Vlna">
            <a:extLst>
              <a:ext uri="{FF2B5EF4-FFF2-40B4-BE49-F238E27FC236}">
                <a16:creationId xmlns:a16="http://schemas.microsoft.com/office/drawing/2014/main" id="{758F49AA-2AD9-4CC4-829F-83B1002CEA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3975" y="4797152"/>
            <a:ext cx="458568" cy="4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406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Základní dělení minerálních látek</a:t>
            </a:r>
          </a:p>
        </p:txBody>
      </p:sp>
      <p:pic>
        <p:nvPicPr>
          <p:cNvPr id="4" name="Obrázek 3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BCA64FB-087F-4677-9DE5-D0577E9B2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r="13982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2955180"/>
              </p:ext>
            </p:extLst>
          </p:nvPr>
        </p:nvGraphicFramePr>
        <p:xfrm>
          <a:off x="4583832" y="404664"/>
          <a:ext cx="7200800" cy="655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93166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minerálním látkám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minerální látky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7818619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523098" y="631420"/>
            <a:ext cx="514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minerálních látkách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https://www.youtube.com/watch?v=i3GfrZR2DUE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Minerals - What Are Minerals - What Do Minerals Do">
            <a:hlinkClick r:id="" action="ppaction://media"/>
            <a:extLst>
              <a:ext uri="{FF2B5EF4-FFF2-40B4-BE49-F238E27FC236}">
                <a16:creationId xmlns:a16="http://schemas.microsoft.com/office/drawing/2014/main" id="{6ECA0477-5888-4CC4-93AB-766A2D097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25223" cy="45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9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5135719" y="661242"/>
            <a:ext cx="191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Blíže o vápníku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https://www.youtube.com/watch?v=9f_-AxN5JPc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Calcium - How Much Calcium Does The Body Need - Why Does The Body Need Calcium">
            <a:hlinkClick r:id="" action="ppaction://media"/>
            <a:extLst>
              <a:ext uri="{FF2B5EF4-FFF2-40B4-BE49-F238E27FC236}">
                <a16:creationId xmlns:a16="http://schemas.microsoft.com/office/drawing/2014/main" id="{6CD87427-E9F2-472B-98CF-1EC9DF3FE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07464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77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1766207" y="661242"/>
            <a:ext cx="865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Sodík, draslík a chlór – tzv. elektrolyty, jaká je jejich funkce v organismu?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https://www.youtube.com/watch?v=LWrYdNzx93Y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Electrolytes - What Are Electrolytes - Functions Of Electrolytes">
            <a:hlinkClick r:id="" action="ppaction://media"/>
            <a:extLst>
              <a:ext uri="{FF2B5EF4-FFF2-40B4-BE49-F238E27FC236}">
                <a16:creationId xmlns:a16="http://schemas.microsoft.com/office/drawing/2014/main" id="{DD5F9EBF-5CA2-419A-B565-AD8520D05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5048" y="1236199"/>
            <a:ext cx="8107465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9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761672" y="657483"/>
            <a:ext cx="6665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Elektrolyty v kontextu osmolality a objemu tekutin těla.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https://www.youtube.com/watch?v=xhLHtuZ3VOI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What Do Electrolytes Actually Do_">
            <a:hlinkClick r:id="" action="ppaction://media"/>
            <a:extLst>
              <a:ext uri="{FF2B5EF4-FFF2-40B4-BE49-F238E27FC236}">
                <a16:creationId xmlns:a16="http://schemas.microsoft.com/office/drawing/2014/main" id="{A06C1273-864F-47E6-9816-38B5FD4F5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965" y="1235016"/>
            <a:ext cx="8075987" cy="45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7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ál 26">
            <a:extLst>
              <a:ext uri="{FF2B5EF4-FFF2-40B4-BE49-F238E27FC236}">
                <a16:creationId xmlns:a16="http://schemas.microsoft.com/office/drawing/2014/main" id="{A9081D03-0091-4203-A02E-58DC7E2D53C1}"/>
              </a:ext>
            </a:extLst>
          </p:cNvPr>
          <p:cNvSpPr/>
          <p:nvPr/>
        </p:nvSpPr>
        <p:spPr>
          <a:xfrm>
            <a:off x="8904312" y="4797732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I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D3BBB8FF-EC5B-4F7C-869D-B2948B536B46}"/>
              </a:ext>
            </a:extLst>
          </p:cNvPr>
          <p:cNvSpPr/>
          <p:nvPr/>
        </p:nvSpPr>
        <p:spPr>
          <a:xfrm>
            <a:off x="9448449" y="2536753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 a Cl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DD9AF63-F2BE-418F-BD1D-4CE7363FE8E2}"/>
              </a:ext>
            </a:extLst>
          </p:cNvPr>
          <p:cNvSpPr/>
          <p:nvPr/>
        </p:nvSpPr>
        <p:spPr>
          <a:xfrm>
            <a:off x="2423592" y="558924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Ca a P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D44D000A-4AFF-46DD-9C1E-B4BDEB0D30D5}"/>
              </a:ext>
            </a:extLst>
          </p:cNvPr>
          <p:cNvSpPr/>
          <p:nvPr/>
        </p:nvSpPr>
        <p:spPr>
          <a:xfrm>
            <a:off x="224195" y="4601284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D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6A4B263-1878-436D-8F32-9C65486DDA4A}"/>
              </a:ext>
            </a:extLst>
          </p:cNvPr>
          <p:cNvSpPr/>
          <p:nvPr/>
        </p:nvSpPr>
        <p:spPr>
          <a:xfrm>
            <a:off x="9665282" y="-10408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K, Mg a Ca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FCC8A77-9A1A-41A9-8746-ECC2F25E3063}"/>
              </a:ext>
            </a:extLst>
          </p:cNvPr>
          <p:cNvSpPr/>
          <p:nvPr/>
        </p:nvSpPr>
        <p:spPr>
          <a:xfrm>
            <a:off x="4943872" y="5304439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Zn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8C1962A-DBB7-42E4-9AAF-C7B67FD31276}"/>
              </a:ext>
            </a:extLst>
          </p:cNvPr>
          <p:cNvSpPr/>
          <p:nvPr/>
        </p:nvSpPr>
        <p:spPr>
          <a:xfrm>
            <a:off x="3846591" y="3867779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D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0F5018A0-7193-47A7-81FB-08726FE2AF67}"/>
              </a:ext>
            </a:extLst>
          </p:cNvPr>
          <p:cNvSpPr/>
          <p:nvPr/>
        </p:nvSpPr>
        <p:spPr>
          <a:xfrm>
            <a:off x="1225868" y="3261426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C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AF245234-C28B-4B98-925E-27D0450439E6}"/>
              </a:ext>
            </a:extLst>
          </p:cNvPr>
          <p:cNvSpPr/>
          <p:nvPr/>
        </p:nvSpPr>
        <p:spPr>
          <a:xfrm>
            <a:off x="5938378" y="225429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, I a </a:t>
            </a:r>
            <a:r>
              <a:rPr lang="cs-CZ" sz="1400" dirty="0" err="1"/>
              <a:t>Cr</a:t>
            </a:r>
            <a:endParaRPr lang="cs-CZ" sz="1400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29758636-06AA-4222-B7D8-87DB3B1A9B69}"/>
              </a:ext>
            </a:extLst>
          </p:cNvPr>
          <p:cNvSpPr/>
          <p:nvPr/>
        </p:nvSpPr>
        <p:spPr>
          <a:xfrm>
            <a:off x="4474353" y="222389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B1, B2, B3, B5, B6 a B7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BAADA63-41C6-4755-86F9-5B9EA8B351EB}"/>
              </a:ext>
            </a:extLst>
          </p:cNvPr>
          <p:cNvSpPr/>
          <p:nvPr/>
        </p:nvSpPr>
        <p:spPr>
          <a:xfrm>
            <a:off x="7326690" y="1149345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Se a Zn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3321CC8-41FB-4033-8F19-DBF8717AA4E3}"/>
              </a:ext>
            </a:extLst>
          </p:cNvPr>
          <p:cNvSpPr/>
          <p:nvPr/>
        </p:nvSpPr>
        <p:spPr>
          <a:xfrm>
            <a:off x="4485893" y="16690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</a:t>
            </a:r>
            <a:r>
              <a:rPr lang="cs-CZ" sz="1400" dirty="0" err="1"/>
              <a:t>A</a:t>
            </a:r>
            <a:endParaRPr lang="cs-CZ" sz="14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85575E-5D65-451F-AAAC-3C02AD14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818266" cy="1320800"/>
          </a:xfrm>
        </p:spPr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F022A13-BA09-4085-AD29-48B658D43373}"/>
              </a:ext>
            </a:extLst>
          </p:cNvPr>
          <p:cNvSpPr/>
          <p:nvPr/>
        </p:nvSpPr>
        <p:spPr>
          <a:xfrm>
            <a:off x="2447106" y="1049687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B9, B12 </a:t>
            </a:r>
          </a:p>
          <a:p>
            <a:pPr algn="ctr"/>
            <a:r>
              <a:rPr lang="cs-CZ" sz="1400" dirty="0"/>
              <a:t>a C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3B25670F-0CA2-4FED-9A96-64256ABA1B9E}"/>
              </a:ext>
            </a:extLst>
          </p:cNvPr>
          <p:cNvSpPr/>
          <p:nvPr/>
        </p:nvSpPr>
        <p:spPr>
          <a:xfrm>
            <a:off x="582745" y="193040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 a </a:t>
            </a:r>
            <a:r>
              <a:rPr lang="cs-CZ" sz="1400" dirty="0" err="1"/>
              <a:t>Cu</a:t>
            </a:r>
            <a:endParaRPr lang="cs-CZ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9BF068-8231-4946-B616-2C0900CBBE6B}"/>
              </a:ext>
            </a:extLst>
          </p:cNvPr>
          <p:cNvSpPr txBox="1"/>
          <p:nvPr/>
        </p:nvSpPr>
        <p:spPr>
          <a:xfrm>
            <a:off x="1481386" y="1862283"/>
            <a:ext cx="143661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Krvetvorba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B7390-EEEB-436A-8835-FE2934C4D9C6}"/>
              </a:ext>
            </a:extLst>
          </p:cNvPr>
          <p:cNvSpPr txBox="1"/>
          <p:nvPr/>
        </p:nvSpPr>
        <p:spPr>
          <a:xfrm>
            <a:off x="5349989" y="1149345"/>
            <a:ext cx="245291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Antioxidační funkce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CD2F3C-0E88-4894-B44E-F2EA29DDAE16}"/>
              </a:ext>
            </a:extLst>
          </p:cNvPr>
          <p:cNvSpPr txBox="1"/>
          <p:nvPr/>
        </p:nvSpPr>
        <p:spPr>
          <a:xfrm>
            <a:off x="5063200" y="3231380"/>
            <a:ext cx="2585964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E metabolismus </a:t>
            </a:r>
          </a:p>
          <a:p>
            <a:pPr algn="ctr"/>
            <a:r>
              <a:rPr lang="cs-CZ" sz="2000" dirty="0"/>
              <a:t>a metabolismus živin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03273FC-0404-471F-A17C-0A7041D630F9}"/>
              </a:ext>
            </a:extLst>
          </p:cNvPr>
          <p:cNvSpPr txBox="1"/>
          <p:nvPr/>
        </p:nvSpPr>
        <p:spPr>
          <a:xfrm>
            <a:off x="839416" y="4199772"/>
            <a:ext cx="217239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Syntéza kolagenu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6AE3B46-4918-414E-BAA1-6B874888D8D2}"/>
              </a:ext>
            </a:extLst>
          </p:cNvPr>
          <p:cNvSpPr txBox="1"/>
          <p:nvPr/>
        </p:nvSpPr>
        <p:spPr>
          <a:xfrm>
            <a:off x="4655840" y="4802413"/>
            <a:ext cx="24184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Podpora imunitního</a:t>
            </a:r>
          </a:p>
          <a:p>
            <a:pPr algn="ctr"/>
            <a:r>
              <a:rPr lang="cs-CZ" sz="2000" dirty="0"/>
              <a:t>systému a hojení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34035AA-6CF2-42BD-B2EF-6ABA8EE5D3B9}"/>
              </a:ext>
            </a:extLst>
          </p:cNvPr>
          <p:cNvSpPr txBox="1"/>
          <p:nvPr/>
        </p:nvSpPr>
        <p:spPr>
          <a:xfrm>
            <a:off x="8904312" y="841569"/>
            <a:ext cx="31486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Přenos nervových impulsů</a:t>
            </a:r>
          </a:p>
          <a:p>
            <a:pPr algn="ctr"/>
            <a:r>
              <a:rPr lang="cs-CZ" sz="2000" dirty="0"/>
              <a:t>a nervosvalová dráždivost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726D157-0A87-4367-A1F6-F10FF0438FEF}"/>
              </a:ext>
            </a:extLst>
          </p:cNvPr>
          <p:cNvSpPr txBox="1"/>
          <p:nvPr/>
        </p:nvSpPr>
        <p:spPr>
          <a:xfrm>
            <a:off x="677334" y="5510682"/>
            <a:ext cx="243207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Kvalita kostí a zubů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E4438B-65BF-4C3E-AF06-A503B847B402}"/>
              </a:ext>
            </a:extLst>
          </p:cNvPr>
          <p:cNvSpPr txBox="1"/>
          <p:nvPr/>
        </p:nvSpPr>
        <p:spPr>
          <a:xfrm>
            <a:off x="8616280" y="3513836"/>
            <a:ext cx="3128037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Stabilní objem tekutin</a:t>
            </a:r>
          </a:p>
          <a:p>
            <a:pPr algn="ctr"/>
            <a:r>
              <a:rPr lang="cs-CZ" sz="2000" dirty="0"/>
              <a:t>a acidobazická rovnováha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139AEF2-3EC4-4758-A6D2-ED5080065A0E}"/>
              </a:ext>
            </a:extLst>
          </p:cNvPr>
          <p:cNvSpPr txBox="1"/>
          <p:nvPr/>
        </p:nvSpPr>
        <p:spPr>
          <a:xfrm>
            <a:off x="8409204" y="5704224"/>
            <a:ext cx="229101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Růst a vývoj plodu</a:t>
            </a:r>
          </a:p>
        </p:txBody>
      </p:sp>
    </p:spTree>
    <p:extLst>
      <p:ext uri="{BB962C8B-B14F-4D97-AF65-F5344CB8AC3E}">
        <p14:creationId xmlns:p14="http://schemas.microsoft.com/office/powerpoint/2010/main" val="11688015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B54E-1F8C-4675-9F4A-1AF6B764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Potřeba mikronutrientů u sportovce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83335A-AD2B-4CA3-9FF0-6E90A3BA2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8552" y="1917079"/>
            <a:ext cx="12330551" cy="431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		  Nesportovec					 Sportovec				  Výkonnostní a profesionální  sportovec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95E26F5-2A4E-4D7C-A69A-05F7D3FBC886}"/>
              </a:ext>
            </a:extLst>
          </p:cNvPr>
          <p:cNvCxnSpPr/>
          <p:nvPr/>
        </p:nvCxnSpPr>
        <p:spPr>
          <a:xfrm>
            <a:off x="1464618" y="5554612"/>
            <a:ext cx="7235147" cy="0"/>
          </a:xfrm>
          <a:prstGeom prst="straightConnector1">
            <a:avLst/>
          </a:prstGeom>
          <a:ln w="76200">
            <a:solidFill>
              <a:srgbClr val="1287C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65A537-7CB6-4C71-8BB4-B57FEF0F0B46}"/>
              </a:ext>
            </a:extLst>
          </p:cNvPr>
          <p:cNvSpPr txBox="1"/>
          <p:nvPr/>
        </p:nvSpPr>
        <p:spPr>
          <a:xfrm>
            <a:off x="1464618" y="5147180"/>
            <a:ext cx="59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Potřeba vitaminů a minerálních látek je u sportovců zvýšená.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4D7808-CDD4-42A3-B066-F03A00CEC9D3}"/>
              </a:ext>
            </a:extLst>
          </p:cNvPr>
          <p:cNvSpPr txBox="1"/>
          <p:nvPr/>
        </p:nvSpPr>
        <p:spPr>
          <a:xfrm>
            <a:off x="1464618" y="5549683"/>
            <a:ext cx="75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Správným stravováním je ale možné tyto nároky pokrýt.</a:t>
            </a:r>
          </a:p>
        </p:txBody>
      </p:sp>
      <p:pic>
        <p:nvPicPr>
          <p:cNvPr id="1026" name="Picture 2" descr="Image result for food png">
            <a:extLst>
              <a:ext uri="{FF2B5EF4-FFF2-40B4-BE49-F238E27FC236}">
                <a16:creationId xmlns:a16="http://schemas.microsoft.com/office/drawing/2014/main" id="{DF996F7D-1C46-4B6A-8698-A6ABEC19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1" y="2871904"/>
            <a:ext cx="3562597" cy="20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ood png">
            <a:extLst>
              <a:ext uri="{FF2B5EF4-FFF2-40B4-BE49-F238E27FC236}">
                <a16:creationId xmlns:a16="http://schemas.microsoft.com/office/drawing/2014/main" id="{DC5AD199-A66C-413C-B6A0-128E6A57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395013"/>
            <a:ext cx="4892740" cy="27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ood png">
            <a:extLst>
              <a:ext uri="{FF2B5EF4-FFF2-40B4-BE49-F238E27FC236}">
                <a16:creationId xmlns:a16="http://schemas.microsoft.com/office/drawing/2014/main" id="{3797078F-95CA-4105-B8D5-AAF86310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02" y="2109391"/>
            <a:ext cx="7235147" cy="4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717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mikroživin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64755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Vitaminy a minerální látky </a:t>
            </a:r>
            <a:r>
              <a:rPr lang="cs-CZ" dirty="0"/>
              <a:t>si lidský organismus většinou nedokáže vytvořit sám. Až na výjimky jsou tedy mikroživiny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esenciální</a:t>
            </a:r>
            <a:r>
              <a:rPr lang="cs-CZ" dirty="0"/>
              <a:t>. Níže je souhrn fyziologických funkcí, které by se neobešly bez přítomnosti vitaminů či minerálních látek: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Metabolismus živin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Antioxidační funkce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Katalýza chemických reakcí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Strukturální funkce – kosti a zuby či hormony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Nervosvalová dráždivost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Homeostatické </a:t>
            </a:r>
            <a:r>
              <a:rPr lang="cs-CZ" dirty="0"/>
              <a:t>mechanismy jako osmolalita či pH</a:t>
            </a:r>
          </a:p>
          <a:p>
            <a:pPr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Dobrovolný úkol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 lnSpcReduction="10000"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</a:t>
            </a:r>
            <a:r>
              <a:rPr lang="cs-CZ" dirty="0">
                <a:solidFill>
                  <a:srgbClr val="FFFFFF"/>
                </a:solidFill>
              </a:rPr>
              <a:t>, který vám zajistí adekvátní přísun vybraných mikroživin.</a:t>
            </a:r>
            <a:endParaRPr lang="cs-CZ" b="1" dirty="0">
              <a:solidFill>
                <a:srgbClr val="FFFFFF"/>
              </a:solidFill>
            </a:endParaRPr>
          </a:p>
          <a:p>
            <a:r>
              <a:rPr lang="cs-CZ" b="1" dirty="0">
                <a:solidFill>
                  <a:srgbClr val="FFFFFF"/>
                </a:solidFill>
              </a:rPr>
              <a:t>Pracujte s následujícím snímkem č. </a:t>
            </a:r>
            <a:r>
              <a:rPr lang="cs-CZ" dirty="0">
                <a:solidFill>
                  <a:srgbClr val="FFFFFF"/>
                </a:solidFill>
              </a:rPr>
              <a:t>21. Je zde nastíněn příkladový zápis jednoho jídla, které změňte za své a doplňte zbytek dne tak, abyste splnili DDD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r>
              <a:rPr lang="cs-CZ" b="1" dirty="0">
                <a:solidFill>
                  <a:srgbClr val="FFFFFF"/>
                </a:solidFill>
              </a:rPr>
              <a:t>Zapište potravinu, množství a obsah mikroživin. </a:t>
            </a:r>
            <a:r>
              <a:rPr lang="cs-CZ" dirty="0">
                <a:solidFill>
                  <a:srgbClr val="FFFFFF"/>
                </a:solidFill>
              </a:rPr>
              <a:t>Snažte se jídelníček postavit tak, aby byl „reálný“.</a:t>
            </a: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PDF.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Úkol můžete dobrovolně vložit do FB skupiny a společně jej můžeme zkonzultovat.</a:t>
            </a:r>
          </a:p>
        </p:txBody>
      </p:sp>
    </p:spTree>
    <p:extLst>
      <p:ext uri="{BB962C8B-B14F-4D97-AF65-F5344CB8AC3E}">
        <p14:creationId xmlns:p14="http://schemas.microsoft.com/office/powerpoint/2010/main" val="103610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5B1B5-982F-4549-9ECC-B9C87FFD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03042" cy="1320800"/>
          </a:xfrm>
        </p:spPr>
        <p:txBody>
          <a:bodyPr>
            <a:noAutofit/>
          </a:bodyPr>
          <a:lstStyle/>
          <a:p>
            <a:r>
              <a:rPr lang="cs-CZ" sz="2400" dirty="0"/>
              <a:t>Dohledej, kolik a jaké potraviny bys musel sníst, abys splnil DDD pro vybrané mikroživiny. Snaž se kombinovat tak, aby vznikl „proveditelný“ jídelníček na jeden den.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066FC-17F7-4437-8509-FB035662C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63" y="2348880"/>
            <a:ext cx="8515010" cy="1224136"/>
          </a:xfrm>
        </p:spPr>
        <p:txBody>
          <a:bodyPr/>
          <a:lstStyle/>
          <a:p>
            <a:r>
              <a:rPr lang="cs-CZ" dirty="0"/>
              <a:t>Vitamin C</a:t>
            </a:r>
          </a:p>
          <a:p>
            <a:r>
              <a:rPr lang="cs-CZ" dirty="0"/>
              <a:t>Železo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FB48BA1-CDFC-42F2-BE5C-7E7CB3053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28499"/>
              </p:ext>
            </p:extLst>
          </p:nvPr>
        </p:nvGraphicFramePr>
        <p:xfrm>
          <a:off x="677334" y="3237632"/>
          <a:ext cx="10675249" cy="3269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412">
                  <a:extLst>
                    <a:ext uri="{9D8B030D-6E8A-4147-A177-3AD203B41FA5}">
                      <a16:colId xmlns:a16="http://schemas.microsoft.com/office/drawing/2014/main" val="2688171354"/>
                    </a:ext>
                  </a:extLst>
                </a:gridCol>
                <a:gridCol w="1441017">
                  <a:extLst>
                    <a:ext uri="{9D8B030D-6E8A-4147-A177-3AD203B41FA5}">
                      <a16:colId xmlns:a16="http://schemas.microsoft.com/office/drawing/2014/main" val="1218819803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4127374361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153244340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1052945449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819585236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3928793585"/>
                    </a:ext>
                  </a:extLst>
                </a:gridCol>
              </a:tblGrid>
              <a:tr h="1127472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Kuřecí steak</a:t>
                      </a:r>
                    </a:p>
                    <a:p>
                      <a:r>
                        <a:rPr lang="cs-CZ" sz="1100" dirty="0"/>
                        <a:t>2. Pečené červené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698737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cs-CZ" sz="1100" dirty="0"/>
                        <a:t>1. 200 g</a:t>
                      </a:r>
                    </a:p>
                    <a:p>
                      <a:r>
                        <a:rPr lang="cs-CZ" sz="1100" dirty="0"/>
                        <a:t>2. 200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63041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Obsah vit.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0 mg</a:t>
                      </a:r>
                    </a:p>
                    <a:p>
                      <a:r>
                        <a:rPr lang="cs-CZ" sz="1100" dirty="0"/>
                        <a:t>2. 25,2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61182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Obsah </a:t>
                      </a:r>
                      <a:r>
                        <a:rPr lang="cs-CZ" dirty="0" err="1"/>
                        <a:t>Fe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2 mg</a:t>
                      </a:r>
                    </a:p>
                    <a:p>
                      <a:r>
                        <a:rPr lang="cs-CZ" sz="1100" dirty="0"/>
                        <a:t>2. 1,4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44886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01A46272-ABE4-4C06-A6C5-3502DE539875}"/>
              </a:ext>
            </a:extLst>
          </p:cNvPr>
          <p:cNvSpPr txBox="1"/>
          <p:nvPr/>
        </p:nvSpPr>
        <p:spPr>
          <a:xfrm>
            <a:off x="5078855" y="2260850"/>
            <a:ext cx="471956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Informace o obsahu čerpejte například zde:</a:t>
            </a:r>
          </a:p>
          <a:p>
            <a:pPr algn="ctr"/>
            <a:r>
              <a:rPr lang="cs-CZ" dirty="0">
                <a:hlinkClick r:id="rId2"/>
              </a:rPr>
              <a:t>https://nutritiondata.self.com/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197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11038188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Vitaminy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dirty="0"/>
              <a:t>Základní dělení vitaminů</a:t>
            </a:r>
          </a:p>
        </p:txBody>
      </p:sp>
      <p:pic>
        <p:nvPicPr>
          <p:cNvPr id="3" name="Obrázek 2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30E20393-C3AA-4BD8-ADEE-5DAACA5F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r="2125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826385"/>
              </p:ext>
            </p:extLst>
          </p:nvPr>
        </p:nvGraphicFramePr>
        <p:xfrm>
          <a:off x="5055916" y="1772816"/>
          <a:ext cx="4698903" cy="428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Mikroživiny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7166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Vitaminy a minerální látky jsou obecně spojovány s ovocem a zeleninou. Mezi další dobré zdroje patří zároveň obilniny a  celozrnné produkty, ořechy, semínka, luštěniny, droždí a některé živočišné zdroje jako například vnitřnosti, mořské ryby a plody či mléčné produkty a vejce, ale také maso.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Pro adekvátní příjem mikroživin obecně je tedy potřeba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pestré a komplexní stravování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93930"/>
            <a:ext cx="5143500" cy="3857625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Obrázek 11" descr="Obsah obrázku budova, okno&#10;&#10;Popis byl vytvořen automaticky">
            <a:extLst>
              <a:ext uri="{FF2B5EF4-FFF2-40B4-BE49-F238E27FC236}">
                <a16:creationId xmlns:a16="http://schemas.microsoft.com/office/drawing/2014/main" id="{52DA7CA7-6691-44D9-B6E3-55CCABA31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25" y="5654415"/>
            <a:ext cx="1215769" cy="105366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5C79F49-8FD8-4343-BF0F-E91D29184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88" y="5638504"/>
            <a:ext cx="1465099" cy="12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Mikroživiny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2027159"/>
            <a:ext cx="3856774" cy="28925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S adekvátním příjmem mikroživin souvisí pojem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doporučená denní dávka (DDD)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Dodržování DDD zajišťuje adekvátní příjem mikroživin s cílem vyhnout se jak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sníženému</a:t>
            </a:r>
            <a:r>
              <a:rPr lang="cs-CZ" dirty="0">
                <a:solidFill>
                  <a:srgbClr val="FFFFFF"/>
                </a:solidFill>
              </a:rPr>
              <a:t> tak naopak příliš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vysokému</a:t>
            </a:r>
            <a:r>
              <a:rPr lang="cs-CZ" dirty="0">
                <a:solidFill>
                  <a:srgbClr val="FFFFFF"/>
                </a:solidFill>
              </a:rPr>
              <a:t> příjmu těchto živin.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Ještě je možně se setkat s pojmem UL (z angl. </a:t>
            </a:r>
            <a:r>
              <a:rPr lang="cs-CZ" i="1" dirty="0">
                <a:solidFill>
                  <a:srgbClr val="FFFFFF"/>
                </a:solidFill>
              </a:rPr>
              <a:t>„</a:t>
            </a:r>
            <a:r>
              <a:rPr lang="cs-CZ" i="1" dirty="0" err="1">
                <a:solidFill>
                  <a:srgbClr val="FFFFFF"/>
                </a:solidFill>
              </a:rPr>
              <a:t>upper</a:t>
            </a:r>
            <a:r>
              <a:rPr lang="cs-CZ" i="1" dirty="0">
                <a:solidFill>
                  <a:srgbClr val="FFFFFF"/>
                </a:solidFill>
              </a:rPr>
              <a:t> level“</a:t>
            </a:r>
            <a:r>
              <a:rPr lang="cs-CZ" dirty="0">
                <a:solidFill>
                  <a:srgbClr val="FFFFFF"/>
                </a:solidFill>
              </a:rPr>
              <a:t>), který udává horní hranici přijmu, které ještě nezpůsobuje zdravotní komplikace.</a:t>
            </a:r>
          </a:p>
        </p:txBody>
      </p:sp>
    </p:spTree>
    <p:extLst>
      <p:ext uri="{BB962C8B-B14F-4D97-AF65-F5344CB8AC3E}">
        <p14:creationId xmlns:p14="http://schemas.microsoft.com/office/powerpoint/2010/main" val="18908117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cs-CZ"/>
              <a:t>Vitaminy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" y="2133090"/>
            <a:ext cx="3251701" cy="243877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2" y="2160590"/>
            <a:ext cx="5491293" cy="4292746"/>
          </a:xfrm>
        </p:spPr>
        <p:txBody>
          <a:bodyPr>
            <a:normAutofit lnSpcReduction="10000"/>
          </a:bodyPr>
          <a:lstStyle/>
          <a:p>
            <a:pPr>
              <a:buClr>
                <a:srgbClr val="00B0F0"/>
              </a:buClr>
            </a:pPr>
            <a:r>
              <a:rPr lang="cs-CZ"/>
              <a:t>Specifikem vitaminů jsou projevy nedostatku či naopak jejich nadbytku ve stravě. Vzhledem k poměrně pestré škále působení na fyziologii člověka se setkáváme s </a:t>
            </a:r>
            <a:r>
              <a:rPr lang="cs-CZ" b="1"/>
              <a:t>různými patologickými projevy </a:t>
            </a:r>
            <a:r>
              <a:rPr lang="cs-CZ"/>
              <a:t>ve vztahu k jednotlivým vitaminům.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nedostatku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Hypovitaminóza</a:t>
            </a:r>
            <a:r>
              <a:rPr lang="cs-CZ"/>
              <a:t> (krátkodobý či částečně nedostatečný příjem vitaminu)</a:t>
            </a:r>
          </a:p>
          <a:p>
            <a:pPr lvl="1">
              <a:buClr>
                <a:srgbClr val="00B0F0"/>
              </a:buClr>
            </a:pPr>
            <a:r>
              <a:rPr lang="cs-CZ" i="1"/>
              <a:t>Avitaminóza</a:t>
            </a:r>
            <a:r>
              <a:rPr lang="cs-CZ"/>
              <a:t> (absolutní nedostatek vitaminu ve stravě – hladomor, malnutrice)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nadbytku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Hypervitaminóza</a:t>
            </a:r>
            <a:r>
              <a:rPr lang="cs-CZ"/>
              <a:t> (u některých vitaminů může vést až k otravě organismu – zejména vit. rozpustné v tucích)</a:t>
            </a:r>
          </a:p>
          <a:p>
            <a:pPr>
              <a:buClr>
                <a:srgbClr val="00B0F0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39155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vitaminům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vitaminy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34288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691286" y="635427"/>
            <a:ext cx="480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vitaminech ABCD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https://www.youtube.com/watch?v=FmafhSMv0e0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The ABCD’s of vitamins">
            <a:hlinkClick r:id="" action="ppaction://media"/>
            <a:extLst>
              <a:ext uri="{FF2B5EF4-FFF2-40B4-BE49-F238E27FC236}">
                <a16:creationId xmlns:a16="http://schemas.microsoft.com/office/drawing/2014/main" id="{CB90AA80-6DED-4FC3-9391-DD056ED3A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0666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1084</Words>
  <Application>Microsoft Office PowerPoint</Application>
  <PresentationFormat>Širokoúhlá obrazovka</PresentationFormat>
  <Paragraphs>139</Paragraphs>
  <Slides>21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Fazeta</vt:lpstr>
      <vt:lpstr>Mikroživiny</vt:lpstr>
      <vt:lpstr>Rychlé opakování – Jaký je význam mikroživin ve stravě člověka?</vt:lpstr>
      <vt:lpstr>Vitaminy - úvod</vt:lpstr>
      <vt:lpstr>Základní dělení vitaminů</vt:lpstr>
      <vt:lpstr>Mikroživiny ve stravě člověka</vt:lpstr>
      <vt:lpstr>Mikroživiny ve stravě člověka</vt:lpstr>
      <vt:lpstr>Vitaminy ve stravě člověka</vt:lpstr>
      <vt:lpstr>Vitaminy obecně, jejich fyziologický význam a zdroje</vt:lpstr>
      <vt:lpstr>Prezentace aplikace PowerPoint</vt:lpstr>
      <vt:lpstr>Prezentace aplikace PowerPoint</vt:lpstr>
      <vt:lpstr>Minerální látky - úvod</vt:lpstr>
      <vt:lpstr>Základní dělení minerálních látek</vt:lpstr>
      <vt:lpstr>Minerální látky obecně, jejich fyziologický význam a zdroje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Potřeba mikronutrientů u sportovce</vt:lpstr>
      <vt:lpstr>Dobrovolný úkol</vt:lpstr>
      <vt:lpstr>Dohledej, kolik a jaké potraviny bys musel sníst, abys splnil DDD pro vybrané mikroživiny. Snaž se kombinovat tak, aby vznikl „proveditelný“ jídelníček na jeden den.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Mikroživiny</dc:title>
  <dc:creator>Tomáš Hlinský</dc:creator>
  <cp:lastModifiedBy>Tomáš Hlinský</cp:lastModifiedBy>
  <cp:revision>11</cp:revision>
  <dcterms:created xsi:type="dcterms:W3CDTF">2020-03-20T17:20:54Z</dcterms:created>
  <dcterms:modified xsi:type="dcterms:W3CDTF">2020-03-20T18:49:31Z</dcterms:modified>
</cp:coreProperties>
</file>