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9" r:id="rId3"/>
    <p:sldId id="262" r:id="rId4"/>
    <p:sldId id="263" r:id="rId5"/>
    <p:sldId id="259" r:id="rId6"/>
    <p:sldId id="258" r:id="rId7"/>
    <p:sldId id="257" r:id="rId8"/>
    <p:sldId id="268" r:id="rId9"/>
    <p:sldId id="265" r:id="rId10"/>
    <p:sldId id="264" r:id="rId11"/>
    <p:sldId id="267" r:id="rId12"/>
    <p:sldId id="270" r:id="rId13"/>
    <p:sldId id="271" r:id="rId14"/>
    <p:sldId id="273" r:id="rId15"/>
    <p:sldId id="274" r:id="rId16"/>
    <p:sldId id="27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41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06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5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8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5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66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25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40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30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70831D-1D0F-4279-B166-0BEDDCABAC3C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EE0E04-01DD-43C8-8770-1B2BEC04812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6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kic.ics.muni.cz/e-prezencka.cgi?sysno=0064118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925AEF-FF50-4111-A8A2-425D9A21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5C5CF-8C26-46B0-A485-6A60B7179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Výživa a regenerace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A09D-81E9-4EF1-9DE1-F80F741AF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Mgr. Martincová andrea</a:t>
            </a:r>
          </a:p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7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3F623F-242B-4C9E-A98A-A7BDA57E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Doporučení pro sportovce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B8BA5A-FF55-4C66-B7E9-75F9CCD26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22773" r="8968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4A6D5-448F-436B-960B-DD1DF433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135399"/>
          </a:xfrm>
        </p:spPr>
        <p:txBody>
          <a:bodyPr>
            <a:normAutofit/>
          </a:bodyPr>
          <a:lstStyle/>
          <a:p>
            <a:pPr lvl="1"/>
            <a:r>
              <a:rPr lang="cs-CZ" sz="2000" dirty="0"/>
              <a:t>rozumně regulovat tréninkovou zátěž, střídat zátěž s odpočinkem, věnovat dostatek času odpočinkové fázi</a:t>
            </a:r>
          </a:p>
          <a:p>
            <a:pPr lvl="1"/>
            <a:r>
              <a:rPr lang="cs-CZ" sz="2000" dirty="0"/>
              <a:t>nevěnovat se pouze sportu, věnovat dostatek času jiným činnostem, zálibám, koníčkům</a:t>
            </a:r>
          </a:p>
          <a:p>
            <a:pPr lvl="1"/>
            <a:r>
              <a:rPr lang="cs-CZ" sz="2000" dirty="0"/>
              <a:t>naučit se používat tělesné a duševní uvolnění (relaxaci) – sugesce, autosugesce, jóga, tai-či apod.</a:t>
            </a:r>
          </a:p>
          <a:p>
            <a:pPr lvl="1"/>
            <a:r>
              <a:rPr lang="cs-CZ" sz="2000" dirty="0"/>
              <a:t>dostatek spánku</a:t>
            </a:r>
          </a:p>
          <a:p>
            <a:pPr lvl="1"/>
            <a:r>
              <a:rPr lang="cs-CZ" sz="2000" dirty="0"/>
              <a:t>dostatek tekutin, rozumné stravování dle potřeb organismu</a:t>
            </a:r>
          </a:p>
          <a:p>
            <a:pPr lvl="1"/>
            <a:r>
              <a:rPr lang="cs-CZ" sz="2000" dirty="0"/>
              <a:t>včas odhalovat a řešit zdravotní problémy, psych-sociální problémy</a:t>
            </a:r>
          </a:p>
          <a:p>
            <a:pPr lvl="1"/>
            <a:r>
              <a:rPr lang="cs-CZ" sz="2000" dirty="0"/>
              <a:t>využívat fyzioterapeutické procedury</a:t>
            </a:r>
          </a:p>
          <a:p>
            <a:pPr marL="201168" lvl="1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A40018-4978-4685-8F08-1B2C9834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r>
              <a:rPr lang="cs-CZ" dirty="0"/>
              <a:t>Vhodná regenerační metoda prokazatelně snižuje výskyt:</a:t>
            </a:r>
          </a:p>
        </p:txBody>
      </p:sp>
      <p:pic>
        <p:nvPicPr>
          <p:cNvPr id="4" name="Obrázek 3" descr="Obsah obrázku sport, osoba, tráva, stopa&#10;&#10;Popis byl vytvořen automaticky">
            <a:extLst>
              <a:ext uri="{FF2B5EF4-FFF2-40B4-BE49-F238E27FC236}">
                <a16:creationId xmlns:a16="http://schemas.microsoft.com/office/drawing/2014/main" id="{EC255D0D-0A67-4046-851E-D200F87D6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22773" r="8968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8DD9D-ADCE-4330-942F-FEB9890C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313645"/>
          </a:xfrm>
        </p:spPr>
        <p:txBody>
          <a:bodyPr>
            <a:normAutofit/>
          </a:bodyPr>
          <a:lstStyle/>
          <a:p>
            <a:r>
              <a:rPr lang="cs-CZ" b="1" dirty="0"/>
              <a:t>1. </a:t>
            </a:r>
            <a:r>
              <a:rPr lang="cs-CZ" b="1" dirty="0" err="1"/>
              <a:t>makrotraumat</a:t>
            </a:r>
            <a:r>
              <a:rPr lang="cs-CZ" b="1" dirty="0"/>
              <a:t> </a:t>
            </a:r>
          </a:p>
          <a:p>
            <a:r>
              <a:rPr lang="cs-CZ" b="1" dirty="0"/>
              <a:t>2. </a:t>
            </a:r>
            <a:r>
              <a:rPr lang="cs-CZ" b="1" dirty="0" err="1"/>
              <a:t>mikrotraumat</a:t>
            </a:r>
            <a:r>
              <a:rPr lang="cs-CZ" b="1" dirty="0"/>
              <a:t> </a:t>
            </a:r>
          </a:p>
          <a:p>
            <a:r>
              <a:rPr lang="cs-CZ" b="1" dirty="0"/>
              <a:t>3. chronických poškození </a:t>
            </a:r>
            <a:r>
              <a:rPr lang="cs-CZ" dirty="0"/>
              <a:t>plynoucích z maximálního zatížení až přetížení</a:t>
            </a:r>
          </a:p>
          <a:p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úkolem regenerace sil je odstraňovat příčiny únavy (eliminovat změny v organismu vzniklé PA, prevence přetížení – poškození organismu)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regeneraci je nutno zařadit při zatížení - </a:t>
            </a:r>
            <a:r>
              <a:rPr lang="cs-CZ" b="1" i="1" dirty="0"/>
              <a:t>12 hod. dospělý/týden </a:t>
            </a:r>
            <a:r>
              <a:rPr lang="cs-CZ" dirty="0"/>
              <a:t>(10 hod děti)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13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C0D39C-6DDA-4B09-AF72-2E262897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ÚNAVA</a:t>
            </a:r>
          </a:p>
        </p:txBody>
      </p:sp>
      <p:pic>
        <p:nvPicPr>
          <p:cNvPr id="1026" name="Picture 2" descr="Obsah obrázku sport, osoba, exteriér, silnice&#10;&#10;Popis byl vytvořen automaticky">
            <a:extLst>
              <a:ext uri="{FF2B5EF4-FFF2-40B4-BE49-F238E27FC236}">
                <a16:creationId xmlns:a16="http://schemas.microsoft.com/office/drawing/2014/main" id="{5CA9B6DC-393F-4D8B-A735-E9650D802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2" r="18188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8F40A-AAB0-460C-BE44-62B9A4DA3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je přirozený fyziologický obranný mechanismus projevující se poklesem výkonu, který vede k přerušení či ke snížení intenzity prováděné činnosti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přináší negativní, ale i pozitivní změny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pozitivní změna únavy → stimul pro rozvoj adaptačních mechanismů - </a:t>
            </a:r>
            <a:r>
              <a:rPr lang="cs-CZ" sz="2400" b="1" dirty="0" err="1"/>
              <a:t>superkompenzace</a:t>
            </a: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E22BBF-E2DB-423F-B79A-17684571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73" y="2198913"/>
            <a:ext cx="8909530" cy="34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72633-9791-48DA-B1DA-38D2ABA6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únavy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D30BA-1395-4D05-85EF-E0DE471B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 současné době je nejvíce podporovaná hypotéza příčin únavy na základě vyčerpání energetických zdrojů, která udává, tři možná vysvětlení:</a:t>
            </a:r>
            <a:br>
              <a:rPr lang="cs-CZ" sz="2400" dirty="0"/>
            </a:br>
            <a:endParaRPr lang="cs-CZ" sz="2400" dirty="0"/>
          </a:p>
          <a:p>
            <a:pPr lvl="1"/>
            <a:r>
              <a:rPr lang="cs-CZ" sz="2000" dirty="0"/>
              <a:t>deficit energetických zásob nutných k provedení svalové kontrakce</a:t>
            </a:r>
          </a:p>
          <a:p>
            <a:pPr lvl="1"/>
            <a:r>
              <a:rPr lang="cs-CZ" sz="2000" dirty="0"/>
              <a:t>deficit látek, jejichž přítomnost je podmínkou spalování</a:t>
            </a:r>
          </a:p>
          <a:p>
            <a:pPr lvl="1"/>
            <a:r>
              <a:rPr lang="cs-CZ" sz="2000" dirty="0"/>
              <a:t>snížení kapacity svalu tyto látky využívat</a:t>
            </a:r>
          </a:p>
          <a:p>
            <a:pPr marL="201168" lvl="1" indent="0">
              <a:buNone/>
            </a:pPr>
            <a:endParaRPr lang="cs-CZ" sz="2000" dirty="0"/>
          </a:p>
          <a:p>
            <a:r>
              <a:rPr lang="cs-CZ" sz="2400" dirty="0"/>
              <a:t>-</a:t>
            </a:r>
            <a:r>
              <a:rPr lang="cs-CZ" dirty="0"/>
              <a:t> k prohloubení únavy přispívá mnoho vnějších faktorů, jako je horko, nedostatek spánku či překračování časových pásem</a:t>
            </a:r>
          </a:p>
        </p:txBody>
      </p:sp>
    </p:spTree>
    <p:extLst>
      <p:ext uri="{BB962C8B-B14F-4D97-AF65-F5344CB8AC3E}">
        <p14:creationId xmlns:p14="http://schemas.microsoft.com/office/powerpoint/2010/main" val="94067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EA1E7-68C9-4C94-B0EC-5197DE5A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únavy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7A6BA6-1F7D-4EE4-9C31-4813176F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Fyziologická únava</a:t>
            </a:r>
          </a:p>
          <a:p>
            <a:r>
              <a:rPr lang="cs-CZ" dirty="0"/>
              <a:t>- přirozený reverzibilní stav organismu, který vyvolává adaptační mechanismy na podkladě </a:t>
            </a:r>
            <a:r>
              <a:rPr lang="cs-CZ" dirty="0" err="1"/>
              <a:t>superkompenzace</a:t>
            </a:r>
            <a:endParaRPr lang="cs-CZ" dirty="0"/>
          </a:p>
          <a:p>
            <a:r>
              <a:rPr lang="cs-CZ" dirty="0"/>
              <a:t>- aerobní / anaerobní typ únavy</a:t>
            </a:r>
          </a:p>
          <a:p>
            <a:r>
              <a:rPr lang="cs-CZ" dirty="0"/>
              <a:t>              projevy fyziologické únavy: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309C158-5350-42FA-A1EB-F7CAED9D5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41478"/>
              </p:ext>
            </p:extLst>
          </p:nvPr>
        </p:nvGraphicFramePr>
        <p:xfrm>
          <a:off x="2032000" y="3931920"/>
          <a:ext cx="8270240" cy="222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120">
                  <a:extLst>
                    <a:ext uri="{9D8B030D-6E8A-4147-A177-3AD203B41FA5}">
                      <a16:colId xmlns:a16="http://schemas.microsoft.com/office/drawing/2014/main" val="2252698236"/>
                    </a:ext>
                  </a:extLst>
                </a:gridCol>
                <a:gridCol w="4135120">
                  <a:extLst>
                    <a:ext uri="{9D8B030D-6E8A-4147-A177-3AD203B41FA5}">
                      <a16:colId xmlns:a16="http://schemas.microsoft.com/office/drawing/2014/main" val="288052954"/>
                    </a:ext>
                  </a:extLst>
                </a:gridCol>
              </a:tblGrid>
              <a:tr h="445347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Objektivní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Subjektivní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2703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r>
                        <a:rPr lang="cs-CZ" dirty="0"/>
                        <a:t>pokles celkového výkonu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píchání v boku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831271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r>
                        <a:rPr lang="cs-CZ" dirty="0"/>
                        <a:t>narušení koordinace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nouze o dech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412706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r>
                        <a:rPr lang="cs-CZ" dirty="0"/>
                        <a:t>pokles svalové síly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pocit napětí a bolesti ve svalech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641225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r>
                        <a:rPr lang="cs-CZ" dirty="0"/>
                        <a:t>změny biologických veličin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zpomalení vnímání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19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E426D-740C-4664-BDB1-7E7CD541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únavy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E0324-F427-4486-A60F-460D79CB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2. Patologická únava</a:t>
            </a:r>
          </a:p>
          <a:p>
            <a:r>
              <a:rPr lang="cs-CZ" dirty="0"/>
              <a:t>- nepřiměřený trénink může vyvolat buď přímé poškození organismu, nebo patologický stav, který naruší proces adaptace</a:t>
            </a:r>
          </a:p>
          <a:p>
            <a:r>
              <a:rPr lang="cs-CZ" dirty="0"/>
              <a:t>- akutní poškození – přetížení, schvácení</a:t>
            </a:r>
          </a:p>
          <a:p>
            <a:r>
              <a:rPr lang="cs-CZ" dirty="0"/>
              <a:t>- chronické přetížení - přetrénování</a:t>
            </a:r>
          </a:p>
        </p:txBody>
      </p:sp>
    </p:spTree>
    <p:extLst>
      <p:ext uri="{BB962C8B-B14F-4D97-AF65-F5344CB8AC3E}">
        <p14:creationId xmlns:p14="http://schemas.microsoft.com/office/powerpoint/2010/main" val="244219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686EB-1EFF-4386-AC56-6D11988D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únavy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73EBC8-661B-4428-BF27-4C4CC3DA6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4132"/>
            <a:ext cx="7760425" cy="4247894"/>
          </a:xfrm>
        </p:spPr>
      </p:pic>
    </p:spTree>
    <p:extLst>
      <p:ext uri="{BB962C8B-B14F-4D97-AF65-F5344CB8AC3E}">
        <p14:creationId xmlns:p14="http://schemas.microsoft.com/office/powerpoint/2010/main" val="165264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00D79-9115-463C-81D9-E14CF7FA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k vypracování: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15319-E1E5-406A-8436-618BF8F9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popište psychologické a pedagogické prostředky regenerace</a:t>
            </a:r>
          </a:p>
          <a:p>
            <a:r>
              <a:rPr lang="cs-CZ" dirty="0"/>
              <a:t>2. vyberte si jeden prostředek regenerace uveďte konkrétní příklad, kdy a jak byste jej využili</a:t>
            </a:r>
          </a:p>
          <a:p>
            <a:r>
              <a:rPr lang="cs-CZ" dirty="0"/>
              <a:t> - vypracované úkoly vložte do odevzdávárny </a:t>
            </a:r>
            <a:r>
              <a:rPr lang="cs-CZ"/>
              <a:t>do 10.5.2020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99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7C59B-60F7-4CA3-85E9-F59BBE8B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1D74EC-A8A3-49A7-AE60-83163A7D0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Bernacikova</a:t>
            </a:r>
            <a:r>
              <a:rPr lang="cs-CZ" dirty="0"/>
              <a:t>, M. (2017). </a:t>
            </a:r>
            <a:r>
              <a:rPr lang="cs-CZ" i="1" dirty="0"/>
              <a:t>Regenerace a výživa ve sportu</a:t>
            </a:r>
            <a:r>
              <a:rPr lang="cs-CZ" dirty="0"/>
              <a:t> (2., přepracované vydání.). Brno: </a:t>
            </a:r>
            <a:r>
              <a:rPr lang="cs-CZ" dirty="0" err="1"/>
              <a:t>Munipress</a:t>
            </a:r>
            <a:endParaRPr lang="cs-CZ" dirty="0"/>
          </a:p>
          <a:p>
            <a:r>
              <a:rPr lang="cs-CZ" dirty="0"/>
              <a:t> - dostupné online: </a:t>
            </a:r>
            <a:r>
              <a:rPr lang="cs-CZ" dirty="0">
                <a:hlinkClick r:id="rId2"/>
              </a:rPr>
              <a:t>https://kic.ics.muni.cz/e-prezencka.cgi?sysno=006411889</a:t>
            </a:r>
            <a:endParaRPr lang="cs-CZ" dirty="0"/>
          </a:p>
          <a:p>
            <a:r>
              <a:rPr lang="cs-CZ" dirty="0"/>
              <a:t>Mandelová, L. (2007). </a:t>
            </a:r>
            <a:r>
              <a:rPr lang="cs-CZ" i="1" dirty="0"/>
              <a:t>Základy výživy ve sportu</a:t>
            </a:r>
            <a:r>
              <a:rPr lang="cs-CZ" dirty="0"/>
              <a:t> (1. vyd.). Brno: Masarykova univerzita.</a:t>
            </a:r>
          </a:p>
        </p:txBody>
      </p:sp>
      <p:pic>
        <p:nvPicPr>
          <p:cNvPr id="1026" name="Picture 2" descr="Regenerace a výživa ve sportu - 0">
            <a:extLst>
              <a:ext uri="{FF2B5EF4-FFF2-40B4-BE49-F238E27FC236}">
                <a16:creationId xmlns:a16="http://schemas.microsoft.com/office/drawing/2014/main" id="{36F64C2F-CA49-4166-8962-F2786220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25" y="3583092"/>
            <a:ext cx="1942729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áklady výživy ve sportu | MUNISHOP">
            <a:extLst>
              <a:ext uri="{FF2B5EF4-FFF2-40B4-BE49-F238E27FC236}">
                <a16:creationId xmlns:a16="http://schemas.microsoft.com/office/drawing/2014/main" id="{73DBB93D-BB37-4034-92FD-3D32E6A5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27" y="3583092"/>
            <a:ext cx="1916995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2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9D5A68-AC78-4FAE-B93F-410D8B79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b="1" dirty="0"/>
              <a:t>Regenerace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FD468A-F85E-4AB0-88D0-99E8FC2E1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9" r="28910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1A9CF-7FD4-483B-9B01-7AD5ED31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0" y="2198914"/>
            <a:ext cx="6622143" cy="429332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= biologický proces, který zahrnuje veškeré činnosti organismu, které vedou k úplnému a rychlému zotavení všech tělesných i duševních procesů, jejichž klidová rovnováha byla nějakou předcházející činností narušena a posunuta do určitého stupně únavy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je trvalou a neoddělitelnou součástí naší existence, prolíná trvale naše činnosti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nenastává jen po skončení závodu či tréninku, ale hned při narušení homeostázy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aby došlo k regeneračním pochodům, musí předchozí zatížení uvést organismus do určitého stupně únavy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lvl="0" indent="0">
              <a:buNone/>
            </a:pPr>
            <a:endParaRPr lang="cs-CZ" sz="1400" dirty="0"/>
          </a:p>
          <a:p>
            <a:pPr marL="201168" lvl="1" indent="0">
              <a:buNone/>
            </a:pPr>
            <a:endParaRPr lang="cs-CZ" sz="1400" dirty="0"/>
          </a:p>
          <a:p>
            <a:pPr lvl="1"/>
            <a:endParaRPr lang="cs-CZ" sz="1400" dirty="0"/>
          </a:p>
        </p:txBody>
      </p:sp>
      <p:pic>
        <p:nvPicPr>
          <p:cNvPr id="14" name="Picture 2" descr="Jak správně regenerovat? Vyzkoušejte zásady profesionálních sportovců">
            <a:extLst>
              <a:ext uri="{FF2B5EF4-FFF2-40B4-BE49-F238E27FC236}">
                <a16:creationId xmlns:a16="http://schemas.microsoft.com/office/drawing/2014/main" id="{8D47607E-D0E8-4C74-A923-C0315D24A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r="20825"/>
          <a:stretch/>
        </p:blipFill>
        <p:spPr bwMode="auto">
          <a:xfrm>
            <a:off x="2183431" y="374652"/>
            <a:ext cx="6102357" cy="60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0AEEF1-A3E7-4858-A02B-F3259749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 dirty="0"/>
              <a:t>Úkoly regenerace</a:t>
            </a:r>
          </a:p>
        </p:txBody>
      </p:sp>
      <p:pic>
        <p:nvPicPr>
          <p:cNvPr id="5" name="Grafický objekt 4" descr="Váhy spravedlnosti">
            <a:extLst>
              <a:ext uri="{FF2B5EF4-FFF2-40B4-BE49-F238E27FC236}">
                <a16:creationId xmlns:a16="http://schemas.microsoft.com/office/drawing/2014/main" id="{EE9CA0BD-4AA5-40D6-87CD-5F37ECF10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92" y="523684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5A7DA-C587-419A-A4C6-8761A8C7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cs-CZ" dirty="0"/>
              <a:t>1. eliminovat změny v organismu vzniklé fyzickou aktivitou</a:t>
            </a:r>
          </a:p>
          <a:p>
            <a:r>
              <a:rPr lang="cs-CZ" dirty="0"/>
              <a:t>2. prevence přetížení, nebo poškození organismu</a:t>
            </a:r>
          </a:p>
          <a:p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regenerace je nezbytnou součástí tréninkového procesu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vhodně zvolená a dávkovaná regenerace urychluje dobu nutnou na obnovu sil, a tím umožňuje častější zatěžování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285DCA-C669-49DF-83CE-94EBD8993468}"/>
              </a:ext>
            </a:extLst>
          </p:cNvPr>
          <p:cNvSpPr txBox="1"/>
          <p:nvPr/>
        </p:nvSpPr>
        <p:spPr>
          <a:xfrm>
            <a:off x="873728" y="3517512"/>
            <a:ext cx="140858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ZATÍŽENÍ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6F43594-E435-41F9-855F-9932E8A4B4E8}"/>
              </a:ext>
            </a:extLst>
          </p:cNvPr>
          <p:cNvSpPr txBox="1"/>
          <p:nvPr/>
        </p:nvSpPr>
        <p:spPr>
          <a:xfrm>
            <a:off x="3952240" y="3517512"/>
            <a:ext cx="144475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ZOTAVENÍ</a:t>
            </a:r>
          </a:p>
        </p:txBody>
      </p:sp>
    </p:spTree>
    <p:extLst>
      <p:ext uri="{BB962C8B-B14F-4D97-AF65-F5344CB8AC3E}">
        <p14:creationId xmlns:p14="http://schemas.microsoft.com/office/powerpoint/2010/main" val="351569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38971-91BB-4CC8-BD3E-AE53E4B8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Regenerace x rehabilitace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81CAAA-6DAF-4095-9FAB-B57B4B2D7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rehabilitace je následná péče po úrazech a nemocích, zkracuje dobu rekonvalescence, užívá podobné prostředky jako v regeneraci (fyzikální, pohybovou terapii)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regenerace zahrnuje mimo jiné i </a:t>
            </a:r>
            <a:r>
              <a:rPr lang="cs-CZ" sz="2000" b="1" dirty="0"/>
              <a:t>preventivní</a:t>
            </a:r>
            <a:r>
              <a:rPr lang="cs-CZ" sz="2000" dirty="0"/>
              <a:t> opatření přetížení pohybového aparátu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co mají společného? </a:t>
            </a:r>
            <a:r>
              <a:rPr lang="cs-CZ" sz="2000" dirty="0"/>
              <a:t>– používají některé stejné prostředky (fyzikální, pohybové)</a:t>
            </a:r>
          </a:p>
          <a:p>
            <a:endParaRPr lang="cs-CZ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A1F6B2D-C885-4025-8498-DDC483701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06661"/>
              </p:ext>
            </p:extLst>
          </p:nvPr>
        </p:nvGraphicFramePr>
        <p:xfrm>
          <a:off x="1859280" y="3373120"/>
          <a:ext cx="81280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919794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0131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REGENERACE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REHABILITACE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4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součást tréninkového procesu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celospolečenský proces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47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odstraňování fyziologické únavy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návratná péče (úraz, onemocnění)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soubor terapeutických prostředků a preventivních opatření k odstranění únavy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soubor medicínských, diagnostických a terapeutických opatření k obnovení maximální funkční zdatnosti jedince ovlivněného předchozím onemocněním či úrazem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2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určeno pro zdravé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určeno pro nemocné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05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95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61DDC4-69D5-4784-82B1-C923E45A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Prostředky regenerace</a:t>
            </a:r>
          </a:p>
        </p:txBody>
      </p:sp>
      <p:pic>
        <p:nvPicPr>
          <p:cNvPr id="7170" name="Picture 2" descr="Header sauna">
            <a:extLst>
              <a:ext uri="{FF2B5EF4-FFF2-40B4-BE49-F238E27FC236}">
                <a16:creationId xmlns:a16="http://schemas.microsoft.com/office/drawing/2014/main" id="{AE03A499-BF4B-4812-B94A-770DD5D78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r="59874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1B4DE-3799-4F1B-AAC3-05D68B34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lvl="1"/>
            <a:r>
              <a:rPr lang="cs-CZ" sz="2000" b="1" dirty="0"/>
              <a:t>pedagogické</a:t>
            </a:r>
            <a:r>
              <a:rPr lang="cs-CZ" sz="2000" dirty="0"/>
              <a:t> - jsou plně v kompetenci trenéra, navazují na psychologické prostředky</a:t>
            </a:r>
          </a:p>
          <a:p>
            <a:pPr lvl="1"/>
            <a:r>
              <a:rPr lang="cs-CZ" sz="2000" b="1" dirty="0"/>
              <a:t>psychologické</a:t>
            </a:r>
            <a:r>
              <a:rPr lang="cs-CZ" sz="2000" dirty="0"/>
              <a:t> – obnova mentálních sil, koučink, př. </a:t>
            </a:r>
            <a:r>
              <a:rPr lang="cs-CZ" sz="2000" dirty="0" err="1"/>
              <a:t>Schultzův</a:t>
            </a:r>
            <a:r>
              <a:rPr lang="cs-CZ" sz="2000" dirty="0"/>
              <a:t> autogenní trénink, imaginace</a:t>
            </a:r>
          </a:p>
          <a:p>
            <a:pPr lvl="1"/>
            <a:r>
              <a:rPr lang="cs-CZ" sz="2000" b="1" dirty="0"/>
              <a:t>biologické</a:t>
            </a:r>
            <a:r>
              <a:rPr lang="cs-CZ" sz="2000" dirty="0"/>
              <a:t> – fyzikální prostředky (kryoterapie, sauna, masáže,..), výživa, pitný režim, pohybové prostředky</a:t>
            </a:r>
          </a:p>
          <a:p>
            <a:pPr lvl="1"/>
            <a:r>
              <a:rPr lang="cs-CZ" sz="2000" b="1" dirty="0"/>
              <a:t>farmakologické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02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935A2-EB7C-47A0-9DB0-FFD170E8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Formy regenerace z pohledu cíleného zásahu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32939-1C7B-45BF-A852-BD959B828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PASIVNÍ REGENERACE </a:t>
            </a:r>
          </a:p>
          <a:p>
            <a:r>
              <a:rPr lang="cs-CZ" dirty="0"/>
              <a:t>- přirozená, vůlí neovlivnitelná činnost organismu bez vnějšího zásahu</a:t>
            </a:r>
          </a:p>
          <a:p>
            <a:r>
              <a:rPr lang="cs-CZ" dirty="0"/>
              <a:t>- eventuelně nastane </a:t>
            </a:r>
            <a:r>
              <a:rPr lang="cs-CZ" dirty="0" err="1"/>
              <a:t>superkompenzace</a:t>
            </a:r>
            <a:endParaRPr lang="cs-CZ" dirty="0"/>
          </a:p>
          <a:p>
            <a:r>
              <a:rPr lang="cs-CZ" dirty="0"/>
              <a:t>- probíhá již během zátěže a po ní, kdy se vychýlená rovnováha všech fyziologických funkcí vrací na úroveň výchozích hodnot</a:t>
            </a:r>
          </a:p>
          <a:p>
            <a:r>
              <a:rPr lang="cs-CZ" dirty="0"/>
              <a:t>- jedná se vlastně o základní homeostatické mechanismy (rehydratace organismu, vyrovnání teplotních změn, reparace poškozených buněk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90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C9AA7-B5D4-4AB9-B573-80743A93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regenerace z pohledu cíleného zásahu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FB604-510D-4432-89AD-50B86F6D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2. AKTIVNÍ REGENERACE </a:t>
            </a:r>
          </a:p>
          <a:p>
            <a:r>
              <a:rPr lang="cs-CZ" dirty="0"/>
              <a:t>- plánovaná cílená činnost urychlující proces pasivního zotavení</a:t>
            </a:r>
          </a:p>
          <a:p>
            <a:r>
              <a:rPr lang="cs-CZ" dirty="0"/>
              <a:t>- typy aktivní regenerace:</a:t>
            </a:r>
          </a:p>
          <a:p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pasivní odpočinek </a:t>
            </a:r>
            <a:r>
              <a:rPr lang="cs-CZ" dirty="0"/>
              <a:t>(preferován u aerobní únavy)</a:t>
            </a:r>
          </a:p>
          <a:p>
            <a:pPr lvl="1"/>
            <a:r>
              <a:rPr lang="cs-CZ" dirty="0"/>
              <a:t>vyloučení fyzické aktivity sportovce</a:t>
            </a:r>
          </a:p>
          <a:p>
            <a:pPr lvl="1"/>
            <a:r>
              <a:rPr lang="cs-CZ" dirty="0"/>
              <a:t>př: relaxace, termoterapie, hydroterapie</a:t>
            </a:r>
          </a:p>
          <a:p>
            <a:r>
              <a:rPr lang="cs-CZ" b="1" dirty="0">
                <a:solidFill>
                  <a:srgbClr val="0070C0"/>
                </a:solidFill>
              </a:rPr>
              <a:t>aktivní odpočinek </a:t>
            </a:r>
            <a:r>
              <a:rPr lang="cs-CZ" dirty="0"/>
              <a:t>(preferován u anaerobní únavy) </a:t>
            </a:r>
          </a:p>
          <a:p>
            <a:pPr lvl="1"/>
            <a:r>
              <a:rPr lang="cs-CZ" dirty="0"/>
              <a:t>zachování průtoku krve ve svalech (lepší odstranění katabolitů), k odstranění místní únavy či rychle vznikající únavy,</a:t>
            </a:r>
          </a:p>
          <a:p>
            <a:pPr lvl="1"/>
            <a:r>
              <a:rPr lang="cs-CZ" dirty="0"/>
              <a:t>př: cyklická PA mírné intenzity (50-60 % </a:t>
            </a:r>
            <a:r>
              <a:rPr lang="cs-CZ" dirty="0" err="1"/>
              <a:t>SFmax</a:t>
            </a:r>
            <a:r>
              <a:rPr lang="cs-CZ" dirty="0"/>
              <a:t>), doplňkové sporty, kompenzační cvičení</a:t>
            </a:r>
          </a:p>
          <a:p>
            <a:endParaRPr lang="cs-CZ" dirty="0"/>
          </a:p>
        </p:txBody>
      </p: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D5632F0C-1B40-4591-BF8B-C60A0F1DF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62" y="413498"/>
            <a:ext cx="9813875" cy="56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5AF80-8EA4-4C11-B730-21AE5E0E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regenerace z časového hlediska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A5A3A-A715-47ED-86C1-FF11485E0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154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1. regenerace před výkonem </a:t>
            </a:r>
          </a:p>
          <a:p>
            <a:r>
              <a:rPr lang="cs-CZ" dirty="0"/>
              <a:t>– hlavním úkolem je příprava organismu na zatížení</a:t>
            </a:r>
          </a:p>
          <a:p>
            <a:r>
              <a:rPr lang="cs-CZ" dirty="0"/>
              <a:t>-  např. pohotovostní masáž, rozcvičení</a:t>
            </a:r>
          </a:p>
          <a:p>
            <a:r>
              <a:rPr lang="cs-CZ" b="1" dirty="0"/>
              <a:t>2. regenerace během výkonu</a:t>
            </a:r>
          </a:p>
          <a:p>
            <a:r>
              <a:rPr lang="cs-CZ" dirty="0"/>
              <a:t>- ovlivňuje intenzitu zatížení a ekonomizaci metabolických procesů</a:t>
            </a:r>
          </a:p>
          <a:p>
            <a:r>
              <a:rPr lang="cs-CZ" dirty="0"/>
              <a:t>- např. pitný režim, masáž mezi výkony</a:t>
            </a:r>
          </a:p>
          <a:p>
            <a:r>
              <a:rPr lang="cs-CZ" b="1" dirty="0"/>
              <a:t>3. regenerace po výkonu</a:t>
            </a:r>
          </a:p>
          <a:p>
            <a:r>
              <a:rPr lang="cs-CZ" dirty="0"/>
              <a:t>- hlavním úkolem je odstranění únavy</a:t>
            </a:r>
          </a:p>
          <a:p>
            <a:r>
              <a:rPr lang="cs-CZ" dirty="0"/>
              <a:t>- časná/pozdní</a:t>
            </a:r>
          </a:p>
          <a:p>
            <a:r>
              <a:rPr lang="cs-CZ" dirty="0"/>
              <a:t>- např hydroterapie, autogenní trénink</a:t>
            </a:r>
          </a:p>
        </p:txBody>
      </p:sp>
    </p:spTree>
    <p:extLst>
      <p:ext uri="{BB962C8B-B14F-4D97-AF65-F5344CB8AC3E}">
        <p14:creationId xmlns:p14="http://schemas.microsoft.com/office/powerpoint/2010/main" val="10420347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939</Words>
  <Application>Microsoft Office PowerPoint</Application>
  <PresentationFormat>Širokoúhlá obrazovka</PresentationFormat>
  <Paragraphs>121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Retrospektiva</vt:lpstr>
      <vt:lpstr>Výživa a regenerace ve sportu</vt:lpstr>
      <vt:lpstr>Doporučená literatura</vt:lpstr>
      <vt:lpstr>Regenerace</vt:lpstr>
      <vt:lpstr>Úkoly regenerace</vt:lpstr>
      <vt:lpstr>Regenerace x rehabilitace</vt:lpstr>
      <vt:lpstr>Prostředky regenerace</vt:lpstr>
      <vt:lpstr>Formy regenerace z pohledu cíleného zásahu</vt:lpstr>
      <vt:lpstr>Formy regenerace z pohledu cíleného zásahu</vt:lpstr>
      <vt:lpstr>Formy regenerace z časového hlediska</vt:lpstr>
      <vt:lpstr>Doporučení pro sportovce</vt:lpstr>
      <vt:lpstr>Vhodná regenerační metoda prokazatelně snižuje výskyt:</vt:lpstr>
      <vt:lpstr>ÚNAVA</vt:lpstr>
      <vt:lpstr>Příčiny únavy</vt:lpstr>
      <vt:lpstr>Dělení únavy</vt:lpstr>
      <vt:lpstr>Dělení únavy</vt:lpstr>
      <vt:lpstr>Dělení únavy</vt:lpstr>
      <vt:lpstr>Úkoly k vypracování: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Regenerace a výživa ve sportu</dc:title>
  <dc:creator>Anďa Martincová</dc:creator>
  <cp:lastModifiedBy>Anďa Martincová</cp:lastModifiedBy>
  <cp:revision>16</cp:revision>
  <dcterms:created xsi:type="dcterms:W3CDTF">2020-04-06T17:03:27Z</dcterms:created>
  <dcterms:modified xsi:type="dcterms:W3CDTF">2020-04-06T20:16:44Z</dcterms:modified>
</cp:coreProperties>
</file>