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303" r:id="rId2"/>
    <p:sldId id="304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16" r:id="rId15"/>
    <p:sldId id="311" r:id="rId16"/>
    <p:sldId id="312" r:id="rId17"/>
    <p:sldId id="313" r:id="rId18"/>
    <p:sldId id="31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C681B9-8C9C-41BB-A15F-89798A3D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369872"/>
            <a:ext cx="6368142" cy="1715832"/>
          </a:xfrm>
        </p:spPr>
        <p:txBody>
          <a:bodyPr>
            <a:normAutofit/>
          </a:bodyPr>
          <a:lstStyle/>
          <a:p>
            <a:r>
              <a:rPr lang="cs-CZ" sz="4000" dirty="0"/>
              <a:t>Aktuální podoba klasifikace doplňků stravy ve sportovní výživě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CA00AC-0DB3-4BF8-B5C0-9E7D402B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3986" r="5839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B970D7-83EF-45DF-9988-6DE0A3922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400" dirty="0"/>
              <a:t>AIS (</a:t>
            </a:r>
            <a:r>
              <a:rPr lang="cs-CZ" sz="2400" b="1" dirty="0" err="1"/>
              <a:t>Australian</a:t>
            </a:r>
            <a:r>
              <a:rPr lang="cs-CZ" sz="2400" b="1" dirty="0"/>
              <a:t> institute </a:t>
            </a:r>
            <a:r>
              <a:rPr lang="cs-CZ" sz="2400" b="1" dirty="0" err="1"/>
              <a:t>of</a:t>
            </a:r>
            <a:r>
              <a:rPr lang="cs-CZ" sz="2400" b="1" dirty="0"/>
              <a:t> sport</a:t>
            </a:r>
            <a:r>
              <a:rPr lang="cs-CZ" sz="2400" dirty="0"/>
              <a:t>), ACSM (</a:t>
            </a:r>
            <a:r>
              <a:rPr lang="cs-CZ" sz="2400" dirty="0" err="1"/>
              <a:t>American</a:t>
            </a:r>
            <a:r>
              <a:rPr lang="cs-CZ" sz="2400" dirty="0"/>
              <a:t> </a:t>
            </a:r>
            <a:r>
              <a:rPr lang="cs-CZ" sz="2400" dirty="0" err="1"/>
              <a:t>college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sport </a:t>
            </a:r>
            <a:r>
              <a:rPr lang="cs-CZ" sz="2400" dirty="0" err="1"/>
              <a:t>medicine</a:t>
            </a:r>
            <a:r>
              <a:rPr lang="cs-CZ" sz="2400" dirty="0"/>
              <a:t>), IOC (International </a:t>
            </a:r>
            <a:r>
              <a:rPr lang="cs-CZ" sz="2400" dirty="0" err="1"/>
              <a:t>olympic</a:t>
            </a:r>
            <a:r>
              <a:rPr lang="cs-CZ" sz="2400" dirty="0"/>
              <a:t> </a:t>
            </a:r>
            <a:r>
              <a:rPr lang="cs-CZ" sz="2400" dirty="0" err="1"/>
              <a:t>comitee</a:t>
            </a:r>
            <a:r>
              <a:rPr lang="cs-CZ" sz="2400" dirty="0"/>
              <a:t>), ISSN (International society </a:t>
            </a:r>
            <a:r>
              <a:rPr lang="cs-CZ" sz="2400" dirty="0" err="1"/>
              <a:t>of</a:t>
            </a:r>
            <a:r>
              <a:rPr lang="cs-CZ" sz="2400" dirty="0"/>
              <a:t> sport </a:t>
            </a:r>
            <a:r>
              <a:rPr lang="cs-CZ" sz="2400" dirty="0" err="1"/>
              <a:t>nutrition</a:t>
            </a:r>
            <a:r>
              <a:rPr lang="cs-CZ" sz="2400" dirty="0"/>
              <a:t>)</a:t>
            </a:r>
          </a:p>
          <a:p>
            <a:pPr>
              <a:defRPr/>
            </a:pPr>
            <a:r>
              <a:rPr lang="cs-CZ" sz="2400" dirty="0"/>
              <a:t>Systém založený na </a:t>
            </a:r>
            <a:r>
              <a:rPr lang="cs-CZ" sz="2400" b="1" dirty="0"/>
              <a:t>hierarchii doplňků podle vědecké evidence podporující užití doplňku </a:t>
            </a:r>
            <a:r>
              <a:rPr lang="cs-CZ" sz="2400" dirty="0"/>
              <a:t>při: </a:t>
            </a:r>
          </a:p>
          <a:p>
            <a:pPr lvl="1">
              <a:defRPr/>
            </a:pPr>
            <a:r>
              <a:rPr lang="cs-CZ" sz="2000" dirty="0"/>
              <a:t>zvyšování sportovního výkonu</a:t>
            </a:r>
          </a:p>
          <a:p>
            <a:pPr lvl="1">
              <a:defRPr/>
            </a:pPr>
            <a:r>
              <a:rPr lang="cs-CZ" sz="2000" dirty="0"/>
              <a:t>podpoře tréninkové adaptace (např. budování svalové hmoty)</a:t>
            </a:r>
          </a:p>
          <a:p>
            <a:pPr lvl="1">
              <a:defRPr/>
            </a:pPr>
            <a:r>
              <a:rPr lang="cs-CZ" sz="2000" dirty="0"/>
              <a:t>prevenci a korekci nutričních deficiencí (např. při diagnostikované anemii)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97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BF6DE-CC2C-4CDB-B869-0FD153BC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69" y="263527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Vaječný protein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16250D-C1D4-4616-9003-01BBD924B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r="2284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DE4D94-329F-4AC2-815D-9E6F6B75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dirty="0"/>
              <a:t>- vaječná bílkovina má vysokou biologickou hodnotu</a:t>
            </a:r>
          </a:p>
          <a:p>
            <a:r>
              <a:rPr lang="cs-CZ" dirty="0"/>
              <a:t>- tvořen z bílků</a:t>
            </a:r>
          </a:p>
          <a:p>
            <a:r>
              <a:rPr lang="cs-CZ" dirty="0"/>
              <a:t>- využitelnost pro organismus klesá s rostoucím množstvím přijatého vaječného proteinu</a:t>
            </a:r>
          </a:p>
        </p:txBody>
      </p:sp>
    </p:spTree>
    <p:extLst>
      <p:ext uri="{BB962C8B-B14F-4D97-AF65-F5344CB8AC3E}">
        <p14:creationId xmlns:p14="http://schemas.microsoft.com/office/powerpoint/2010/main" val="218683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1F171-68A8-42E2-8996-646D4308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69" y="263527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Sójový protein</a:t>
            </a:r>
          </a:p>
        </p:txBody>
      </p:sp>
      <p:pic>
        <p:nvPicPr>
          <p:cNvPr id="5122" name="Picture 2" descr="Doplnky výživy BodyWorld.sk">
            <a:extLst>
              <a:ext uri="{FF2B5EF4-FFF2-40B4-BE49-F238E27FC236}">
                <a16:creationId xmlns:a16="http://schemas.microsoft.com/office/drawing/2014/main" id="{82ABED11-2925-4E97-B4D7-367D73768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r="3858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F479DF-9AD1-4018-AE81-65C6F3205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lvl="2"/>
            <a:r>
              <a:rPr lang="cs-CZ" sz="2000" dirty="0"/>
              <a:t>Nejlepší variantou rostlinných proteinů</a:t>
            </a:r>
          </a:p>
          <a:p>
            <a:pPr lvl="2"/>
            <a:r>
              <a:rPr lang="cs-CZ" sz="2000" dirty="0"/>
              <a:t>doporučována dávka až 40 g - </a:t>
            </a:r>
            <a:r>
              <a:rPr lang="cs-CZ" sz="2000" dirty="0" err="1"/>
              <a:t>icméně</a:t>
            </a:r>
            <a:r>
              <a:rPr lang="cs-CZ" sz="2000" dirty="0"/>
              <a:t> ani v dávce 40 g se neprokázala taková využitelnost a vstřebatelnost jako u syrovátky</a:t>
            </a:r>
          </a:p>
          <a:p>
            <a:pPr lvl="2"/>
            <a:r>
              <a:rPr lang="cs-CZ" sz="2000" dirty="0"/>
              <a:t>vhodné zařadit v kombinaci se syrovátkou (lze získat více AMK, které jsou méně zastoupené v syrovátkovém proteinu)</a:t>
            </a:r>
          </a:p>
          <a:p>
            <a:pPr lvl="2"/>
            <a:r>
              <a:rPr lang="cs-CZ" sz="2000" i="1" dirty="0"/>
              <a:t>formy</a:t>
            </a:r>
            <a:r>
              <a:rPr lang="cs-CZ" sz="2000" dirty="0"/>
              <a:t>: koncentrát a izolát</a:t>
            </a:r>
          </a:p>
        </p:txBody>
      </p:sp>
    </p:spTree>
    <p:extLst>
      <p:ext uri="{BB962C8B-B14F-4D97-AF65-F5344CB8AC3E}">
        <p14:creationId xmlns:p14="http://schemas.microsoft.com/office/powerpoint/2010/main" val="332407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3E5EC-26BF-469A-884B-E6A9E995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69" y="2793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BCAA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FEA7F9-BCF0-46BB-B61C-0CE93F281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98A5C1-9096-4001-97D6-D76939B39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3"/>
            <a:ext cx="6574973" cy="4001309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jedná se o aminokyseliny s rozvětveným řetězcem (</a:t>
            </a:r>
            <a:r>
              <a:rPr lang="cs-CZ" i="1" dirty="0" err="1"/>
              <a:t>branched</a:t>
            </a:r>
            <a:r>
              <a:rPr lang="cs-CZ" i="1" dirty="0"/>
              <a:t> </a:t>
            </a:r>
            <a:r>
              <a:rPr lang="cs-CZ" i="1" dirty="0" err="1"/>
              <a:t>chain</a:t>
            </a:r>
            <a:r>
              <a:rPr lang="cs-CZ" i="1" dirty="0"/>
              <a:t> </a:t>
            </a:r>
            <a:r>
              <a:rPr lang="cs-CZ" i="1" dirty="0" err="1"/>
              <a:t>amino</a:t>
            </a:r>
            <a:r>
              <a:rPr lang="cs-CZ" i="1" dirty="0"/>
              <a:t> </a:t>
            </a:r>
            <a:r>
              <a:rPr lang="cs-CZ" i="1" dirty="0" err="1"/>
              <a:t>acids</a:t>
            </a:r>
            <a:r>
              <a:rPr lang="cs-CZ" dirty="0"/>
              <a:t>) </a:t>
            </a:r>
            <a:r>
              <a:rPr lang="cs-CZ" b="1" dirty="0">
                <a:solidFill>
                  <a:srgbClr val="FF0000"/>
                </a:solidFill>
              </a:rPr>
              <a:t>valin, leucin, </a:t>
            </a:r>
            <a:r>
              <a:rPr lang="cs-CZ" b="1" dirty="0" err="1">
                <a:solidFill>
                  <a:srgbClr val="FF0000"/>
                </a:solidFill>
              </a:rPr>
              <a:t>isoleucin</a:t>
            </a:r>
            <a:endParaRPr lang="cs-CZ" b="1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ideálně 6-12 g před, během anebo po výkonu</a:t>
            </a:r>
          </a:p>
          <a:p>
            <a:pPr lvl="1"/>
            <a:r>
              <a:rPr lang="cs-CZ" dirty="0"/>
              <a:t>jedna dávka v komerčních výrobcích odpovídá 3-5 g BCAA</a:t>
            </a:r>
          </a:p>
          <a:p>
            <a:pPr lvl="1"/>
            <a:r>
              <a:rPr lang="cs-CZ" dirty="0"/>
              <a:t>má své místo při </a:t>
            </a:r>
            <a:r>
              <a:rPr lang="cs-CZ" b="1" dirty="0"/>
              <a:t>dlouhotrvajících vytrvalostních výkonech </a:t>
            </a:r>
            <a:r>
              <a:rPr lang="cs-CZ" dirty="0"/>
              <a:t>– více než 2 hodiny – pomáhá oddalovat únavu, působí na úrovni CNS</a:t>
            </a:r>
          </a:p>
          <a:p>
            <a:pPr lvl="1"/>
            <a:r>
              <a:rPr lang="cs-CZ" b="1" dirty="0"/>
              <a:t>protein šetřící potenciál</a:t>
            </a:r>
          </a:p>
          <a:p>
            <a:pPr lvl="1"/>
            <a:r>
              <a:rPr lang="cs-CZ" dirty="0"/>
              <a:t>dle studie z roku 2017 je vhodná suplementace BCAA </a:t>
            </a:r>
            <a:r>
              <a:rPr lang="cs-CZ" b="1" dirty="0"/>
              <a:t>před silovým (excentrickým) výkonem </a:t>
            </a:r>
            <a:r>
              <a:rPr lang="cs-CZ" dirty="0"/>
              <a:t>v podpoře svalové regenerace, snížení bolestivosti a poškození svaloviny</a:t>
            </a:r>
          </a:p>
          <a:p>
            <a:pPr lvl="1"/>
            <a:r>
              <a:rPr lang="cs-CZ" dirty="0"/>
              <a:t>velký význam </a:t>
            </a:r>
            <a:r>
              <a:rPr lang="cs-CZ" b="1" dirty="0"/>
              <a:t>leucinu</a:t>
            </a:r>
            <a:r>
              <a:rPr lang="cs-CZ" dirty="0"/>
              <a:t> v procesu proteosyntézy</a:t>
            </a:r>
          </a:p>
          <a:p>
            <a:pPr lvl="2"/>
            <a:r>
              <a:rPr lang="cs-CZ" dirty="0"/>
              <a:t>2:1:1 X 4:1:1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17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598F5-3BEE-4750-9952-C635D11F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69" y="263527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 err="1"/>
              <a:t>Gainery</a:t>
            </a:r>
            <a:endParaRPr lang="cs-CZ" dirty="0"/>
          </a:p>
        </p:txBody>
      </p:sp>
      <p:pic>
        <p:nvPicPr>
          <p:cNvPr id="6146" name="Picture 2" descr="gainer coko">
            <a:extLst>
              <a:ext uri="{FF2B5EF4-FFF2-40B4-BE49-F238E27FC236}">
                <a16:creationId xmlns:a16="http://schemas.microsoft.com/office/drawing/2014/main" id="{A6062956-A497-4F40-B9C4-831DB2F9E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4" r="20708" b="2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A8CCCD-1C24-44B1-87D5-CE414C84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lvl="1"/>
            <a:r>
              <a:rPr lang="cs-CZ" sz="2000" dirty="0"/>
              <a:t>B:S – 10-30 g:90-70 g</a:t>
            </a:r>
          </a:p>
          <a:p>
            <a:pPr lvl="1"/>
            <a:r>
              <a:rPr lang="cs-CZ" sz="2000" dirty="0" err="1"/>
              <a:t>potréninkový</a:t>
            </a:r>
            <a:r>
              <a:rPr lang="cs-CZ" sz="2000" dirty="0"/>
              <a:t> doplněk stravy vhodný v časné fázi regenerace</a:t>
            </a:r>
          </a:p>
          <a:p>
            <a:pPr lvl="1"/>
            <a:r>
              <a:rPr lang="cs-CZ" sz="2000" b="1" dirty="0"/>
              <a:t>společné doplnění S a B podporuje proteosyntézu a obnovu glykogenu. </a:t>
            </a:r>
          </a:p>
          <a:p>
            <a:pPr lvl="1"/>
            <a:r>
              <a:rPr lang="cs-CZ" sz="2000" dirty="0"/>
              <a:t>zlepšuje se vstřebatelnost.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88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F7EE9-CEE4-4C78-BCDD-88365FA3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Ergogení</a:t>
            </a:r>
            <a:r>
              <a:rPr lang="cs-CZ" dirty="0"/>
              <a:t> látky (látky podporující výkonnost)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A1949F-A976-47D0-9B65-6E49AADF7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- látky konzumované za účelem zvyšovat sportovní výkonnost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2DAAF9-1930-40CD-A91F-14B52D0E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192" y="2840483"/>
            <a:ext cx="4343400" cy="28003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85C142-5873-40C3-9F55-10B5E514E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94" y="2840483"/>
            <a:ext cx="5985276" cy="28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9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00B02-967E-49F3-B89E-7070DA0F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Kofein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FF4BC-D334-460B-8E6C-E73275443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452324"/>
          </a:xfrm>
        </p:spPr>
        <p:txBody>
          <a:bodyPr>
            <a:normAutofit/>
          </a:bodyPr>
          <a:lstStyle/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alkaloid, který příznivě stimuluje centrální nervovou soustavu a srdeční činnost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kategorie stimulantů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 err="1"/>
              <a:t>guaranin</a:t>
            </a:r>
            <a:r>
              <a:rPr lang="cs-CZ" dirty="0"/>
              <a:t>, </a:t>
            </a:r>
            <a:r>
              <a:rPr lang="cs-CZ" dirty="0" err="1"/>
              <a:t>matein</a:t>
            </a:r>
            <a:r>
              <a:rPr lang="cs-CZ" dirty="0"/>
              <a:t>, tein, </a:t>
            </a:r>
            <a:r>
              <a:rPr lang="cs-CZ" dirty="0" err="1"/>
              <a:t>theobromin</a:t>
            </a:r>
            <a:endParaRPr lang="cs-CZ" dirty="0"/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3 mg/kg hmotnosti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„Kofein zřejmě neprospívá krátkodobým a vysoce intenzivním aktivitám (např. sprint, intenzivní krátkodobý trénink).“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„Kofein zvyšuje výkonnost u vytrvalostních sportů.“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„Zlepšuje využití tuků jako energetického zdroje.“ → prokázáno pouze v kombinaci s efedrinem či </a:t>
            </a:r>
            <a:r>
              <a:rPr lang="cs-CZ" dirty="0" err="1"/>
              <a:t>sinefrinem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650013-9E57-45FD-A300-291B95267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00" r="23004" b="1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24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B7ECB9-E141-4AB4-9013-EFA7BCA6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Látky navyšující </a:t>
            </a:r>
            <a:r>
              <a:rPr lang="cs-CZ" dirty="0" err="1"/>
              <a:t>pufrační</a:t>
            </a:r>
            <a:r>
              <a:rPr lang="cs-CZ" dirty="0"/>
              <a:t> kapacitu organismu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22F05-1D4D-49E3-A376-BCA865F9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27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- </a:t>
            </a:r>
            <a:r>
              <a:rPr lang="el-GR" dirty="0"/>
              <a:t>β-</a:t>
            </a:r>
            <a:r>
              <a:rPr lang="cs-CZ" dirty="0"/>
              <a:t>alanin, bikarbonát sodný a citrát sodný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úprava homeostázy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vliv na pH krve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oddalují akutní anaerobní únavu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akutní X chronické dávkování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význam pro </a:t>
            </a:r>
            <a:r>
              <a:rPr lang="cs-CZ" b="1" dirty="0"/>
              <a:t>vrcholové a profesionální sportovce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GIT potíže</a:t>
            </a:r>
          </a:p>
          <a:p>
            <a:r>
              <a:rPr lang="cs-CZ" b="1" dirty="0"/>
              <a:t>Dávkování:</a:t>
            </a:r>
          </a:p>
          <a:p>
            <a:r>
              <a:rPr lang="cs-CZ" dirty="0"/>
              <a:t>0,3 g/kg BS a CS</a:t>
            </a:r>
          </a:p>
          <a:p>
            <a:r>
              <a:rPr lang="cs-CZ" dirty="0"/>
              <a:t>6 g/den </a:t>
            </a:r>
            <a:r>
              <a:rPr lang="el-GR" dirty="0"/>
              <a:t>β</a:t>
            </a:r>
            <a:r>
              <a:rPr lang="cs-CZ" dirty="0"/>
              <a:t>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A9772F-E164-4C95-A3F0-E64002B3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583" y="1217464"/>
            <a:ext cx="2789006" cy="27890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1E12D0B-3521-4D68-9436-37A6BF28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41" y="4006470"/>
            <a:ext cx="2922686" cy="21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06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E7666-7212-4759-8E12-3B8BDC73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Nitráty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513434-EA00-4D3F-8F32-1F6F1C693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439452"/>
          </a:xfrm>
        </p:spPr>
        <p:txBody>
          <a:bodyPr>
            <a:normAutofit lnSpcReduction="10000"/>
          </a:bodyPr>
          <a:lstStyle/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Nitrát NO3- a L-Arginin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zvýšená tvorba NO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větší prokrvení, lepší přístup kyslíku k tkáním a umožňuje v úvodu cvičení vysoké intenzity přijímat rychleji větší množství kyslíku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suplementace nitráty umožňuje působit stejnou silou, se sníženými nároky na kyslík a energii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akutní dávkování – 500 ml džusu z červené řepy</a:t>
            </a:r>
          </a:p>
          <a:p>
            <a:pPr marL="2246313" lvl="8" indent="0">
              <a:buNone/>
            </a:pPr>
            <a:r>
              <a:rPr lang="cs-CZ" sz="2000" dirty="0"/>
              <a:t>= 300-700 mg NO3-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chronické dávkování – jedna dávka rozdělena do více menších 6 po sobě jdoucích dnů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L-Arginin až 5 g před výkonem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196375-8A6B-4742-8FE5-1E9D21428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9" r="4264" b="5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3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914DE-2F6D-4B57-AD1B-207A6D78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Kreatin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360BD-032D-4EDF-B9EA-77114448F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navýšení zásob energetických substrátů pro anaerobní metabolismus – </a:t>
            </a:r>
            <a:r>
              <a:rPr lang="cs-CZ" dirty="0" err="1"/>
              <a:t>kreatinfosfát</a:t>
            </a:r>
            <a:endParaRPr lang="cs-CZ" dirty="0"/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vazba </a:t>
            </a:r>
            <a:r>
              <a:rPr lang="cs-CZ" dirty="0" err="1"/>
              <a:t>kreatinfosfátu</a:t>
            </a:r>
            <a:r>
              <a:rPr lang="cs-CZ" dirty="0"/>
              <a:t> na vodu – zvětšení objemu svalů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potřeba chronického dávkování:</a:t>
            </a:r>
          </a:p>
          <a:p>
            <a:pPr marL="88900" indent="0">
              <a:buNone/>
            </a:pPr>
            <a:r>
              <a:rPr lang="cs-CZ" dirty="0"/>
              <a:t>	- 7 dní 4x5 g/den</a:t>
            </a:r>
          </a:p>
          <a:p>
            <a:pPr marL="88900" indent="0">
              <a:buNone/>
            </a:pPr>
            <a:r>
              <a:rPr lang="cs-CZ" dirty="0"/>
              <a:t>	- 4 týdny 5 g/den – lze ještě rozdělit na více menších</a:t>
            </a:r>
          </a:p>
          <a:p>
            <a:pPr marL="88900" indent="0">
              <a:buNone/>
            </a:pPr>
            <a:r>
              <a:rPr lang="cs-CZ" dirty="0"/>
              <a:t>	- společně s monosacharidy – glukóza, maltodextrin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B704D9-6833-4A32-A755-082EE5F59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6" r="25812" b="2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8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E017A-218A-438F-93A9-4282619B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A dle AIS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414CB-1040-4C77-A0B8-184429E8C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4646C19-3D49-4BD2-8ED0-7C470E8AF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64839"/>
              </p:ext>
            </p:extLst>
          </p:nvPr>
        </p:nvGraphicFramePr>
        <p:xfrm>
          <a:off x="5878984" y="988906"/>
          <a:ext cx="619268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81">
                  <a:extLst>
                    <a:ext uri="{9D8B030D-6E8A-4147-A177-3AD203B41FA5}">
                      <a16:colId xmlns:a16="http://schemas.microsoft.com/office/drawing/2014/main" val="1857875361"/>
                    </a:ext>
                  </a:extLst>
                </a:gridCol>
                <a:gridCol w="2275589">
                  <a:extLst>
                    <a:ext uri="{9D8B030D-6E8A-4147-A177-3AD203B41FA5}">
                      <a16:colId xmlns:a16="http://schemas.microsoft.com/office/drawing/2014/main" val="1587355533"/>
                    </a:ext>
                  </a:extLst>
                </a:gridCol>
                <a:gridCol w="2273618">
                  <a:extLst>
                    <a:ext uri="{9D8B030D-6E8A-4147-A177-3AD203B41FA5}">
                      <a16:colId xmlns:a16="http://schemas.microsoft.com/office/drawing/2014/main" val="2748648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Úroveň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Sub-kategorie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Zástupci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74125"/>
                  </a:ext>
                </a:extLst>
              </a:tr>
              <a:tr h="762000">
                <a:tc rowSpan="3"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Použití ve specifických</a:t>
                      </a:r>
                    </a:p>
                    <a:p>
                      <a:pPr algn="l"/>
                      <a:r>
                        <a:rPr lang="cs-CZ" sz="1400" dirty="0"/>
                        <a:t>sportovních situacích včetně</a:t>
                      </a:r>
                    </a:p>
                    <a:p>
                      <a:pPr algn="l"/>
                      <a:r>
                        <a:rPr lang="cs-CZ" sz="1400" dirty="0"/>
                        <a:t>vědecky zdokumentovaných</a:t>
                      </a:r>
                    </a:p>
                    <a:p>
                      <a:pPr algn="l"/>
                      <a:r>
                        <a:rPr lang="cs-CZ" sz="1400" dirty="0"/>
                        <a:t>suplementačních protokolů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Sportovní potraviny</a:t>
                      </a:r>
                    </a:p>
                    <a:p>
                      <a:r>
                        <a:rPr lang="cs-CZ" sz="1400" dirty="0"/>
                        <a:t>Specializované produkty poskytující nutrienty v situacích jejich </a:t>
                      </a:r>
                      <a:r>
                        <a:rPr lang="cs-CZ" sz="1400" i="1" dirty="0"/>
                        <a:t>zvýšené potřeby a omezené možnosti</a:t>
                      </a:r>
                    </a:p>
                    <a:p>
                      <a:r>
                        <a:rPr lang="cs-CZ" sz="1400" i="1" dirty="0"/>
                        <a:t>jejich konzumace</a:t>
                      </a:r>
                      <a:r>
                        <a:rPr lang="cs-CZ" sz="1400" dirty="0"/>
                        <a:t> běžnými potravinami.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Sportovní nápoje</a:t>
                      </a:r>
                    </a:p>
                    <a:p>
                      <a:r>
                        <a:rPr lang="cs-CZ" sz="1400" dirty="0"/>
                        <a:t>Sportovní gely</a:t>
                      </a:r>
                    </a:p>
                    <a:p>
                      <a:r>
                        <a:rPr lang="cs-CZ" sz="1400" dirty="0"/>
                        <a:t>Tekutá strava (rozpustné směsi)</a:t>
                      </a:r>
                    </a:p>
                    <a:p>
                      <a:r>
                        <a:rPr lang="cs-CZ" sz="1400" dirty="0"/>
                        <a:t>Syrovátkový protein</a:t>
                      </a:r>
                    </a:p>
                    <a:p>
                      <a:r>
                        <a:rPr lang="cs-CZ" sz="1400" dirty="0"/>
                        <a:t>Sportovní tyčinky</a:t>
                      </a:r>
                    </a:p>
                    <a:p>
                      <a:r>
                        <a:rPr lang="cs-CZ" sz="1400" dirty="0"/>
                        <a:t>Náhrady elektrolytů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30943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„Lékařské“ doplňky</a:t>
                      </a:r>
                    </a:p>
                    <a:p>
                      <a:r>
                        <a:rPr lang="cs-CZ" sz="1400" i="1" dirty="0"/>
                        <a:t>Korekce klinických problémů </a:t>
                      </a:r>
                      <a:r>
                        <a:rPr lang="cs-CZ" sz="1400" dirty="0"/>
                        <a:t>a diagnostikovaných nutričních deficiencí.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Železo</a:t>
                      </a:r>
                    </a:p>
                    <a:p>
                      <a:r>
                        <a:rPr lang="cs-CZ" sz="1400" dirty="0"/>
                        <a:t>Vápník</a:t>
                      </a:r>
                    </a:p>
                    <a:p>
                      <a:r>
                        <a:rPr lang="cs-CZ" sz="1400" dirty="0"/>
                        <a:t>Multivitaminy a </a:t>
                      </a:r>
                      <a:r>
                        <a:rPr lang="cs-CZ" sz="1400" dirty="0" err="1"/>
                        <a:t>multiminerální</a:t>
                      </a:r>
                      <a:r>
                        <a:rPr lang="cs-CZ" sz="1400" dirty="0"/>
                        <a:t> látky</a:t>
                      </a:r>
                    </a:p>
                    <a:p>
                      <a:r>
                        <a:rPr lang="cs-CZ" sz="1400" dirty="0"/>
                        <a:t>Vitamin D</a:t>
                      </a:r>
                    </a:p>
                    <a:p>
                      <a:r>
                        <a:rPr lang="cs-CZ" sz="1400" dirty="0"/>
                        <a:t>Probiotika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672589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Podporující výkonnost</a:t>
                      </a:r>
                    </a:p>
                    <a:p>
                      <a:r>
                        <a:rPr lang="cs-CZ" sz="1400" dirty="0"/>
                        <a:t>Doplňky přímo </a:t>
                      </a:r>
                      <a:r>
                        <a:rPr lang="cs-CZ" sz="1400" i="1" dirty="0"/>
                        <a:t>přispívající optimálnímu výkonu </a:t>
                      </a:r>
                      <a:r>
                        <a:rPr lang="cs-CZ" sz="1400" dirty="0"/>
                        <a:t>v případě individualizovaných suplementačních</a:t>
                      </a:r>
                    </a:p>
                    <a:p>
                      <a:r>
                        <a:rPr lang="cs-CZ" sz="1400" dirty="0"/>
                        <a:t>protokolů.</a:t>
                      </a:r>
                    </a:p>
                    <a:p>
                      <a:r>
                        <a:rPr lang="cs-CZ" sz="1400" i="1" dirty="0"/>
                        <a:t>Třeba sledovat vědecké poznatky.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Kofein</a:t>
                      </a:r>
                    </a:p>
                    <a:p>
                      <a:r>
                        <a:rPr lang="cs-CZ" sz="1400" dirty="0"/>
                        <a:t>Beta-alanin</a:t>
                      </a:r>
                    </a:p>
                    <a:p>
                      <a:r>
                        <a:rPr lang="cs-CZ" sz="1400" dirty="0"/>
                        <a:t>Bikarbonát</a:t>
                      </a:r>
                    </a:p>
                    <a:p>
                      <a:r>
                        <a:rPr lang="cs-CZ" sz="1400" dirty="0"/>
                        <a:t>Šťáva z červené řepy (nitráty)</a:t>
                      </a:r>
                    </a:p>
                    <a:p>
                      <a:r>
                        <a:rPr lang="cs-CZ" sz="1400" dirty="0"/>
                        <a:t>Kreatin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4603"/>
                  </a:ext>
                </a:extLst>
              </a:tr>
            </a:tbl>
          </a:graphicData>
        </a:graphic>
      </p:graphicFrame>
      <p:pic>
        <p:nvPicPr>
          <p:cNvPr id="5" name="Obrázek 4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2671000E-1FCB-4493-B058-33C0C5A98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77" y="2977653"/>
            <a:ext cx="3593351" cy="17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8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F7EE9-CEE4-4C78-BCDD-88365FA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368409"/>
            <a:ext cx="6405063" cy="1450757"/>
          </a:xfrm>
        </p:spPr>
        <p:txBody>
          <a:bodyPr>
            <a:normAutofit/>
          </a:bodyPr>
          <a:lstStyle/>
          <a:p>
            <a:r>
              <a:rPr lang="cs-CZ" dirty="0"/>
              <a:t>Sportovní potraviny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1D463FC-BD46-449E-8AFF-8CB8E2A78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5" r="3" b="492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5CB9BD-90F7-47D4-AFDD-8FA262B69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6328"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A1949F-A976-47D0-9B65-6E49AADF7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 dirty="0"/>
              <a:t>- produkty poskytující nutrienty v situacích jejich zvýšené potřeby a omezené možnosti jejich konzumace běžnými potravinami</a:t>
            </a:r>
          </a:p>
          <a:p>
            <a:r>
              <a:rPr lang="cs-CZ" dirty="0"/>
              <a:t>- obsahují makro a mikronutrienty</a:t>
            </a:r>
          </a:p>
          <a:p>
            <a:endParaRPr lang="cs-CZ" dirty="0"/>
          </a:p>
          <a:p>
            <a:pPr lvl="1"/>
            <a:r>
              <a:rPr lang="cs-CZ" sz="2000" dirty="0"/>
              <a:t>přísun E substrátů u vytrvalostních sportů</a:t>
            </a:r>
          </a:p>
          <a:p>
            <a:pPr lvl="1"/>
            <a:r>
              <a:rPr lang="cs-CZ" sz="2000" dirty="0"/>
              <a:t>podpora regenerace.</a:t>
            </a:r>
          </a:p>
          <a:p>
            <a:pPr lvl="1"/>
            <a:r>
              <a:rPr lang="cs-CZ" sz="2000" dirty="0"/>
              <a:t>podpora svalového růstu</a:t>
            </a:r>
          </a:p>
        </p:txBody>
      </p:sp>
    </p:spTree>
    <p:extLst>
      <p:ext uri="{BB962C8B-B14F-4D97-AF65-F5344CB8AC3E}">
        <p14:creationId xmlns:p14="http://schemas.microsoft.com/office/powerpoint/2010/main" val="74969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E017A-218A-438F-93A9-4282619B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A dle AIS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414CB-1040-4C77-A0B8-184429E8C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4646C19-3D49-4BD2-8ED0-7C470E8AF48E}"/>
              </a:ext>
            </a:extLst>
          </p:cNvPr>
          <p:cNvGraphicFramePr>
            <a:graphicFrameLocks noGrp="1"/>
          </p:cNvGraphicFramePr>
          <p:nvPr/>
        </p:nvGraphicFramePr>
        <p:xfrm>
          <a:off x="5878984" y="988906"/>
          <a:ext cx="619268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81">
                  <a:extLst>
                    <a:ext uri="{9D8B030D-6E8A-4147-A177-3AD203B41FA5}">
                      <a16:colId xmlns:a16="http://schemas.microsoft.com/office/drawing/2014/main" val="1857875361"/>
                    </a:ext>
                  </a:extLst>
                </a:gridCol>
                <a:gridCol w="2275589">
                  <a:extLst>
                    <a:ext uri="{9D8B030D-6E8A-4147-A177-3AD203B41FA5}">
                      <a16:colId xmlns:a16="http://schemas.microsoft.com/office/drawing/2014/main" val="1587355533"/>
                    </a:ext>
                  </a:extLst>
                </a:gridCol>
                <a:gridCol w="2273618">
                  <a:extLst>
                    <a:ext uri="{9D8B030D-6E8A-4147-A177-3AD203B41FA5}">
                      <a16:colId xmlns:a16="http://schemas.microsoft.com/office/drawing/2014/main" val="2748648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Úroveň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Sub-kategorie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Zástupci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74125"/>
                  </a:ext>
                </a:extLst>
              </a:tr>
              <a:tr h="762000">
                <a:tc rowSpan="3"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Použití ve specifických</a:t>
                      </a:r>
                    </a:p>
                    <a:p>
                      <a:pPr algn="l"/>
                      <a:r>
                        <a:rPr lang="cs-CZ" sz="1400" dirty="0"/>
                        <a:t>sportovních situacích včetně</a:t>
                      </a:r>
                    </a:p>
                    <a:p>
                      <a:pPr algn="l"/>
                      <a:r>
                        <a:rPr lang="cs-CZ" sz="1400" dirty="0"/>
                        <a:t>vědecky zdokumentovaných</a:t>
                      </a:r>
                    </a:p>
                    <a:p>
                      <a:pPr algn="l"/>
                      <a:r>
                        <a:rPr lang="cs-CZ" sz="1400" dirty="0"/>
                        <a:t>suplementačních protokolů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Sportovní potraviny</a:t>
                      </a:r>
                    </a:p>
                    <a:p>
                      <a:r>
                        <a:rPr lang="cs-CZ" sz="1400" dirty="0"/>
                        <a:t>Specializované produkty poskytující nutrienty v situacích jejich </a:t>
                      </a:r>
                      <a:r>
                        <a:rPr lang="cs-CZ" sz="1400" i="1" dirty="0"/>
                        <a:t>zvýšené potřeby a omezené možnosti</a:t>
                      </a:r>
                    </a:p>
                    <a:p>
                      <a:r>
                        <a:rPr lang="cs-CZ" sz="1400" i="1" dirty="0"/>
                        <a:t>jejich konzumace</a:t>
                      </a:r>
                      <a:r>
                        <a:rPr lang="cs-CZ" sz="1400" dirty="0"/>
                        <a:t> běžnými potravinami.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Sportovní nápoje</a:t>
                      </a:r>
                    </a:p>
                    <a:p>
                      <a:r>
                        <a:rPr lang="cs-CZ" sz="1400" dirty="0"/>
                        <a:t>Sportovní gely</a:t>
                      </a:r>
                    </a:p>
                    <a:p>
                      <a:r>
                        <a:rPr lang="cs-CZ" sz="1400" dirty="0"/>
                        <a:t>Tekutá strava (rozpustné směsi)</a:t>
                      </a:r>
                    </a:p>
                    <a:p>
                      <a:r>
                        <a:rPr lang="cs-CZ" sz="1400" dirty="0"/>
                        <a:t>Syrovátkový protein</a:t>
                      </a:r>
                    </a:p>
                    <a:p>
                      <a:r>
                        <a:rPr lang="cs-CZ" sz="1400" dirty="0"/>
                        <a:t>Sportovní tyčinky</a:t>
                      </a:r>
                    </a:p>
                    <a:p>
                      <a:r>
                        <a:rPr lang="cs-CZ" sz="1400" dirty="0"/>
                        <a:t>Náhrady elektrolytů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30943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„Lékařské“ doplňky</a:t>
                      </a:r>
                    </a:p>
                    <a:p>
                      <a:r>
                        <a:rPr lang="cs-CZ" sz="1400" i="1" dirty="0"/>
                        <a:t>Korekce klinických problémů </a:t>
                      </a:r>
                      <a:r>
                        <a:rPr lang="cs-CZ" sz="1400" dirty="0"/>
                        <a:t>a diagnostikovaných nutričních deficiencí.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Železo</a:t>
                      </a:r>
                    </a:p>
                    <a:p>
                      <a:r>
                        <a:rPr lang="cs-CZ" sz="1400" dirty="0"/>
                        <a:t>Vápník</a:t>
                      </a:r>
                    </a:p>
                    <a:p>
                      <a:r>
                        <a:rPr lang="cs-CZ" sz="1400" dirty="0"/>
                        <a:t>Multivitaminy a </a:t>
                      </a:r>
                      <a:r>
                        <a:rPr lang="cs-CZ" sz="1400" dirty="0" err="1"/>
                        <a:t>multiminerální</a:t>
                      </a:r>
                      <a:r>
                        <a:rPr lang="cs-CZ" sz="1400" dirty="0"/>
                        <a:t> látky</a:t>
                      </a:r>
                    </a:p>
                    <a:p>
                      <a:r>
                        <a:rPr lang="cs-CZ" sz="1400" dirty="0"/>
                        <a:t>Vitamin D</a:t>
                      </a:r>
                    </a:p>
                    <a:p>
                      <a:r>
                        <a:rPr lang="cs-CZ" sz="1400" dirty="0"/>
                        <a:t>Probiotika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672589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Podporující výkonnost</a:t>
                      </a:r>
                    </a:p>
                    <a:p>
                      <a:r>
                        <a:rPr lang="cs-CZ" sz="1400" dirty="0"/>
                        <a:t>Doplňky přímo </a:t>
                      </a:r>
                      <a:r>
                        <a:rPr lang="cs-CZ" sz="1400" i="1" dirty="0"/>
                        <a:t>přispívající optimálnímu výkonu </a:t>
                      </a:r>
                      <a:r>
                        <a:rPr lang="cs-CZ" sz="1400" dirty="0"/>
                        <a:t>v případě individualizovaných suplementačních</a:t>
                      </a:r>
                    </a:p>
                    <a:p>
                      <a:r>
                        <a:rPr lang="cs-CZ" sz="1400" dirty="0"/>
                        <a:t>protokolů.</a:t>
                      </a:r>
                    </a:p>
                    <a:p>
                      <a:r>
                        <a:rPr lang="cs-CZ" sz="1400" i="1" dirty="0"/>
                        <a:t>Třeba sledovat vědecké poznatky.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Kofein</a:t>
                      </a:r>
                    </a:p>
                    <a:p>
                      <a:r>
                        <a:rPr lang="cs-CZ" sz="1400" dirty="0"/>
                        <a:t>Beta-alanin</a:t>
                      </a:r>
                    </a:p>
                    <a:p>
                      <a:r>
                        <a:rPr lang="cs-CZ" sz="1400" dirty="0"/>
                        <a:t>Bikarbonát</a:t>
                      </a:r>
                    </a:p>
                    <a:p>
                      <a:r>
                        <a:rPr lang="cs-CZ" sz="1400" dirty="0"/>
                        <a:t>Šťáva z červené řepy (nitráty)</a:t>
                      </a:r>
                    </a:p>
                    <a:p>
                      <a:r>
                        <a:rPr lang="cs-CZ" sz="1400" dirty="0"/>
                        <a:t>Kreatin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4603"/>
                  </a:ext>
                </a:extLst>
              </a:tr>
            </a:tbl>
          </a:graphicData>
        </a:graphic>
      </p:graphicFrame>
      <p:pic>
        <p:nvPicPr>
          <p:cNvPr id="5" name="Obrázek 4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2671000E-1FCB-4493-B058-33C0C5A98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77" y="2977653"/>
            <a:ext cx="3593351" cy="175200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C3201B53-EA87-47C3-AB86-0B0839AF8037}"/>
              </a:ext>
            </a:extLst>
          </p:cNvPr>
          <p:cNvSpPr/>
          <p:nvPr/>
        </p:nvSpPr>
        <p:spPr>
          <a:xfrm>
            <a:off x="7274560" y="1503680"/>
            <a:ext cx="2174240" cy="528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89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00B02-967E-49F3-B89E-7070DA0F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Sacharidové doplňky stravy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FF4BC-D334-460B-8E6C-E73275443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452324"/>
          </a:xfrm>
        </p:spPr>
        <p:txBody>
          <a:bodyPr>
            <a:normAutofit/>
          </a:bodyPr>
          <a:lstStyle/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koncentrovaný zdroj sacharidů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v jedné porci 20-40 g S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mohou obsahovat kombinaci s BCCA, </a:t>
            </a:r>
            <a:r>
              <a:rPr lang="cs-CZ" dirty="0" err="1"/>
              <a:t>taurinem</a:t>
            </a:r>
            <a:r>
              <a:rPr lang="cs-CZ" dirty="0"/>
              <a:t>, sodíkem nebo vitaminy skupiny B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různé podoby – tablety, tyčinky, želé, gely,..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druh sacharidové formy doplňku záleží na GIT a typu pohybové aktivity – zkoušet v tréninku</a:t>
            </a:r>
          </a:p>
        </p:txBody>
      </p:sp>
      <p:pic>
        <p:nvPicPr>
          <p:cNvPr id="1026" name="Picture 2" descr="Energetické gely">
            <a:extLst>
              <a:ext uri="{FF2B5EF4-FFF2-40B4-BE49-F238E27FC236}">
                <a16:creationId xmlns:a16="http://schemas.microsoft.com/office/drawing/2014/main" id="{DDCC060A-B212-4E71-8E45-85EA76617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ERVIT GT SPORT sacharidové tablety 24 ks, příchuť citron ...">
            <a:extLst>
              <a:ext uri="{FF2B5EF4-FFF2-40B4-BE49-F238E27FC236}">
                <a16:creationId xmlns:a16="http://schemas.microsoft.com/office/drawing/2014/main" id="{E14CC4E9-6AE9-4154-9380-6BD6DAE3F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66" y="5104682"/>
            <a:ext cx="2545817" cy="166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X-TREME Energy gel Ice Tea s Guaranou 40 g">
            <a:extLst>
              <a:ext uri="{FF2B5EF4-FFF2-40B4-BE49-F238E27FC236}">
                <a16:creationId xmlns:a16="http://schemas.microsoft.com/office/drawing/2014/main" id="{5E3F2FF0-1742-4511-91A5-2BCA49644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r="27985"/>
          <a:stretch/>
        </p:blipFill>
        <p:spPr bwMode="auto">
          <a:xfrm>
            <a:off x="10247097" y="504307"/>
            <a:ext cx="1656080" cy="291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CAF71A-F910-45EC-BA57-C07926CF5B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38" t="31802" r="15382" b="30397"/>
          <a:stretch/>
        </p:blipFill>
        <p:spPr>
          <a:xfrm>
            <a:off x="9357360" y="4071896"/>
            <a:ext cx="2708918" cy="1103748"/>
          </a:xfrm>
          <a:prstGeom prst="rect">
            <a:avLst/>
          </a:prstGeom>
        </p:spPr>
      </p:pic>
      <p:pic>
        <p:nvPicPr>
          <p:cNvPr id="1036" name="Picture 12" descr="Ovocné želé Ultra s citrusy 5 × 25 g APTONIA | Decathlon">
            <a:extLst>
              <a:ext uri="{FF2B5EF4-FFF2-40B4-BE49-F238E27FC236}">
                <a16:creationId xmlns:a16="http://schemas.microsoft.com/office/drawing/2014/main" id="{73B5824C-3634-43C8-83D3-E17CE2216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29" y="1420712"/>
            <a:ext cx="2529840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7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87602-D271-40FC-8430-BD5B33A1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Energy</a:t>
            </a:r>
            <a:r>
              <a:rPr lang="cs-CZ" dirty="0"/>
              <a:t> bar x </a:t>
            </a:r>
            <a:r>
              <a:rPr lang="cs-CZ" dirty="0" err="1"/>
              <a:t>energy</a:t>
            </a:r>
            <a:r>
              <a:rPr lang="cs-CZ" dirty="0"/>
              <a:t> gel x želé tyčinka x banán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21D664-0E7D-43EE-A684-CE373F4E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TYČINKY, GELY PO SPORTU Triatlon - OVOCNÉ ŽELÉ CITRUS 5 × 25 G APTONIA - Výživa a hydratace">
            <a:extLst>
              <a:ext uri="{FF2B5EF4-FFF2-40B4-BE49-F238E27FC236}">
                <a16:creationId xmlns:a16="http://schemas.microsoft.com/office/drawing/2014/main" id="{4410C62E-5221-4DFB-A036-6997E750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69" y="1737360"/>
            <a:ext cx="3953250" cy="3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81F35D-58A8-4EE0-B028-8E8D418A5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453" y="2675814"/>
            <a:ext cx="2274227" cy="1801188"/>
          </a:xfrm>
          <a:prstGeom prst="rect">
            <a:avLst/>
          </a:prstGeom>
        </p:spPr>
      </p:pic>
      <p:pic>
        <p:nvPicPr>
          <p:cNvPr id="7" name="Picture 10" descr="X-TREME Energy gel Ice Tea s Guaranou 40 g">
            <a:extLst>
              <a:ext uri="{FF2B5EF4-FFF2-40B4-BE49-F238E27FC236}">
                <a16:creationId xmlns:a16="http://schemas.microsoft.com/office/drawing/2014/main" id="{8BD9BE1E-C0A7-4383-9B3F-F14FAD048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r="27985"/>
          <a:stretch/>
        </p:blipFill>
        <p:spPr bwMode="auto">
          <a:xfrm>
            <a:off x="3806197" y="1969034"/>
            <a:ext cx="2029523" cy="35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26E4C3-027C-4C52-B7E8-F055F0A261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38" t="31802" r="15382" b="30397"/>
          <a:stretch/>
        </p:blipFill>
        <p:spPr>
          <a:xfrm>
            <a:off x="477362" y="3040239"/>
            <a:ext cx="3204640" cy="1305730"/>
          </a:xfrm>
          <a:prstGeom prst="rect">
            <a:avLst/>
          </a:prstGeom>
        </p:spPr>
      </p:pic>
      <p:graphicFrame>
        <p:nvGraphicFramePr>
          <p:cNvPr id="9" name="Tabulka 5">
            <a:extLst>
              <a:ext uri="{FF2B5EF4-FFF2-40B4-BE49-F238E27FC236}">
                <a16:creationId xmlns:a16="http://schemas.microsoft.com/office/drawing/2014/main" id="{1D180B2F-2AC8-49F6-9C69-49F4AC5C5A99}"/>
              </a:ext>
            </a:extLst>
          </p:cNvPr>
          <p:cNvGraphicFramePr>
            <a:graphicFrameLocks/>
          </p:cNvGraphicFramePr>
          <p:nvPr/>
        </p:nvGraphicFramePr>
        <p:xfrm>
          <a:off x="619761" y="1846262"/>
          <a:ext cx="10678160" cy="370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632">
                  <a:extLst>
                    <a:ext uri="{9D8B030D-6E8A-4147-A177-3AD203B41FA5}">
                      <a16:colId xmlns:a16="http://schemas.microsoft.com/office/drawing/2014/main" val="3194642123"/>
                    </a:ext>
                  </a:extLst>
                </a:gridCol>
                <a:gridCol w="2135632">
                  <a:extLst>
                    <a:ext uri="{9D8B030D-6E8A-4147-A177-3AD203B41FA5}">
                      <a16:colId xmlns:a16="http://schemas.microsoft.com/office/drawing/2014/main" val="2075792974"/>
                    </a:ext>
                  </a:extLst>
                </a:gridCol>
                <a:gridCol w="2135632">
                  <a:extLst>
                    <a:ext uri="{9D8B030D-6E8A-4147-A177-3AD203B41FA5}">
                      <a16:colId xmlns:a16="http://schemas.microsoft.com/office/drawing/2014/main" val="347041442"/>
                    </a:ext>
                  </a:extLst>
                </a:gridCol>
                <a:gridCol w="2135632">
                  <a:extLst>
                    <a:ext uri="{9D8B030D-6E8A-4147-A177-3AD203B41FA5}">
                      <a16:colId xmlns:a16="http://schemas.microsoft.com/office/drawing/2014/main" val="2021910941"/>
                    </a:ext>
                  </a:extLst>
                </a:gridCol>
                <a:gridCol w="2135632">
                  <a:extLst>
                    <a:ext uri="{9D8B030D-6E8A-4147-A177-3AD203B41FA5}">
                      <a16:colId xmlns:a16="http://schemas.microsoft.com/office/drawing/2014/main" val="2913208303"/>
                    </a:ext>
                  </a:extLst>
                </a:gridCol>
              </a:tblGrid>
              <a:tr h="7174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Energy</a:t>
                      </a:r>
                      <a:r>
                        <a:rPr lang="cs-CZ" dirty="0"/>
                        <a:t> bar (porce 65g)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Gel (porce 40g)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Želé tyčinka (porce 25g)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Banán  (porce 100g)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493312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r>
                        <a:rPr lang="cs-CZ" b="1" dirty="0"/>
                        <a:t>Energetická Hodnota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1013 </a:t>
                      </a:r>
                      <a:r>
                        <a:rPr lang="cs-CZ" dirty="0" err="1"/>
                        <a:t>kJ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466 </a:t>
                      </a:r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353 </a:t>
                      </a:r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395 </a:t>
                      </a:r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04568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r>
                        <a:rPr lang="cs-CZ" b="1" dirty="0"/>
                        <a:t>Tuky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4,5 g (2,5 nasycené MK)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0,5g (0,1 nasycené MK)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0,24 (0,06 nasycené MK)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42206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r>
                        <a:rPr lang="cs-CZ" b="1" dirty="0"/>
                        <a:t>Sacharidy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44,5 g (15,5 z toho cukry)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27g (6,1 z toho cukry)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21g (17 z toho cukry)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 (19 z toho cukry)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24064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r>
                        <a:rPr lang="cs-CZ" b="1" dirty="0"/>
                        <a:t>Vláknina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3,6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171429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r>
                        <a:rPr lang="cs-CZ" b="1" dirty="0"/>
                        <a:t>Proteiny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3,5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0,5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601617"/>
                  </a:ext>
                </a:extLst>
              </a:tr>
            </a:tbl>
          </a:graphicData>
        </a:graphic>
      </p:graphicFrame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4A7645F-C8A3-4E84-A3A5-E6391F49FFAB}"/>
              </a:ext>
            </a:extLst>
          </p:cNvPr>
          <p:cNvSpPr/>
          <p:nvPr/>
        </p:nvSpPr>
        <p:spPr>
          <a:xfrm>
            <a:off x="619761" y="3911600"/>
            <a:ext cx="10678160" cy="8534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6B206D0F-9141-448D-AEA5-2507D080559A}"/>
              </a:ext>
            </a:extLst>
          </p:cNvPr>
          <p:cNvSpPr/>
          <p:nvPr/>
        </p:nvSpPr>
        <p:spPr>
          <a:xfrm>
            <a:off x="619761" y="3167796"/>
            <a:ext cx="10678160" cy="7428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DF74EC-2AF1-40FD-8D44-5CAE97A3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24" y="341046"/>
            <a:ext cx="4821283" cy="1450757"/>
          </a:xfrm>
        </p:spPr>
        <p:txBody>
          <a:bodyPr>
            <a:normAutofit/>
          </a:bodyPr>
          <a:lstStyle/>
          <a:p>
            <a:r>
              <a:rPr lang="cs-CZ" dirty="0"/>
              <a:t>Proteinové doplňky stravy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3E9CC80-E102-47B9-A904-2F0B56D6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24" y="2198914"/>
            <a:ext cx="4821283" cy="3670180"/>
          </a:xfrm>
        </p:spPr>
        <p:txBody>
          <a:bodyPr>
            <a:normAutofit/>
          </a:bodyPr>
          <a:lstStyle/>
          <a:p>
            <a:r>
              <a:rPr lang="cs-CZ" dirty="0"/>
              <a:t>- dělení dle metody výroby (koncentrát, hydrolyzát, izolát) nebo zdroje bílkoviny (syrovátka, vaječná, </a:t>
            </a:r>
            <a:r>
              <a:rPr lang="cs-CZ" dirty="0" err="1"/>
              <a:t>kaseinová</a:t>
            </a:r>
            <a:r>
              <a:rPr lang="cs-CZ" dirty="0"/>
              <a:t>, sójová,..)</a:t>
            </a:r>
          </a:p>
          <a:p>
            <a:r>
              <a:rPr lang="cs-CZ" dirty="0"/>
              <a:t>- nejpoužívanější druh suplementů v silových sportech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FDDB0C2-45B0-4B3D-8565-22B6C13E8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5" r="15153" b="-7"/>
          <a:stretch/>
        </p:blipFill>
        <p:spPr>
          <a:xfrm>
            <a:off x="6710823" y="879053"/>
            <a:ext cx="1444774" cy="2105864"/>
          </a:xfrm>
          <a:prstGeom prst="rect">
            <a:avLst/>
          </a:prstGeom>
        </p:spPr>
      </p:pic>
      <p:pic>
        <p:nvPicPr>
          <p:cNvPr id="12" name="Picture 2" descr="Doplnky výživy BodyWorld.sk">
            <a:extLst>
              <a:ext uri="{FF2B5EF4-FFF2-40B4-BE49-F238E27FC236}">
                <a16:creationId xmlns:a16="http://schemas.microsoft.com/office/drawing/2014/main" id="{C388910E-CFF1-4801-B953-5B7DDFAA3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6" r="-4" b="12554"/>
          <a:stretch/>
        </p:blipFill>
        <p:spPr bwMode="auto">
          <a:xfrm>
            <a:off x="9060532" y="1066425"/>
            <a:ext cx="2339902" cy="176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5919338-1DBB-4142-AA7D-095272A6B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689" r="3" b="523"/>
          <a:stretch/>
        </p:blipFill>
        <p:spPr>
          <a:xfrm>
            <a:off x="6280630" y="3682643"/>
            <a:ext cx="2309420" cy="18196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CD68F7B-75B6-4C36-AA6E-AC43A621D9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53" r="23925" b="2"/>
          <a:stretch/>
        </p:blipFill>
        <p:spPr>
          <a:xfrm>
            <a:off x="9694163" y="3542588"/>
            <a:ext cx="1064105" cy="21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9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A499C-2874-46FF-84AC-AB6F7F1B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284480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Syrovátkové přípravky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DAC17B-41B1-4CBA-8A27-DFFD3114C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2" r="15160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1B7298-700B-4622-BB73-159F0C4B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4374606"/>
          </a:xfrm>
        </p:spPr>
        <p:txBody>
          <a:bodyPr>
            <a:normAutofit/>
          </a:bodyPr>
          <a:lstStyle/>
          <a:p>
            <a:r>
              <a:rPr lang="cs-CZ" dirty="0"/>
              <a:t>- vysoká vstřebatelnost s vysokým obsahem leucinu (AMK)</a:t>
            </a:r>
          </a:p>
          <a:p>
            <a:r>
              <a:rPr lang="cs-CZ" dirty="0"/>
              <a:t>- známé pod anglickým označením WHEY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SYROVÁTKOVÝ KONCENTRÁT </a:t>
            </a:r>
          </a:p>
          <a:p>
            <a:pPr marL="201168" lvl="1" indent="0">
              <a:buNone/>
            </a:pPr>
            <a:r>
              <a:rPr lang="cs-CZ" dirty="0"/>
              <a:t>- obsah bílkoviny 45 – 80g/100g</a:t>
            </a:r>
          </a:p>
          <a:p>
            <a:pPr marL="201168" lvl="1" indent="0">
              <a:buNone/>
            </a:pPr>
            <a:r>
              <a:rPr lang="cs-CZ" dirty="0"/>
              <a:t>- obsahuje vyšší množství S a T → pomaleji stravitelné</a:t>
            </a:r>
          </a:p>
          <a:p>
            <a:pPr marL="201168" lvl="1" indent="0">
              <a:buNone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SYROVÁTKOVÝ IZOLÁT </a:t>
            </a:r>
          </a:p>
          <a:p>
            <a:pPr lvl="1">
              <a:buFontTx/>
              <a:buChar char="-"/>
            </a:pPr>
            <a:r>
              <a:rPr lang="cs-CZ" dirty="0"/>
              <a:t>obsah bílkoviny 80-95g/100g</a:t>
            </a:r>
          </a:p>
          <a:p>
            <a:pPr marL="201168" lvl="1" indent="0">
              <a:buNone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SYROVÁTKOVÝ HYDROLYZÁT </a:t>
            </a:r>
          </a:p>
          <a:p>
            <a:pPr lvl="1">
              <a:buFontTx/>
              <a:buChar char="-"/>
            </a:pPr>
            <a:r>
              <a:rPr lang="cs-CZ" dirty="0"/>
              <a:t>nejkvalitnější syrovátkový přípravek (dle stupně hydrolýzy)</a:t>
            </a:r>
          </a:p>
          <a:p>
            <a:pPr lvl="1">
              <a:buFontTx/>
              <a:buChar char="-"/>
            </a:pPr>
            <a:r>
              <a:rPr lang="cs-CZ" dirty="0"/>
              <a:t>nejlepší stravitelnost z výše uvedených přípravků</a:t>
            </a:r>
          </a:p>
        </p:txBody>
      </p:sp>
    </p:spTree>
    <p:extLst>
      <p:ext uri="{BB962C8B-B14F-4D97-AF65-F5344CB8AC3E}">
        <p14:creationId xmlns:p14="http://schemas.microsoft.com/office/powerpoint/2010/main" val="213234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7E9064-8C8C-4AF4-8B51-BAD16E47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938" y="368409"/>
            <a:ext cx="6405063" cy="1450757"/>
          </a:xfrm>
        </p:spPr>
        <p:txBody>
          <a:bodyPr>
            <a:normAutofit/>
          </a:bodyPr>
          <a:lstStyle/>
          <a:p>
            <a:r>
              <a:rPr lang="cs-CZ" dirty="0" err="1"/>
              <a:t>Kaseinové</a:t>
            </a:r>
            <a:r>
              <a:rPr lang="cs-CZ" dirty="0"/>
              <a:t> přípravky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3178EB-B86A-46D5-AF36-7B54B9C93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71" b="21435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720050-EABA-44B4-8B6D-C838103E91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10" r="3" b="8901"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F6DB0-0ABF-4698-B584-BA57C1BE1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 dirty="0"/>
              <a:t>- zisk z mléka</a:t>
            </a:r>
          </a:p>
          <a:p>
            <a:r>
              <a:rPr lang="cs-CZ" dirty="0"/>
              <a:t>- oproti syrovátkovému proteinu je pomaleji vstřebatelný → ideální na noc ve fázi </a:t>
            </a:r>
            <a:r>
              <a:rPr lang="cs-CZ" b="1" dirty="0"/>
              <a:t>regenerace</a:t>
            </a:r>
          </a:p>
          <a:p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HYDROLYZOVANÝ KASEIN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MICELÁRNÍ KASEIN – výroba </a:t>
            </a:r>
            <a:r>
              <a:rPr lang="cs-CZ" sz="2000" dirty="0" err="1"/>
              <a:t>mikrofiltrací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470644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1067</Words>
  <Application>Microsoft Office PowerPoint</Application>
  <PresentationFormat>Širokoúhlá obrazovka</PresentationFormat>
  <Paragraphs>198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Retrospektiva</vt:lpstr>
      <vt:lpstr>Aktuální podoba klasifikace doplňků stravy ve sportovní výživě</vt:lpstr>
      <vt:lpstr>Kategorie A dle AIS</vt:lpstr>
      <vt:lpstr>Sportovní potraviny</vt:lpstr>
      <vt:lpstr>Kategorie A dle AIS</vt:lpstr>
      <vt:lpstr>Sacharidové doplňky stravy</vt:lpstr>
      <vt:lpstr>Energy bar x energy gel x želé tyčinka x banán</vt:lpstr>
      <vt:lpstr>Proteinové doplňky stravy</vt:lpstr>
      <vt:lpstr>Syrovátkové přípravky</vt:lpstr>
      <vt:lpstr>Kaseinové přípravky</vt:lpstr>
      <vt:lpstr>Vaječný protein</vt:lpstr>
      <vt:lpstr>Sójový protein</vt:lpstr>
      <vt:lpstr>BCAA</vt:lpstr>
      <vt:lpstr>Gainery</vt:lpstr>
      <vt:lpstr>Ergogení látky (látky podporující výkonnost)</vt:lpstr>
      <vt:lpstr>Kofein</vt:lpstr>
      <vt:lpstr>Látky navyšující pufrační kapacitu organismu</vt:lpstr>
      <vt:lpstr>Nitráty</vt:lpstr>
      <vt:lpstr>Kreatin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podoba klasifikace doplňků stravy ve sportovní výživě</dc:title>
  <dc:creator>Anďa Martincová</dc:creator>
  <cp:lastModifiedBy>Anďa Martincová</cp:lastModifiedBy>
  <cp:revision>2</cp:revision>
  <dcterms:created xsi:type="dcterms:W3CDTF">2020-04-12T18:05:41Z</dcterms:created>
  <dcterms:modified xsi:type="dcterms:W3CDTF">2020-05-19T10:49:00Z</dcterms:modified>
</cp:coreProperties>
</file>