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29" roundtripDataSignature="AMtx7mibBf6F5EWrFORaMR3+82DqvTUnR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6eefcc0b8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g6eefcc0b88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Google Shape;19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Google Shape;22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Google Shape;234;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4" name="Shape 14"/>
        <p:cNvGrpSpPr/>
        <p:nvPr/>
      </p:nvGrpSpPr>
      <p:grpSpPr>
        <a:xfrm>
          <a:off x="0" y="0"/>
          <a:ext cx="0" cy="0"/>
          <a:chOff x="0" y="0"/>
          <a:chExt cx="0" cy="0"/>
        </a:xfrm>
      </p:grpSpPr>
      <p:sp>
        <p:nvSpPr>
          <p:cNvPr id="15" name="Google Shape;15;p2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27"/>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 name="Google Shape;17;p2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svislý text" type="vertTx">
  <p:cSld name="VERTICAL_TEXT">
    <p:spTree>
      <p:nvGrpSpPr>
        <p:cNvPr id="83" name="Shape 83"/>
        <p:cNvGrpSpPr/>
        <p:nvPr/>
      </p:nvGrpSpPr>
      <p:grpSpPr>
        <a:xfrm>
          <a:off x="0" y="0"/>
          <a:ext cx="0" cy="0"/>
          <a:chOff x="0" y="0"/>
          <a:chExt cx="0" cy="0"/>
        </a:xfrm>
      </p:grpSpPr>
      <p:sp>
        <p:nvSpPr>
          <p:cNvPr id="84" name="Google Shape;84;p3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36"/>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3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3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3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vislý nadpis a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37"/>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37"/>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37"/>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37"/>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3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3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3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Úvodní snímek" showMasterSp="0" type="title">
  <p:cSld name="TITLE">
    <p:spTree>
      <p:nvGrpSpPr>
        <p:cNvPr id="20" name="Shape 20"/>
        <p:cNvGrpSpPr/>
        <p:nvPr/>
      </p:nvGrpSpPr>
      <p:grpSpPr>
        <a:xfrm>
          <a:off x="0" y="0"/>
          <a:ext cx="0" cy="0"/>
          <a:chOff x="0" y="0"/>
          <a:chExt cx="0" cy="0"/>
        </a:xfrm>
      </p:grpSpPr>
      <p:sp>
        <p:nvSpPr>
          <p:cNvPr id="21" name="Google Shape;21;p28"/>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8"/>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28"/>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28"/>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5" name="Google Shape;25;p2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28" name="Google Shape;28;p28"/>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Záhlaví části"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29"/>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9"/>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9"/>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4" name="Google Shape;34;p2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37" name="Google Shape;37;p2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va obsahy" type="twoObj">
  <p:cSld name="TWO_OBJECTS">
    <p:spTree>
      <p:nvGrpSpPr>
        <p:cNvPr id="38" name="Shape 38"/>
        <p:cNvGrpSpPr/>
        <p:nvPr/>
      </p:nvGrpSpPr>
      <p:grpSpPr>
        <a:xfrm>
          <a:off x="0" y="0"/>
          <a:ext cx="0" cy="0"/>
          <a:chOff x="0" y="0"/>
          <a:chExt cx="0" cy="0"/>
        </a:xfrm>
      </p:grpSpPr>
      <p:sp>
        <p:nvSpPr>
          <p:cNvPr id="39" name="Google Shape;39;p3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0"/>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30"/>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3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rovnání" type="twoTxTwoObj">
  <p:cSld name="TWO_OBJECTS_WITH_TEXT">
    <p:spTree>
      <p:nvGrpSpPr>
        <p:cNvPr id="45" name="Shape 45"/>
        <p:cNvGrpSpPr/>
        <p:nvPr/>
      </p:nvGrpSpPr>
      <p:grpSpPr>
        <a:xfrm>
          <a:off x="0" y="0"/>
          <a:ext cx="0" cy="0"/>
          <a:chOff x="0" y="0"/>
          <a:chExt cx="0" cy="0"/>
        </a:xfrm>
      </p:grpSpPr>
      <p:sp>
        <p:nvSpPr>
          <p:cNvPr id="46" name="Google Shape;46;p3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1"/>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31"/>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31"/>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31"/>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3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uze nadpis" type="titleOnly">
  <p:cSld name="TITLE_ONLY">
    <p:spTree>
      <p:nvGrpSpPr>
        <p:cNvPr id="54" name="Shape 54"/>
        <p:cNvGrpSpPr/>
        <p:nvPr/>
      </p:nvGrpSpPr>
      <p:grpSpPr>
        <a:xfrm>
          <a:off x="0" y="0"/>
          <a:ext cx="0" cy="0"/>
          <a:chOff x="0" y="0"/>
          <a:chExt cx="0" cy="0"/>
        </a:xfrm>
      </p:grpSpPr>
      <p:sp>
        <p:nvSpPr>
          <p:cNvPr id="55" name="Google Shape;55;p3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rázdný" showMasterSp="0" type="blank">
  <p:cSld name="BLANK">
    <p:spTree>
      <p:nvGrpSpPr>
        <p:cNvPr id="59" name="Shape 59"/>
        <p:cNvGrpSpPr/>
        <p:nvPr/>
      </p:nvGrpSpPr>
      <p:grpSpPr>
        <a:xfrm>
          <a:off x="0" y="0"/>
          <a:ext cx="0" cy="0"/>
          <a:chOff x="0" y="0"/>
          <a:chExt cx="0" cy="0"/>
        </a:xfrm>
      </p:grpSpPr>
      <p:sp>
        <p:nvSpPr>
          <p:cNvPr id="60" name="Google Shape;60;p33"/>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3"/>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sah s titulkem" showMasterSp="0" type="objTx">
  <p:cSld name="OBJECT_WITH_CAPTION_TEXT">
    <p:spTree>
      <p:nvGrpSpPr>
        <p:cNvPr id="65" name="Shape 65"/>
        <p:cNvGrpSpPr/>
        <p:nvPr/>
      </p:nvGrpSpPr>
      <p:grpSpPr>
        <a:xfrm>
          <a:off x="0" y="0"/>
          <a:ext cx="0" cy="0"/>
          <a:chOff x="0" y="0"/>
          <a:chExt cx="0" cy="0"/>
        </a:xfrm>
      </p:grpSpPr>
      <p:sp>
        <p:nvSpPr>
          <p:cNvPr id="66" name="Google Shape;66;p34"/>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34"/>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34"/>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34"/>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34"/>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34"/>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4"/>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Calibri"/>
                <a:ea typeface="Calibri"/>
                <a:cs typeface="Calibri"/>
                <a:sym typeface="Calibri"/>
              </a:defRPr>
            </a:lvl1pPr>
            <a:lvl2pPr indent="0" lvl="1" marL="0" algn="r">
              <a:spcBef>
                <a:spcPts val="0"/>
              </a:spcBef>
              <a:buNone/>
              <a:defRPr sz="1050">
                <a:solidFill>
                  <a:schemeClr val="dk2"/>
                </a:solidFill>
                <a:latin typeface="Calibri"/>
                <a:ea typeface="Calibri"/>
                <a:cs typeface="Calibri"/>
                <a:sym typeface="Calibri"/>
              </a:defRPr>
            </a:lvl2pPr>
            <a:lvl3pPr indent="0" lvl="2" marL="0" algn="r">
              <a:spcBef>
                <a:spcPts val="0"/>
              </a:spcBef>
              <a:buNone/>
              <a:defRPr sz="1050">
                <a:solidFill>
                  <a:schemeClr val="dk2"/>
                </a:solidFill>
                <a:latin typeface="Calibri"/>
                <a:ea typeface="Calibri"/>
                <a:cs typeface="Calibri"/>
                <a:sym typeface="Calibri"/>
              </a:defRPr>
            </a:lvl3pPr>
            <a:lvl4pPr indent="0" lvl="3" marL="0" algn="r">
              <a:spcBef>
                <a:spcPts val="0"/>
              </a:spcBef>
              <a:buNone/>
              <a:defRPr sz="1050">
                <a:solidFill>
                  <a:schemeClr val="dk2"/>
                </a:solidFill>
                <a:latin typeface="Calibri"/>
                <a:ea typeface="Calibri"/>
                <a:cs typeface="Calibri"/>
                <a:sym typeface="Calibri"/>
              </a:defRPr>
            </a:lvl4pPr>
            <a:lvl5pPr indent="0" lvl="4" marL="0" algn="r">
              <a:spcBef>
                <a:spcPts val="0"/>
              </a:spcBef>
              <a:buNone/>
              <a:defRPr sz="1050">
                <a:solidFill>
                  <a:schemeClr val="dk2"/>
                </a:solidFill>
                <a:latin typeface="Calibri"/>
                <a:ea typeface="Calibri"/>
                <a:cs typeface="Calibri"/>
                <a:sym typeface="Calibri"/>
              </a:defRPr>
            </a:lvl5pPr>
            <a:lvl6pPr indent="0" lvl="5" marL="0" algn="r">
              <a:spcBef>
                <a:spcPts val="0"/>
              </a:spcBef>
              <a:buNone/>
              <a:defRPr sz="1050">
                <a:solidFill>
                  <a:schemeClr val="dk2"/>
                </a:solidFill>
                <a:latin typeface="Calibri"/>
                <a:ea typeface="Calibri"/>
                <a:cs typeface="Calibri"/>
                <a:sym typeface="Calibri"/>
              </a:defRPr>
            </a:lvl6pPr>
            <a:lvl7pPr indent="0" lvl="6" marL="0" algn="r">
              <a:spcBef>
                <a:spcPts val="0"/>
              </a:spcBef>
              <a:buNone/>
              <a:defRPr sz="1050">
                <a:solidFill>
                  <a:schemeClr val="dk2"/>
                </a:solidFill>
                <a:latin typeface="Calibri"/>
                <a:ea typeface="Calibri"/>
                <a:cs typeface="Calibri"/>
                <a:sym typeface="Calibri"/>
              </a:defRPr>
            </a:lvl7pPr>
            <a:lvl8pPr indent="0" lvl="7" marL="0" algn="r">
              <a:spcBef>
                <a:spcPts val="0"/>
              </a:spcBef>
              <a:buNone/>
              <a:defRPr sz="1050">
                <a:solidFill>
                  <a:schemeClr val="dk2"/>
                </a:solidFill>
                <a:latin typeface="Calibri"/>
                <a:ea typeface="Calibri"/>
                <a:cs typeface="Calibri"/>
                <a:sym typeface="Calibri"/>
              </a:defRPr>
            </a:lvl8pPr>
            <a:lvl9pPr indent="0" lvl="8" marL="0" algn="r">
              <a:spcBef>
                <a:spcPts val="0"/>
              </a:spcBef>
              <a:buNone/>
              <a:defRPr sz="1050">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rázek s titulkem" showMasterSp="0" type="picTx">
  <p:cSld name="PICTURE_WITH_CAPTION_TEXT">
    <p:spTree>
      <p:nvGrpSpPr>
        <p:cNvPr id="74" name="Shape 74"/>
        <p:cNvGrpSpPr/>
        <p:nvPr/>
      </p:nvGrpSpPr>
      <p:grpSpPr>
        <a:xfrm>
          <a:off x="0" y="0"/>
          <a:ext cx="0" cy="0"/>
          <a:chOff x="0" y="0"/>
          <a:chExt cx="0" cy="0"/>
        </a:xfrm>
      </p:grpSpPr>
      <p:sp>
        <p:nvSpPr>
          <p:cNvPr id="75" name="Google Shape;75;p35"/>
          <p:cNvSpPr/>
          <p:nvPr/>
        </p:nvSpPr>
        <p:spPr>
          <a:xfrm>
            <a:off x="0" y="4953000"/>
            <a:ext cx="12188825"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35"/>
          <p:cNvSpPr/>
          <p:nvPr/>
        </p:nvSpPr>
        <p:spPr>
          <a:xfrm>
            <a:off x="15" y="491507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35"/>
          <p:cNvSpPr txBox="1"/>
          <p:nvPr>
            <p:ph type="title"/>
          </p:nvPr>
        </p:nvSpPr>
        <p:spPr>
          <a:xfrm>
            <a:off x="1097280" y="5074920"/>
            <a:ext cx="10113264"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35"/>
          <p:cNvSpPr/>
          <p:nvPr>
            <p:ph idx="2" type="pic"/>
          </p:nvPr>
        </p:nvSpPr>
        <p:spPr>
          <a:xfrm>
            <a:off x="15" y="0"/>
            <a:ext cx="12191985" cy="4915076"/>
          </a:xfrm>
          <a:prstGeom prst="rect">
            <a:avLst/>
          </a:prstGeom>
          <a:blipFill rotWithShape="1">
            <a:blip r:embed="rId2">
              <a:alphaModFix/>
            </a:blip>
            <a:stretch>
              <a:fillRect b="0" l="0" r="0" t="0"/>
            </a:stretch>
          </a:blipFill>
          <a:ln>
            <a:noFill/>
          </a:ln>
        </p:spPr>
        <p:txBody>
          <a:bodyPr anchorCtr="0" anchor="t" bIns="45700" lIns="457200" spcFirstLastPara="1" rIns="0" wrap="square" tIns="457200">
            <a:normAutofit/>
          </a:bodyPr>
          <a:lstStyle>
            <a:lvl1pPr lvl="0" marR="0" rtl="0" algn="l">
              <a:lnSpc>
                <a:spcPct val="90000"/>
              </a:lnSpc>
              <a:spcBef>
                <a:spcPts val="1200"/>
              </a:spcBef>
              <a:spcAft>
                <a:spcPts val="0"/>
              </a:spcAft>
              <a:buClr>
                <a:schemeClr val="accent1"/>
              </a:buClr>
              <a:buSzPts val="3200"/>
              <a:buFont typeface="Calibri"/>
              <a:buNone/>
              <a:defRPr b="0" i="0" sz="3200" u="none" cap="none" strike="noStrike">
                <a:solidFill>
                  <a:schemeClr val="lt1"/>
                </a:solidFill>
                <a:latin typeface="Calibri"/>
                <a:ea typeface="Calibri"/>
                <a:cs typeface="Calibri"/>
                <a:sym typeface="Calibri"/>
              </a:defRPr>
            </a:lvl1pPr>
            <a:lvl2pPr lvl="1" marR="0" rtl="0" algn="l">
              <a:lnSpc>
                <a:spcPct val="90000"/>
              </a:lnSpc>
              <a:spcBef>
                <a:spcPts val="200"/>
              </a:spcBef>
              <a:spcAft>
                <a:spcPts val="0"/>
              </a:spcAft>
              <a:buClr>
                <a:schemeClr val="accent1"/>
              </a:buClr>
              <a:buSzPts val="2800"/>
              <a:buFont typeface="Calibri"/>
              <a:buNone/>
              <a:defRPr b="0" i="0" sz="2800" u="none" cap="none" strike="noStrike">
                <a:solidFill>
                  <a:srgbClr val="3F3F3F"/>
                </a:solidFill>
                <a:latin typeface="Calibri"/>
                <a:ea typeface="Calibri"/>
                <a:cs typeface="Calibri"/>
                <a:sym typeface="Calibri"/>
              </a:defRPr>
            </a:lvl2pPr>
            <a:lvl3pPr lvl="2" marR="0" rtl="0" algn="l">
              <a:lnSpc>
                <a:spcPct val="90000"/>
              </a:lnSpc>
              <a:spcBef>
                <a:spcPts val="4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3pPr>
            <a:lvl4pPr lvl="3"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4pPr>
            <a:lvl5pPr lvl="4"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5pPr>
            <a:lvl6pPr lvl="5"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6pPr>
            <a:lvl7pPr lvl="6"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7pPr>
            <a:lvl8pPr lvl="7"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8pPr>
            <a:lvl9pPr lvl="8" marR="0" rtl="0" algn="l">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9pPr>
          </a:lstStyle>
          <a:p/>
        </p:txBody>
      </p:sp>
      <p:sp>
        <p:nvSpPr>
          <p:cNvPr id="79" name="Google Shape;79;p35"/>
          <p:cNvSpPr txBox="1"/>
          <p:nvPr>
            <p:ph idx="1" type="body"/>
          </p:nvPr>
        </p:nvSpPr>
        <p:spPr>
          <a:xfrm>
            <a:off x="1097280" y="5907023"/>
            <a:ext cx="10113264"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3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3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26"/>
          <p:cNvSpPr/>
          <p:nvPr/>
        </p:nvSpPr>
        <p:spPr>
          <a:xfrm>
            <a:off x="1" y="6400800"/>
            <a:ext cx="12192000"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26"/>
          <p:cNvSpPr/>
          <p:nvPr/>
        </p:nvSpPr>
        <p:spPr>
          <a:xfrm>
            <a:off x="0" y="6334316"/>
            <a:ext cx="12192000"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2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26"/>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2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2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2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cxnSp>
        <p:nvCxnSpPr>
          <p:cNvPr id="13" name="Google Shape;13;p26"/>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
          <p:cNvSpPr txBox="1"/>
          <p:nvPr>
            <p:ph type="title"/>
          </p:nvPr>
        </p:nvSpPr>
        <p:spPr>
          <a:xfrm>
            <a:off x="1097280" y="9978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6030"/>
              <a:buFont typeface="Calibri"/>
              <a:buNone/>
            </a:pPr>
            <a:r>
              <a:rPr b="1" lang="cs-CZ" sz="6030"/>
              <a:t>TÝMOVÉ DOVEDNOSTI</a:t>
            </a:r>
            <a:br>
              <a:rPr b="1" lang="cs-CZ" sz="5940"/>
            </a:br>
            <a:r>
              <a:rPr b="1" lang="cs-CZ" sz="2520"/>
              <a:t>bp2088 / bk2088</a:t>
            </a:r>
            <a:br>
              <a:rPr b="1" lang="cs-CZ" sz="2520"/>
            </a:br>
            <a:r>
              <a:rPr b="1" lang="cs-CZ" sz="2520"/>
              <a:t>Jaro 2020</a:t>
            </a:r>
            <a:br>
              <a:rPr lang="cs-CZ" sz="2520"/>
            </a:br>
            <a:br>
              <a:rPr lang="cs-CZ" sz="2520"/>
            </a:br>
            <a:endParaRPr sz="2520"/>
          </a:p>
        </p:txBody>
      </p:sp>
      <p:sp>
        <p:nvSpPr>
          <p:cNvPr id="102" name="Google Shape;102;p1"/>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0" lvl="0" marL="91440" rtl="0" algn="l">
              <a:lnSpc>
                <a:spcPct val="70000"/>
              </a:lnSpc>
              <a:spcBef>
                <a:spcPts val="0"/>
              </a:spcBef>
              <a:spcAft>
                <a:spcPts val="0"/>
              </a:spcAft>
              <a:buSzPts val="1700"/>
              <a:buNone/>
            </a:pPr>
            <a:r>
              <a:t/>
            </a:r>
            <a:endParaRPr sz="1700"/>
          </a:p>
          <a:p>
            <a:pPr indent="0" lvl="0" marL="91440" rtl="0" algn="l">
              <a:lnSpc>
                <a:spcPct val="70000"/>
              </a:lnSpc>
              <a:spcBef>
                <a:spcPts val="1400"/>
              </a:spcBef>
              <a:spcAft>
                <a:spcPts val="0"/>
              </a:spcAft>
              <a:buSzPts val="1700"/>
              <a:buNone/>
            </a:pPr>
            <a:r>
              <a:t/>
            </a:r>
            <a:endParaRPr sz="1700"/>
          </a:p>
          <a:p>
            <a:pPr indent="0" lvl="0" marL="91440" rtl="0" algn="l">
              <a:lnSpc>
                <a:spcPct val="70000"/>
              </a:lnSpc>
              <a:spcBef>
                <a:spcPts val="1400"/>
              </a:spcBef>
              <a:spcAft>
                <a:spcPts val="0"/>
              </a:spcAft>
              <a:buSzPts val="1700"/>
              <a:buNone/>
            </a:pPr>
            <a:r>
              <a:t/>
            </a:r>
            <a:endParaRPr sz="1700"/>
          </a:p>
          <a:p>
            <a:pPr indent="0" lvl="0" marL="91440" rtl="0" algn="l">
              <a:lnSpc>
                <a:spcPct val="70000"/>
              </a:lnSpc>
              <a:spcBef>
                <a:spcPts val="1400"/>
              </a:spcBef>
              <a:spcAft>
                <a:spcPts val="0"/>
              </a:spcAft>
              <a:buSzPts val="1700"/>
              <a:buNone/>
            </a:pPr>
            <a:r>
              <a:t/>
            </a:r>
            <a:endParaRPr sz="1700"/>
          </a:p>
          <a:p>
            <a:pPr indent="0" lvl="0" marL="91440" rtl="0" algn="l">
              <a:lnSpc>
                <a:spcPct val="70000"/>
              </a:lnSpc>
              <a:spcBef>
                <a:spcPts val="1400"/>
              </a:spcBef>
              <a:spcAft>
                <a:spcPts val="0"/>
              </a:spcAft>
              <a:buSzPts val="1700"/>
              <a:buNone/>
            </a:pPr>
            <a:r>
              <a:t/>
            </a:r>
            <a:endParaRPr sz="1700"/>
          </a:p>
          <a:p>
            <a:pPr indent="0" lvl="0" marL="91440" rtl="0" algn="l">
              <a:lnSpc>
                <a:spcPct val="70000"/>
              </a:lnSpc>
              <a:spcBef>
                <a:spcPts val="1400"/>
              </a:spcBef>
              <a:spcAft>
                <a:spcPts val="0"/>
              </a:spcAft>
              <a:buSzPts val="1700"/>
              <a:buNone/>
            </a:pPr>
            <a:r>
              <a:t/>
            </a:r>
            <a:endParaRPr sz="1700"/>
          </a:p>
          <a:p>
            <a:pPr indent="0" lvl="0" marL="91440" rtl="0" algn="l">
              <a:lnSpc>
                <a:spcPct val="70000"/>
              </a:lnSpc>
              <a:spcBef>
                <a:spcPts val="1400"/>
              </a:spcBef>
              <a:spcAft>
                <a:spcPts val="0"/>
              </a:spcAft>
              <a:buSzPts val="1700"/>
              <a:buNone/>
            </a:pPr>
            <a:r>
              <a:t/>
            </a:r>
            <a:endParaRPr sz="1700"/>
          </a:p>
          <a:p>
            <a:pPr indent="-302260" lvl="0" marL="91440" rtl="0" algn="l">
              <a:lnSpc>
                <a:spcPct val="70000"/>
              </a:lnSpc>
              <a:spcBef>
                <a:spcPts val="1400"/>
              </a:spcBef>
              <a:spcAft>
                <a:spcPts val="0"/>
              </a:spcAft>
              <a:buSzPts val="4760"/>
              <a:buChar char=" "/>
            </a:pPr>
            <a:r>
              <a:rPr b="1" lang="cs-CZ" sz="4760">
                <a:solidFill>
                  <a:srgbClr val="F49C00"/>
                </a:solidFill>
              </a:rPr>
              <a:t>MOTIVACE TÝMU</a:t>
            </a:r>
            <a:endParaRPr/>
          </a:p>
          <a:p>
            <a:pPr indent="-302260" lvl="0" marL="91440" rtl="0" algn="l">
              <a:lnSpc>
                <a:spcPct val="70000"/>
              </a:lnSpc>
              <a:spcBef>
                <a:spcPts val="1400"/>
              </a:spcBef>
              <a:spcAft>
                <a:spcPts val="0"/>
              </a:spcAft>
              <a:buSzPts val="4760"/>
              <a:buChar char=" "/>
            </a:pPr>
            <a:r>
              <a:rPr b="1" lang="cs-CZ" sz="4760">
                <a:solidFill>
                  <a:srgbClr val="F49C00"/>
                </a:solidFill>
              </a:rPr>
              <a:t>VIZE, MISE, CÍLE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cap="none"/>
              <a:t>ZPŮSOB, JAK DOJÍT K VIZI</a:t>
            </a:r>
            <a:endParaRPr cap="none"/>
          </a:p>
        </p:txBody>
      </p:sp>
      <p:sp>
        <p:nvSpPr>
          <p:cNvPr id="160" name="Google Shape;160;p10"/>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b="1" lang="cs-CZ"/>
              <a:t>a) Reflexe minulosti</a:t>
            </a:r>
            <a:endParaRPr b="1"/>
          </a:p>
          <a:p>
            <a:pPr indent="-127000" lvl="0" marL="91440" rtl="0" algn="l">
              <a:lnSpc>
                <a:spcPct val="90000"/>
              </a:lnSpc>
              <a:spcBef>
                <a:spcPts val="1400"/>
              </a:spcBef>
              <a:spcAft>
                <a:spcPts val="0"/>
              </a:spcAft>
              <a:buSzPts val="2000"/>
              <a:buChar char=" "/>
            </a:pPr>
            <a:r>
              <a:rPr lang="cs-CZ"/>
              <a:t>Může znít poněkud zvláštně, že užitečným výchozím místem pro vytváření vize, která se</a:t>
            </a:r>
            <a:endParaRPr/>
          </a:p>
          <a:p>
            <a:pPr indent="-127000" lvl="0" marL="91440" rtl="0" algn="l">
              <a:lnSpc>
                <a:spcPct val="90000"/>
              </a:lnSpc>
              <a:spcBef>
                <a:spcPts val="1400"/>
              </a:spcBef>
              <a:spcAft>
                <a:spcPts val="0"/>
              </a:spcAft>
              <a:buSzPts val="2000"/>
              <a:buChar char=" "/>
            </a:pPr>
            <a:r>
              <a:rPr lang="cs-CZ"/>
              <a:t>přece vztahuje k budoucnosti, může být reflexe minulosti. Má to však svou logiku. Četné</a:t>
            </a:r>
            <a:endParaRPr/>
          </a:p>
          <a:p>
            <a:pPr indent="-127000" lvl="0" marL="91440" rtl="0" algn="l">
              <a:lnSpc>
                <a:spcPct val="90000"/>
              </a:lnSpc>
              <a:spcBef>
                <a:spcPts val="1400"/>
              </a:spcBef>
              <a:spcAft>
                <a:spcPts val="0"/>
              </a:spcAft>
              <a:buSzPts val="2000"/>
              <a:buChar char=" "/>
            </a:pPr>
            <a:r>
              <a:rPr lang="cs-CZ"/>
              <a:t>psychologické výzkumy ukazují, že naše možnosti představovat si budoucnost jsou značně</a:t>
            </a:r>
            <a:endParaRPr/>
          </a:p>
          <a:p>
            <a:pPr indent="-127000" lvl="0" marL="91440" rtl="0" algn="l">
              <a:lnSpc>
                <a:spcPct val="90000"/>
              </a:lnSpc>
              <a:spcBef>
                <a:spcPts val="1400"/>
              </a:spcBef>
              <a:spcAft>
                <a:spcPts val="0"/>
              </a:spcAft>
              <a:buSzPts val="2000"/>
              <a:buChar char=" "/>
            </a:pPr>
            <a:r>
              <a:rPr lang="cs-CZ"/>
              <a:t>omezené a naše představy budoucnosti se významně odvíjejí od minulých zážitků a</a:t>
            </a:r>
            <a:endParaRPr/>
          </a:p>
          <a:p>
            <a:pPr indent="-127000" lvl="0" marL="91440" rtl="0" algn="l">
              <a:lnSpc>
                <a:spcPct val="90000"/>
              </a:lnSpc>
              <a:spcBef>
                <a:spcPts val="1400"/>
              </a:spcBef>
              <a:spcAft>
                <a:spcPts val="0"/>
              </a:spcAft>
              <a:buSzPts val="2000"/>
              <a:buChar char=" "/>
            </a:pPr>
            <a:r>
              <a:rPr lang="cs-CZ"/>
              <a:t>současného stavu (Gilbert, 2007). Lze říci, že určité „klíčové téma“, které lze posléze</a:t>
            </a:r>
            <a:endParaRPr/>
          </a:p>
          <a:p>
            <a:pPr indent="-127000" lvl="0" marL="91440" rtl="0" algn="l">
              <a:lnSpc>
                <a:spcPct val="90000"/>
              </a:lnSpc>
              <a:spcBef>
                <a:spcPts val="1400"/>
              </a:spcBef>
              <a:spcAft>
                <a:spcPts val="0"/>
              </a:spcAft>
              <a:buSzPts val="2000"/>
              <a:buChar char=" "/>
            </a:pPr>
            <a:r>
              <a:rPr lang="cs-CZ"/>
              <a:t>transformovat na vizi, se utváří dlouhodobě a táhne se jako pomyslná červená nit různými</a:t>
            </a:r>
            <a:endParaRPr/>
          </a:p>
          <a:p>
            <a:pPr indent="-127000" lvl="0" marL="91440" rtl="0" algn="l">
              <a:lnSpc>
                <a:spcPct val="90000"/>
              </a:lnSpc>
              <a:spcBef>
                <a:spcPts val="1400"/>
              </a:spcBef>
              <a:spcAft>
                <a:spcPts val="0"/>
              </a:spcAft>
              <a:buSzPts val="2000"/>
              <a:buChar char=" "/>
            </a:pPr>
            <a:r>
              <a:rPr lang="cs-CZ"/>
              <a:t>obdobími našeho života. Často se objevuje v našich snech a představách, odráží se v našich</a:t>
            </a:r>
            <a:endParaRPr/>
          </a:p>
          <a:p>
            <a:pPr indent="-127000" lvl="0" marL="91440" rtl="0" algn="l">
              <a:lnSpc>
                <a:spcPct val="90000"/>
              </a:lnSpc>
              <a:spcBef>
                <a:spcPts val="1400"/>
              </a:spcBef>
              <a:spcAft>
                <a:spcPts val="0"/>
              </a:spcAft>
              <a:buSzPts val="2000"/>
              <a:buChar char=" "/>
            </a:pPr>
            <a:r>
              <a:rPr lang="cs-CZ"/>
              <a:t>dosavadních rozhodnutích, objevuje se v rozhovorech s blízkými apod.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3F3F3F"/>
              </a:buClr>
              <a:buSzPts val="4800"/>
              <a:buFont typeface="Calibri"/>
              <a:buNone/>
            </a:pPr>
            <a:r>
              <a:rPr lang="cs-CZ"/>
              <a:t>ZPŮSOB, JAK DOJÍT K VIZI</a:t>
            </a:r>
            <a:endParaRPr/>
          </a:p>
        </p:txBody>
      </p:sp>
      <p:sp>
        <p:nvSpPr>
          <p:cNvPr id="166" name="Google Shape;166;p11"/>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b="1" lang="cs-CZ"/>
              <a:t>b) Pozornost k přítomnosti</a:t>
            </a:r>
            <a:endParaRPr b="1"/>
          </a:p>
          <a:p>
            <a:pPr indent="-127000" lvl="0" marL="91440" rtl="0" algn="l">
              <a:lnSpc>
                <a:spcPct val="90000"/>
              </a:lnSpc>
              <a:spcBef>
                <a:spcPts val="1400"/>
              </a:spcBef>
              <a:spcAft>
                <a:spcPts val="0"/>
              </a:spcAft>
              <a:buSzPts val="2000"/>
              <a:buChar char=" "/>
            </a:pPr>
            <a:r>
              <a:rPr lang="cs-CZ"/>
              <a:t>Dalším důležitým východiskem pro vizi je sledování aktuálního dění a trendů. Nejde jen o</a:t>
            </a:r>
            <a:endParaRPr/>
          </a:p>
          <a:p>
            <a:pPr indent="-127000" lvl="0" marL="91440" rtl="0" algn="l">
              <a:lnSpc>
                <a:spcPct val="90000"/>
              </a:lnSpc>
              <a:spcBef>
                <a:spcPts val="1400"/>
              </a:spcBef>
              <a:spcAft>
                <a:spcPts val="0"/>
              </a:spcAft>
              <a:buSzPts val="2000"/>
              <a:buChar char=" "/>
            </a:pPr>
            <a:r>
              <a:rPr lang="cs-CZ"/>
              <a:t>nějaké sofistikované prognostické metody, spíše o široký rozhled a celistvější obraz o</a:t>
            </a:r>
            <a:endParaRPr/>
          </a:p>
          <a:p>
            <a:pPr indent="-127000" lvl="0" marL="91440" rtl="0" algn="l">
              <a:lnSpc>
                <a:spcPct val="90000"/>
              </a:lnSpc>
              <a:spcBef>
                <a:spcPts val="1400"/>
              </a:spcBef>
              <a:spcAft>
                <a:spcPts val="0"/>
              </a:spcAft>
              <a:buSzPts val="2000"/>
              <a:buChar char=" "/>
            </a:pPr>
            <a:r>
              <a:rPr lang="cs-CZ"/>
              <a:t>současném dění, nejen úzce specializovaný pohled (Kouzes, Posner, 2007). Sledování</a:t>
            </a:r>
            <a:endParaRPr/>
          </a:p>
          <a:p>
            <a:pPr indent="-127000" lvl="0" marL="91440" rtl="0" algn="l">
              <a:lnSpc>
                <a:spcPct val="90000"/>
              </a:lnSpc>
              <a:spcBef>
                <a:spcPts val="1400"/>
              </a:spcBef>
              <a:spcAft>
                <a:spcPts val="0"/>
              </a:spcAft>
              <a:buSzPts val="2000"/>
              <a:buChar char=" "/>
            </a:pPr>
            <a:r>
              <a:rPr lang="cs-CZ"/>
              <a:t>aktuálních trendů a určitý odstup umožňují v jisté míře předvídání budoucího vývoje, které je</a:t>
            </a:r>
            <a:endParaRPr/>
          </a:p>
          <a:p>
            <a:pPr indent="-127000" lvl="0" marL="91440" rtl="0" algn="l">
              <a:lnSpc>
                <a:spcPct val="90000"/>
              </a:lnSpc>
              <a:spcBef>
                <a:spcPts val="1400"/>
              </a:spcBef>
              <a:spcAft>
                <a:spcPts val="0"/>
              </a:spcAft>
              <a:buSzPts val="2000"/>
              <a:buChar char=" "/>
            </a:pPr>
            <a:r>
              <a:rPr lang="cs-CZ"/>
              <a:t>vnímáno jako důležitá dovednost vedoucích pracovníků (Drucker, 1992; 1994; 1998). Zaujetí</a:t>
            </a:r>
            <a:endParaRPr/>
          </a:p>
          <a:p>
            <a:pPr indent="-127000" lvl="0" marL="91440" rtl="0" algn="l">
              <a:lnSpc>
                <a:spcPct val="90000"/>
              </a:lnSpc>
              <a:spcBef>
                <a:spcPts val="1400"/>
              </a:spcBef>
              <a:spcAft>
                <a:spcPts val="0"/>
              </a:spcAft>
              <a:buSzPts val="2000"/>
              <a:buChar char=" "/>
            </a:pPr>
            <a:r>
              <a:rPr lang="cs-CZ"/>
              <a:t>odstupu, který umožňuje sledovat aktuální dění z více pohledů, může také pomoci redukovat</a:t>
            </a:r>
            <a:endParaRPr/>
          </a:p>
          <a:p>
            <a:pPr indent="-127000" lvl="0" marL="91440" rtl="0" algn="l">
              <a:lnSpc>
                <a:spcPct val="90000"/>
              </a:lnSpc>
              <a:spcBef>
                <a:spcPts val="1400"/>
              </a:spcBef>
              <a:spcAft>
                <a:spcPts val="0"/>
              </a:spcAft>
              <a:buSzPts val="2000"/>
              <a:buChar char=" "/>
            </a:pPr>
            <a:r>
              <a:rPr lang="cs-CZ"/>
              <a:t>nevyhnutelné zkreslení představ o budoucnosti způsobené vlastními preferencemi a obohatit</a:t>
            </a:r>
            <a:endParaRPr/>
          </a:p>
          <a:p>
            <a:pPr indent="-127000" lvl="0" marL="91440" rtl="0" algn="l">
              <a:lnSpc>
                <a:spcPct val="90000"/>
              </a:lnSpc>
              <a:spcBef>
                <a:spcPts val="1400"/>
              </a:spcBef>
              <a:spcAft>
                <a:spcPts val="0"/>
              </a:spcAft>
              <a:buSzPts val="2000"/>
              <a:buChar char=" "/>
            </a:pPr>
            <a:r>
              <a:rPr lang="cs-CZ"/>
              <a:t>vize budoucnosti o tvořivé prvky (Gilbert, 2007).</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3F3F3F"/>
              </a:buClr>
              <a:buSzPts val="4800"/>
              <a:buFont typeface="Calibri"/>
              <a:buNone/>
            </a:pPr>
            <a:r>
              <a:rPr lang="cs-CZ"/>
              <a:t>ZPŮSOB, JAK DOJÍT K VIZI</a:t>
            </a:r>
            <a:endParaRPr/>
          </a:p>
        </p:txBody>
      </p:sp>
      <p:sp>
        <p:nvSpPr>
          <p:cNvPr id="172" name="Google Shape;172;p12"/>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b="1" lang="cs-CZ"/>
              <a:t>c) Pohled do budoucnosti</a:t>
            </a:r>
            <a:endParaRPr b="1"/>
          </a:p>
          <a:p>
            <a:pPr indent="-127000" lvl="0" marL="91440" rtl="0" algn="l">
              <a:lnSpc>
                <a:spcPct val="90000"/>
              </a:lnSpc>
              <a:spcBef>
                <a:spcPts val="1400"/>
              </a:spcBef>
              <a:spcAft>
                <a:spcPts val="0"/>
              </a:spcAft>
              <a:buSzPts val="2000"/>
              <a:buChar char=" "/>
            </a:pPr>
            <a:r>
              <a:rPr lang="cs-CZ"/>
              <a:t>Pohled manažerů je většinou upřen na koncový bod aktuálního projektu, pohled vedoucího</a:t>
            </a:r>
            <a:endParaRPr/>
          </a:p>
          <a:p>
            <a:pPr indent="-127000" lvl="0" marL="91440" rtl="0" algn="l">
              <a:lnSpc>
                <a:spcPct val="90000"/>
              </a:lnSpc>
              <a:spcBef>
                <a:spcPts val="1400"/>
              </a:spcBef>
              <a:spcAft>
                <a:spcPts val="0"/>
              </a:spcAft>
              <a:buSzPts val="2000"/>
              <a:buChar char=" "/>
            </a:pPr>
            <a:r>
              <a:rPr lang="cs-CZ"/>
              <a:t>by měl směřovat dál (Bennis, 2003). Potíží je, že čím vzdálenější budoucnost, tím méně</a:t>
            </a:r>
            <a:endParaRPr/>
          </a:p>
          <a:p>
            <a:pPr indent="-127000" lvl="0" marL="91440" rtl="0" algn="l">
              <a:lnSpc>
                <a:spcPct val="90000"/>
              </a:lnSpc>
              <a:spcBef>
                <a:spcPts val="1400"/>
              </a:spcBef>
              <a:spcAft>
                <a:spcPts val="0"/>
              </a:spcAft>
              <a:buSzPts val="2000"/>
              <a:buChar char=" "/>
            </a:pPr>
            <a:r>
              <a:rPr lang="cs-CZ"/>
              <a:t>detailní a plastický a také méně realistický je obraz preferované budoucnosti, tedy vize</a:t>
            </a:r>
            <a:endParaRPr/>
          </a:p>
          <a:p>
            <a:pPr indent="-127000" lvl="0" marL="91440" rtl="0" algn="l">
              <a:lnSpc>
                <a:spcPct val="90000"/>
              </a:lnSpc>
              <a:spcBef>
                <a:spcPts val="1400"/>
              </a:spcBef>
              <a:spcAft>
                <a:spcPts val="0"/>
              </a:spcAft>
              <a:buSzPts val="2000"/>
              <a:buChar char=" "/>
            </a:pPr>
            <a:r>
              <a:rPr lang="cs-CZ"/>
              <a:t>(Gilbert, 2007). S pohledem do budoucnosti souvisí na jedné straně realističnost (riziko snění</a:t>
            </a:r>
            <a:endParaRPr/>
          </a:p>
          <a:p>
            <a:pPr indent="-127000" lvl="0" marL="91440" rtl="0" algn="l">
              <a:lnSpc>
                <a:spcPct val="90000"/>
              </a:lnSpc>
              <a:spcBef>
                <a:spcPts val="1400"/>
              </a:spcBef>
              <a:spcAft>
                <a:spcPts val="0"/>
              </a:spcAft>
              <a:buSzPts val="2000"/>
              <a:buChar char=" "/>
            </a:pPr>
            <a:r>
              <a:rPr lang="cs-CZ"/>
              <a:t>o „vzdušných zámcích“) a na straně druhé „odvaha myslet na velké věci“ (Kouzes, Posner,</a:t>
            </a:r>
            <a:endParaRPr/>
          </a:p>
          <a:p>
            <a:pPr indent="-127000" lvl="0" marL="91440" rtl="0" algn="l">
              <a:lnSpc>
                <a:spcPct val="90000"/>
              </a:lnSpc>
              <a:spcBef>
                <a:spcPts val="1400"/>
              </a:spcBef>
              <a:spcAft>
                <a:spcPts val="0"/>
              </a:spcAft>
              <a:buSzPts val="2000"/>
              <a:buChar char=" "/>
            </a:pPr>
            <a:r>
              <a:rPr lang="cs-CZ"/>
              <a:t>2007).</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1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3F3F3F"/>
              </a:buClr>
              <a:buSzPts val="4800"/>
              <a:buFont typeface="Calibri"/>
              <a:buNone/>
            </a:pPr>
            <a:r>
              <a:rPr lang="cs-CZ"/>
              <a:t>ZPŮSOB, JAK DOJÍT K VIZI</a:t>
            </a:r>
            <a:endParaRPr/>
          </a:p>
        </p:txBody>
      </p:sp>
      <p:sp>
        <p:nvSpPr>
          <p:cNvPr id="178" name="Google Shape;178;p1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Autofit/>
          </a:bodyPr>
          <a:lstStyle/>
          <a:p>
            <a:pPr indent="-142240" lvl="0" marL="91440" rtl="0" algn="l">
              <a:lnSpc>
                <a:spcPct val="90000"/>
              </a:lnSpc>
              <a:spcBef>
                <a:spcPts val="0"/>
              </a:spcBef>
              <a:spcAft>
                <a:spcPts val="0"/>
              </a:spcAft>
              <a:buSzPts val="2000"/>
              <a:buChar char=" "/>
            </a:pPr>
            <a:r>
              <a:rPr b="1" lang="cs-CZ"/>
              <a:t>d) Vášnivé zaujetí</a:t>
            </a:r>
            <a:endParaRPr b="1"/>
          </a:p>
          <a:p>
            <a:pPr indent="-142240" lvl="0" marL="91440" rtl="0" algn="l">
              <a:lnSpc>
                <a:spcPct val="90000"/>
              </a:lnSpc>
              <a:spcBef>
                <a:spcPts val="1400"/>
              </a:spcBef>
              <a:spcAft>
                <a:spcPts val="0"/>
              </a:spcAft>
              <a:buSzPts val="2000"/>
              <a:buChar char=" "/>
            </a:pPr>
            <a:r>
              <a:rPr lang="cs-CZ"/>
              <a:t>Zaujetí (vášeň pro věc) jde ruku v ruce s pozorností a pozornost určuje oblast, v níž může vyrůst vize (Kouzes, Posner, 2007). Pěkným příkladem je zkušenost Kouzese a Posnera (2007), kteří si při psaní jedné své knihy posílali text navzájem e-mailem. V té době byl email v podstatě skoro neznámá věc a využívalo jej zkušebně jen několik amerických univerzit. Ačkoli oba využívali e-mail, nerozpoznali v té době vůbec jeho potenciál, protože nejsou zvlášť technicky zaměření. Jiní naopak později potenciál e-mailů rozpoznali (protože e o IT zajímali) a rozvinuli jej a dosáhli díky tomu obrovských zisků. Lze shrnout, že osobní vize lídra vychází z toho, co jej opravdu bytostně zajímá (četné příklady vášnivého zaujetí nejrůznějších vůdců nabízí Adair, 2006). </a:t>
            </a:r>
            <a:endParaRPr/>
          </a:p>
          <a:p>
            <a:pPr indent="-15239" lvl="0" marL="91440" rtl="0" algn="l">
              <a:lnSpc>
                <a:spcPct val="90000"/>
              </a:lnSpc>
              <a:spcBef>
                <a:spcPts val="1400"/>
              </a:spcBef>
              <a:spcAft>
                <a:spcPts val="0"/>
              </a:spcAft>
              <a:buSzPts val="1200"/>
              <a:buNone/>
            </a:pPr>
            <a:r>
              <a:t/>
            </a:r>
            <a:endParaRPr/>
          </a:p>
          <a:p>
            <a:pPr indent="-142240" lvl="0" marL="91440" rtl="0" algn="l">
              <a:lnSpc>
                <a:spcPct val="90000"/>
              </a:lnSpc>
              <a:spcBef>
                <a:spcPts val="1400"/>
              </a:spcBef>
              <a:spcAft>
                <a:spcPts val="0"/>
              </a:spcAft>
              <a:buSzPts val="2000"/>
              <a:buChar char=" "/>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g6eefcc0b88_0_0"/>
          <p:cNvSpPr txBox="1"/>
          <p:nvPr>
            <p:ph type="title"/>
          </p:nvPr>
        </p:nvSpPr>
        <p:spPr>
          <a:xfrm>
            <a:off x="1097280" y="286603"/>
            <a:ext cx="10058400" cy="1450800"/>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Clr>
                <a:srgbClr val="3F3F3F"/>
              </a:buClr>
              <a:buSzPts val="4800"/>
              <a:buFont typeface="Calibri"/>
              <a:buNone/>
            </a:pPr>
            <a:r>
              <a:rPr lang="cs-CZ"/>
              <a:t>ZPŮSOB, JAK DOJÍT K VIZI</a:t>
            </a:r>
            <a:endParaRPr/>
          </a:p>
        </p:txBody>
      </p:sp>
      <p:sp>
        <p:nvSpPr>
          <p:cNvPr id="184" name="Google Shape;184;g6eefcc0b88_0_0"/>
          <p:cNvSpPr txBox="1"/>
          <p:nvPr>
            <p:ph idx="1" type="body"/>
          </p:nvPr>
        </p:nvSpPr>
        <p:spPr>
          <a:xfrm>
            <a:off x="1097280" y="1845734"/>
            <a:ext cx="10058400" cy="4023300"/>
          </a:xfrm>
          <a:prstGeom prst="rect">
            <a:avLst/>
          </a:prstGeom>
          <a:noFill/>
          <a:ln>
            <a:noFill/>
          </a:ln>
        </p:spPr>
        <p:txBody>
          <a:bodyPr anchorCtr="0" anchor="t" bIns="45700" lIns="0" spcFirstLastPara="1" rIns="0" wrap="square" tIns="45700">
            <a:noAutofit/>
          </a:bodyPr>
          <a:lstStyle/>
          <a:p>
            <a:pPr indent="-142240" lvl="0" marL="91440" rtl="0" algn="l">
              <a:lnSpc>
                <a:spcPct val="90000"/>
              </a:lnSpc>
              <a:spcBef>
                <a:spcPts val="1400"/>
              </a:spcBef>
              <a:spcAft>
                <a:spcPts val="0"/>
              </a:spcAft>
              <a:buSzPts val="2000"/>
              <a:buChar char=" "/>
            </a:pPr>
            <a:r>
              <a:t/>
            </a:r>
            <a:endParaRPr/>
          </a:p>
          <a:p>
            <a:pPr indent="-142240" lvl="0" marL="91440" rtl="0" algn="l">
              <a:lnSpc>
                <a:spcPct val="90000"/>
              </a:lnSpc>
              <a:spcBef>
                <a:spcPts val="1400"/>
              </a:spcBef>
              <a:spcAft>
                <a:spcPts val="0"/>
              </a:spcAft>
              <a:buSzPts val="2000"/>
              <a:buChar char=" "/>
            </a:pPr>
            <a:r>
              <a:rPr b="1" lang="cs-CZ"/>
              <a:t>e) Zvládnout „tvůrčí napětí“</a:t>
            </a:r>
            <a:endParaRPr b="1"/>
          </a:p>
          <a:p>
            <a:pPr indent="-142240" lvl="0" marL="91440" rtl="0" algn="l">
              <a:lnSpc>
                <a:spcPct val="90000"/>
              </a:lnSpc>
              <a:spcBef>
                <a:spcPts val="1400"/>
              </a:spcBef>
              <a:spcAft>
                <a:spcPts val="0"/>
              </a:spcAft>
              <a:buSzPts val="2000"/>
              <a:buChar char=" "/>
            </a:pPr>
            <a:r>
              <a:rPr lang="cs-CZ"/>
              <a:t>Rozdíl mezi preferovanou budoucností (vizí) a aktuálním stavem nazývá Senge „tvůrčím napětím“ (Senge, 2009). Tvůrčí napětí si lze představit jako pomyslnou gumu nataženou mezi dvěma pružnými body, která se natahuje a smršťuje a tím vytváří větší či menší tlak (viz. obr. – Senge, 2009).</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1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marR="0" rtl="0" algn="l">
              <a:lnSpc>
                <a:spcPct val="85000"/>
              </a:lnSpc>
              <a:spcBef>
                <a:spcPts val="0"/>
              </a:spcBef>
              <a:spcAft>
                <a:spcPts val="0"/>
              </a:spcAft>
              <a:buClr>
                <a:srgbClr val="3F3F3F"/>
              </a:buClr>
              <a:buSzPts val="4800"/>
              <a:buFont typeface="Calibri"/>
              <a:buNone/>
            </a:pPr>
            <a:r>
              <a:rPr lang="cs-CZ"/>
              <a:t>SDÍLENÁ VIZE</a:t>
            </a:r>
            <a:endParaRPr/>
          </a:p>
        </p:txBody>
      </p:sp>
      <p:sp>
        <p:nvSpPr>
          <p:cNvPr id="190" name="Google Shape;190;p14"/>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17475" lvl="0" marL="91440" rtl="0" algn="l">
              <a:lnSpc>
                <a:spcPct val="80000"/>
              </a:lnSpc>
              <a:spcBef>
                <a:spcPts val="0"/>
              </a:spcBef>
              <a:spcAft>
                <a:spcPts val="0"/>
              </a:spcAft>
              <a:buSzPts val="1850"/>
              <a:buChar char=" "/>
            </a:pPr>
            <a:r>
              <a:t/>
            </a:r>
            <a:endParaRPr/>
          </a:p>
          <a:p>
            <a:pPr indent="-117475" lvl="0" marL="91440" rtl="0" algn="l">
              <a:lnSpc>
                <a:spcPct val="80000"/>
              </a:lnSpc>
              <a:spcBef>
                <a:spcPts val="1400"/>
              </a:spcBef>
              <a:spcAft>
                <a:spcPts val="0"/>
              </a:spcAft>
              <a:buSzPts val="1850"/>
              <a:buChar char=" "/>
            </a:pPr>
            <a:r>
              <a:rPr lang="cs-CZ" sz="1850"/>
              <a:t>Mít osobní vizi je sice klíčem k leadershipu, ale samo o sobě to ještě nestačí. Z osobní vize se musí stát vize společná, sdílená: „Od lídrů se očekává, že budou hledět směrem k budoucnosti, ale neočekává se, že budou svou představu budoucnosti vnucovat ostatním. To, co lidé skutečně chtějí slyšet, není jednoduše vize vedoucího. Chtějí slyšet o svých vlastních touhách.“ (Kouzes, Posner, 1997, s. 87)</a:t>
            </a:r>
            <a:endParaRPr/>
          </a:p>
          <a:p>
            <a:pPr indent="-117475" lvl="0" marL="91440" rtl="0" algn="l">
              <a:lnSpc>
                <a:spcPct val="80000"/>
              </a:lnSpc>
              <a:spcBef>
                <a:spcPts val="1400"/>
              </a:spcBef>
              <a:spcAft>
                <a:spcPts val="0"/>
              </a:spcAft>
              <a:buSzPts val="1850"/>
              <a:buChar char=" "/>
            </a:pPr>
            <a:r>
              <a:rPr lang="cs-CZ" sz="1850"/>
              <a:t>Vytvoření sdílené vize je výrazně odlišný proces, než vytváření osobní vize. Ukazuje se, že lídr musí být nejen schopen introspekce a zkoumání svého nitra, ale musí zároveň být schopen vést dialog s ostatními, naslouchat, vyjednávat, podněcovat a společně s nimi vytvářet smysluplnou vizi.</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1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cap="none"/>
              <a:t>ZNAKY EFEKTIVNÍ SDÍLENÉ VIZE</a:t>
            </a:r>
            <a:endParaRPr cap="none"/>
          </a:p>
        </p:txBody>
      </p:sp>
      <p:sp>
        <p:nvSpPr>
          <p:cNvPr id="196" name="Google Shape;196;p15"/>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Autofit/>
          </a:bodyPr>
          <a:lstStyle/>
          <a:p>
            <a:pPr indent="-91440" lvl="0" marL="91440" rtl="0" algn="l">
              <a:lnSpc>
                <a:spcPct val="90000"/>
              </a:lnSpc>
              <a:spcBef>
                <a:spcPts val="0"/>
              </a:spcBef>
              <a:spcAft>
                <a:spcPts val="0"/>
              </a:spcAft>
              <a:buSzPts val="1200"/>
              <a:buChar char=" "/>
            </a:pPr>
            <a:r>
              <a:rPr lang="cs-CZ" sz="1200"/>
              <a:t>Kotter (2000) </a:t>
            </a:r>
            <a:endParaRPr sz="1200"/>
          </a:p>
          <a:p>
            <a:pPr indent="-91440" lvl="0" marL="91440" rtl="0" algn="l">
              <a:lnSpc>
                <a:spcPct val="90000"/>
              </a:lnSpc>
              <a:spcBef>
                <a:spcPts val="1400"/>
              </a:spcBef>
              <a:spcAft>
                <a:spcPts val="0"/>
              </a:spcAft>
              <a:buSzPts val="1400"/>
              <a:buChar char=" "/>
            </a:pPr>
            <a:r>
              <a:rPr lang="cs-CZ" sz="1400"/>
              <a:t>· </a:t>
            </a:r>
            <a:r>
              <a:rPr b="1" lang="cs-CZ" sz="1400"/>
              <a:t>Obraznost </a:t>
            </a:r>
            <a:r>
              <a:rPr lang="cs-CZ" sz="1400"/>
              <a:t>– vize nabízí živý a barvitý popis budoucnosti, ne jen čísla nebo suchopárné fráze </a:t>
            </a:r>
            <a:endParaRPr/>
          </a:p>
          <a:p>
            <a:pPr indent="-91440" lvl="0" marL="91440" rtl="0" algn="l">
              <a:lnSpc>
                <a:spcPct val="90000"/>
              </a:lnSpc>
              <a:spcBef>
                <a:spcPts val="1400"/>
              </a:spcBef>
              <a:spcAft>
                <a:spcPts val="0"/>
              </a:spcAft>
              <a:buSzPts val="1400"/>
              <a:buChar char=" "/>
            </a:pPr>
            <a:r>
              <a:rPr lang="cs-CZ" sz="1400"/>
              <a:t>· </a:t>
            </a:r>
            <a:r>
              <a:rPr b="1" lang="cs-CZ" sz="1400"/>
              <a:t>Adresnost </a:t>
            </a:r>
            <a:r>
              <a:rPr lang="cs-CZ" sz="1400"/>
              <a:t>– předpokladem sdílení vize je, že vize oslovuje zájmy různých zainteresovaných skupin (zaměstnanci, akcionáři, klienti,…) a že lídr dokáže s těmito zainteresovanými stranami účinně vyjednávat </a:t>
            </a:r>
            <a:endParaRPr sz="1400"/>
          </a:p>
          <a:p>
            <a:pPr indent="-91440" lvl="0" marL="91440" rtl="0" algn="l">
              <a:lnSpc>
                <a:spcPct val="90000"/>
              </a:lnSpc>
              <a:spcBef>
                <a:spcPts val="1400"/>
              </a:spcBef>
              <a:spcAft>
                <a:spcPts val="0"/>
              </a:spcAft>
              <a:buSzPts val="1400"/>
              <a:buChar char=" "/>
            </a:pPr>
            <a:r>
              <a:rPr lang="cs-CZ" sz="1400"/>
              <a:t>· </a:t>
            </a:r>
            <a:r>
              <a:rPr b="1" lang="cs-CZ" sz="1400"/>
              <a:t>Uskutečnitelnost </a:t>
            </a:r>
            <a:r>
              <a:rPr lang="cs-CZ" sz="1400"/>
              <a:t>– vize musí být realistická, musí existovat reálná šance, že bude naplněna</a:t>
            </a:r>
            <a:endParaRPr sz="1400"/>
          </a:p>
          <a:p>
            <a:pPr indent="-91440" lvl="0" marL="91440" rtl="0" algn="l">
              <a:lnSpc>
                <a:spcPct val="90000"/>
              </a:lnSpc>
              <a:spcBef>
                <a:spcPts val="1400"/>
              </a:spcBef>
              <a:spcAft>
                <a:spcPts val="0"/>
              </a:spcAft>
              <a:buSzPts val="1400"/>
              <a:buChar char=" "/>
            </a:pPr>
            <a:r>
              <a:rPr lang="cs-CZ" sz="1400"/>
              <a:t>· </a:t>
            </a:r>
            <a:r>
              <a:rPr b="1" lang="cs-CZ" sz="1400"/>
              <a:t>Jednoznačnost </a:t>
            </a:r>
            <a:r>
              <a:rPr lang="cs-CZ" sz="1400"/>
              <a:t>– sdílená vize je dostatečně jasná, aby byla vodítkem pro rozhodování na různých úrovních organizace a vytvořila tak i půdu pro efektivní delegování pravomocí</a:t>
            </a:r>
            <a:endParaRPr sz="1400"/>
          </a:p>
          <a:p>
            <a:pPr indent="-91440" lvl="0" marL="91440" rtl="0" algn="l">
              <a:lnSpc>
                <a:spcPct val="90000"/>
              </a:lnSpc>
              <a:spcBef>
                <a:spcPts val="1400"/>
              </a:spcBef>
              <a:spcAft>
                <a:spcPts val="0"/>
              </a:spcAft>
              <a:buSzPts val="1400"/>
              <a:buChar char=" "/>
            </a:pPr>
            <a:r>
              <a:rPr lang="cs-CZ" sz="1400"/>
              <a:t>· </a:t>
            </a:r>
            <a:r>
              <a:rPr b="1" lang="cs-CZ" sz="1400"/>
              <a:t>Flexibilita </a:t>
            </a:r>
            <a:r>
              <a:rPr lang="cs-CZ" sz="1400"/>
              <a:t>– vize není na druhou stranu příliš specifická, ale je dostatečně obecná na to, aby umožnila iniciativu jednotlivců a reakci na změny podmínek</a:t>
            </a:r>
            <a:endParaRPr/>
          </a:p>
          <a:p>
            <a:pPr indent="-91440" lvl="0" marL="91440" rtl="0" algn="l">
              <a:lnSpc>
                <a:spcPct val="90000"/>
              </a:lnSpc>
              <a:spcBef>
                <a:spcPts val="1400"/>
              </a:spcBef>
              <a:spcAft>
                <a:spcPts val="0"/>
              </a:spcAft>
              <a:buSzPts val="1400"/>
              <a:buChar char=" "/>
            </a:pPr>
            <a:r>
              <a:rPr lang="cs-CZ" sz="1400"/>
              <a:t>· </a:t>
            </a:r>
            <a:r>
              <a:rPr b="1" lang="cs-CZ" sz="1400"/>
              <a:t>Srozumitelnost </a:t>
            </a:r>
            <a:r>
              <a:rPr lang="cs-CZ" sz="1400"/>
              <a:t>– vize je formulována tak, že se dobře o ní komunikuje, měřítkem je, že ji lze vysvětlit během několika minut.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Google Shape;201;p1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Přínosy vize</a:t>
            </a:r>
            <a:endParaRPr/>
          </a:p>
        </p:txBody>
      </p:sp>
      <p:sp>
        <p:nvSpPr>
          <p:cNvPr id="202" name="Google Shape;202;p16"/>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17475" lvl="0" marL="91440" rtl="0" algn="l">
              <a:lnSpc>
                <a:spcPct val="80000"/>
              </a:lnSpc>
              <a:spcBef>
                <a:spcPts val="0"/>
              </a:spcBef>
              <a:spcAft>
                <a:spcPts val="0"/>
              </a:spcAft>
              <a:buSzPts val="1850"/>
              <a:buChar char=" "/>
            </a:pPr>
            <a:r>
              <a:rPr lang="cs-CZ" sz="1850"/>
              <a:t>Takto formulovaná vize přinejmenším dva </a:t>
            </a:r>
            <a:r>
              <a:rPr b="1" lang="cs-CZ" sz="1850"/>
              <a:t>potenciální přínosy </a:t>
            </a:r>
            <a:r>
              <a:rPr lang="cs-CZ" sz="1850"/>
              <a:t>(Kotter, 2000; Bennis, 2003;</a:t>
            </a:r>
            <a:endParaRPr/>
          </a:p>
          <a:p>
            <a:pPr indent="-117475" lvl="0" marL="91440" rtl="0" algn="l">
              <a:lnSpc>
                <a:spcPct val="80000"/>
              </a:lnSpc>
              <a:spcBef>
                <a:spcPts val="1400"/>
              </a:spcBef>
              <a:spcAft>
                <a:spcPts val="0"/>
              </a:spcAft>
              <a:buSzPts val="1850"/>
              <a:buChar char=" "/>
            </a:pPr>
            <a:r>
              <a:rPr lang="cs-CZ" sz="1850"/>
              <a:t>Peters, 2001):</a:t>
            </a:r>
            <a:endParaRPr/>
          </a:p>
          <a:p>
            <a:pPr indent="-117475" lvl="0" marL="91440" rtl="0" algn="l">
              <a:lnSpc>
                <a:spcPct val="80000"/>
              </a:lnSpc>
              <a:spcBef>
                <a:spcPts val="1400"/>
              </a:spcBef>
              <a:spcAft>
                <a:spcPts val="0"/>
              </a:spcAft>
              <a:buSzPts val="1850"/>
              <a:buChar char=" "/>
            </a:pPr>
            <a:r>
              <a:rPr lang="cs-CZ" sz="1850"/>
              <a:t>· </a:t>
            </a:r>
            <a:r>
              <a:rPr b="1" lang="cs-CZ" sz="1850"/>
              <a:t>vytyčení směru </a:t>
            </a:r>
            <a:r>
              <a:rPr lang="cs-CZ" sz="1850"/>
              <a:t>– vize nabízí jasné nasměrování pro významnější i drobná rozhodování:</a:t>
            </a:r>
            <a:endParaRPr/>
          </a:p>
          <a:p>
            <a:pPr indent="-117475" lvl="0" marL="91440" rtl="0" algn="l">
              <a:lnSpc>
                <a:spcPct val="80000"/>
              </a:lnSpc>
              <a:spcBef>
                <a:spcPts val="1400"/>
              </a:spcBef>
              <a:spcAft>
                <a:spcPts val="0"/>
              </a:spcAft>
              <a:buSzPts val="1850"/>
              <a:buChar char=" "/>
            </a:pPr>
            <a:r>
              <a:rPr lang="cs-CZ" sz="1850"/>
              <a:t>místo snah o definování postupů v nejrůznějších situacích (což je časově náročné,</a:t>
            </a:r>
            <a:endParaRPr/>
          </a:p>
          <a:p>
            <a:pPr indent="-117475" lvl="0" marL="91440" rtl="0" algn="l">
              <a:lnSpc>
                <a:spcPct val="80000"/>
              </a:lnSpc>
              <a:spcBef>
                <a:spcPts val="1400"/>
              </a:spcBef>
              <a:spcAft>
                <a:spcPts val="0"/>
              </a:spcAft>
              <a:buSzPts val="1850"/>
              <a:buChar char=" "/>
            </a:pPr>
            <a:r>
              <a:rPr lang="cs-CZ" sz="1850"/>
              <a:t>komplikované, extrémně náročné na praktické využití a nedostatečné, protože se</a:t>
            </a:r>
            <a:endParaRPr/>
          </a:p>
          <a:p>
            <a:pPr indent="-117475" lvl="0" marL="91440" rtl="0" algn="l">
              <a:lnSpc>
                <a:spcPct val="80000"/>
              </a:lnSpc>
              <a:spcBef>
                <a:spcPts val="1400"/>
              </a:spcBef>
              <a:spcAft>
                <a:spcPts val="0"/>
              </a:spcAft>
              <a:buSzPts val="1850"/>
              <a:buChar char=" "/>
            </a:pPr>
            <a:r>
              <a:rPr lang="cs-CZ" sz="1850"/>
              <a:t>vyskytují i neočekávané situace) lze vést manažery i zplnomocněné pracovníky k reflexi</a:t>
            </a:r>
            <a:endParaRPr/>
          </a:p>
          <a:p>
            <a:pPr indent="-117475" lvl="0" marL="91440" rtl="0" algn="l">
              <a:lnSpc>
                <a:spcPct val="80000"/>
              </a:lnSpc>
              <a:spcBef>
                <a:spcPts val="1400"/>
              </a:spcBef>
              <a:spcAft>
                <a:spcPts val="0"/>
              </a:spcAft>
              <a:buSzPts val="1850"/>
              <a:buChar char=" "/>
            </a:pPr>
            <a:r>
              <a:rPr lang="cs-CZ" sz="1850"/>
              <a:t>svých aktivit a rozhodnutí pomocí otázky „co je v souladu s naší vizí?“</a:t>
            </a:r>
            <a:endParaRPr/>
          </a:p>
          <a:p>
            <a:pPr indent="-117475" lvl="0" marL="91440" rtl="0" algn="l">
              <a:lnSpc>
                <a:spcPct val="80000"/>
              </a:lnSpc>
              <a:spcBef>
                <a:spcPts val="1400"/>
              </a:spcBef>
              <a:spcAft>
                <a:spcPts val="0"/>
              </a:spcAft>
              <a:buSzPts val="1850"/>
              <a:buChar char=" "/>
            </a:pPr>
            <a:r>
              <a:rPr lang="cs-CZ" sz="1850"/>
              <a:t>· </a:t>
            </a:r>
            <a:r>
              <a:rPr b="1" lang="cs-CZ" sz="1850"/>
              <a:t>motivace </a:t>
            </a:r>
            <a:r>
              <a:rPr lang="cs-CZ" sz="1850"/>
              <a:t>– realizace nějakého smysluplného cíle stojí oběti a námahu, barvitá a</a:t>
            </a:r>
            <a:endParaRPr/>
          </a:p>
          <a:p>
            <a:pPr indent="-117475" lvl="0" marL="91440" rtl="0" algn="l">
              <a:lnSpc>
                <a:spcPct val="80000"/>
              </a:lnSpc>
              <a:spcBef>
                <a:spcPts val="1400"/>
              </a:spcBef>
              <a:spcAft>
                <a:spcPts val="0"/>
              </a:spcAft>
              <a:buSzPts val="1850"/>
              <a:buChar char=" "/>
            </a:pPr>
            <a:r>
              <a:rPr lang="cs-CZ" sz="1850"/>
              <a:t>atraktivní vize, která je sdílená, posiluje významným způsobem motivaci všech</a:t>
            </a:r>
            <a:endParaRPr/>
          </a:p>
          <a:p>
            <a:pPr indent="-117475" lvl="0" marL="91440" rtl="0" algn="l">
              <a:lnSpc>
                <a:spcPct val="80000"/>
              </a:lnSpc>
              <a:spcBef>
                <a:spcPts val="1400"/>
              </a:spcBef>
              <a:spcAft>
                <a:spcPts val="0"/>
              </a:spcAft>
              <a:buSzPts val="1850"/>
              <a:buChar char=" "/>
            </a:pPr>
            <a:r>
              <a:rPr lang="cs-CZ" sz="1850"/>
              <a:t>zúčastněných (Furman, Ahola, 2007)</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1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cap="none"/>
              <a:t>FORMY SDÍLENÍ VIZE</a:t>
            </a:r>
            <a:endParaRPr cap="none"/>
          </a:p>
        </p:txBody>
      </p:sp>
      <p:sp>
        <p:nvSpPr>
          <p:cNvPr id="208" name="Google Shape;208;p17"/>
          <p:cNvSpPr txBox="1"/>
          <p:nvPr>
            <p:ph idx="1" type="body"/>
          </p:nvPr>
        </p:nvSpPr>
        <p:spPr>
          <a:xfrm>
            <a:off x="1197735" y="1738648"/>
            <a:ext cx="10254159" cy="4713668"/>
          </a:xfrm>
          <a:prstGeom prst="rect">
            <a:avLst/>
          </a:prstGeom>
          <a:noFill/>
          <a:ln>
            <a:noFill/>
          </a:ln>
        </p:spPr>
        <p:txBody>
          <a:bodyPr anchorCtr="0" anchor="t" bIns="45700" lIns="0" spcFirstLastPara="1" rIns="0" wrap="square" tIns="45700">
            <a:normAutofit/>
          </a:bodyPr>
          <a:lstStyle/>
          <a:p>
            <a:pPr indent="-114300" lvl="0" marL="91440" rtl="0" algn="l">
              <a:lnSpc>
                <a:spcPct val="80000"/>
              </a:lnSpc>
              <a:spcBef>
                <a:spcPts val="0"/>
              </a:spcBef>
              <a:spcAft>
                <a:spcPts val="0"/>
              </a:spcAft>
              <a:buSzPts val="1800"/>
              <a:buChar char=" "/>
            </a:pPr>
            <a:r>
              <a:rPr lang="cs-CZ" sz="1800"/>
              <a:t>Smithův model (in Senge et al., 1994) rozlišuje </a:t>
            </a:r>
            <a:r>
              <a:rPr b="1" lang="cs-CZ" sz="1800"/>
              <a:t>5 stupňů sdílení vize</a:t>
            </a:r>
            <a:r>
              <a:rPr lang="cs-CZ" sz="1800"/>
              <a:t>:</a:t>
            </a:r>
            <a:endParaRPr/>
          </a:p>
          <a:p>
            <a:pPr indent="-127000" lvl="0" marL="91440" rtl="0" algn="just">
              <a:lnSpc>
                <a:spcPct val="80000"/>
              </a:lnSpc>
              <a:spcBef>
                <a:spcPts val="1400"/>
              </a:spcBef>
              <a:spcAft>
                <a:spcPts val="0"/>
              </a:spcAft>
              <a:buSzPts val="2000"/>
              <a:buFont typeface="Arial"/>
              <a:buChar char="•"/>
            </a:pPr>
            <a:r>
              <a:rPr b="1" lang="cs-CZ"/>
              <a:t>Sdělování </a:t>
            </a:r>
            <a:r>
              <a:rPr lang="cs-CZ"/>
              <a:t>(„telling“) </a:t>
            </a:r>
            <a:r>
              <a:rPr lang="cs-CZ" sz="1500"/>
              <a:t>– lídr ví, jaká má vize být, jasně a zřetelně ji ostatním sdělí a ostatní by ji měli následovat; platí,</a:t>
            </a:r>
            <a:br>
              <a:rPr lang="cs-CZ" sz="1500"/>
            </a:br>
            <a:r>
              <a:rPr lang="cs-CZ" sz="1500"/>
              <a:t>že „i nařízená vize je stále vize“; je třeba podávat jasné informace o tom, co se očekává a jasně vymezit, o čem vyjednávat lze a</a:t>
            </a:r>
            <a:br>
              <a:rPr lang="cs-CZ" sz="1500"/>
            </a:br>
            <a:r>
              <a:rPr lang="cs-CZ" sz="1500"/>
              <a:t>o čem nikoli</a:t>
            </a:r>
            <a:endParaRPr sz="1500"/>
          </a:p>
          <a:p>
            <a:pPr indent="-127000" lvl="0" marL="91440" rtl="0" algn="just">
              <a:lnSpc>
                <a:spcPct val="80000"/>
              </a:lnSpc>
              <a:spcBef>
                <a:spcPts val="1400"/>
              </a:spcBef>
              <a:spcAft>
                <a:spcPts val="0"/>
              </a:spcAft>
              <a:buSzPts val="2000"/>
              <a:buFont typeface="Arial"/>
              <a:buChar char="•"/>
            </a:pPr>
            <a:r>
              <a:rPr b="1" lang="cs-CZ"/>
              <a:t>Prodávání </a:t>
            </a:r>
            <a:r>
              <a:rPr lang="cs-CZ"/>
              <a:t>(„selling“) – </a:t>
            </a:r>
            <a:r>
              <a:rPr lang="cs-CZ" sz="1500"/>
              <a:t>lídr ví, jaká má vize být, ale musí ji ostatním umět „prodat“ než se začne realizovat; je užitečné pečlivě sledovat zpětnou vazbu, důsledně respektovat svobodu spolupracovníků a zaměřit se spíš na přínosy pro ně než</a:t>
            </a:r>
            <a:br>
              <a:rPr lang="cs-CZ" sz="1500"/>
            </a:br>
            <a:r>
              <a:rPr lang="cs-CZ" sz="1500"/>
              <a:t>pro organizaci</a:t>
            </a:r>
            <a:endParaRPr/>
          </a:p>
          <a:p>
            <a:pPr indent="-127000" lvl="0" marL="91440" rtl="0" algn="just">
              <a:lnSpc>
                <a:spcPct val="80000"/>
              </a:lnSpc>
              <a:spcBef>
                <a:spcPts val="1400"/>
              </a:spcBef>
              <a:spcAft>
                <a:spcPts val="0"/>
              </a:spcAft>
              <a:buSzPts val="2000"/>
              <a:buFont typeface="Arial"/>
              <a:buChar char="•"/>
            </a:pPr>
            <a:r>
              <a:rPr b="1" lang="cs-CZ"/>
              <a:t>Testování </a:t>
            </a:r>
            <a:r>
              <a:rPr lang="cs-CZ"/>
              <a:t>(„testing“) </a:t>
            </a:r>
            <a:r>
              <a:rPr lang="cs-CZ" sz="1400"/>
              <a:t>– </a:t>
            </a:r>
            <a:r>
              <a:rPr lang="cs-CZ" sz="1500"/>
              <a:t>lídr má svou představu o vizi či několik nápadů, ale chce znát reakce kolegů z organizace, než se</a:t>
            </a:r>
            <a:br>
              <a:rPr lang="cs-CZ" sz="1500"/>
            </a:br>
            <a:r>
              <a:rPr lang="cs-CZ" sz="1500"/>
              <a:t>do toho pustí; lídr se zajímá nejen o otázku, zda spolupracovníci vizi přijímají, ale také o otázku, s jakým nadšením ji přijímají a na základě zjištěné zpětné vazby je připraven vizi přeformulovat; je užitečné poskytnout úplné informace, dostatečně se doptávat</a:t>
            </a:r>
            <a:br>
              <a:rPr lang="cs-CZ" sz="1500"/>
            </a:br>
            <a:r>
              <a:rPr lang="cs-CZ" sz="1500"/>
              <a:t>(a především se vyhnout „návodným otázkám“ z nichž je patrné, jakou odpověď chce lídr slyšet) a zajistit anonymitu odpovědí</a:t>
            </a:r>
            <a:endParaRPr/>
          </a:p>
          <a:p>
            <a:pPr indent="-127000" lvl="0" marL="91440" rtl="0" algn="just">
              <a:lnSpc>
                <a:spcPct val="80000"/>
              </a:lnSpc>
              <a:spcBef>
                <a:spcPts val="1400"/>
              </a:spcBef>
              <a:spcAft>
                <a:spcPts val="0"/>
              </a:spcAft>
              <a:buSzPts val="2000"/>
              <a:buFont typeface="Arial"/>
              <a:buChar char="•"/>
            </a:pPr>
            <a:r>
              <a:rPr b="1" lang="cs-CZ"/>
              <a:t>Konzultování („consulting“) </a:t>
            </a:r>
            <a:r>
              <a:rPr lang="cs-CZ" sz="1400"/>
              <a:t>– </a:t>
            </a:r>
            <a:r>
              <a:rPr lang="cs-CZ" sz="1500"/>
              <a:t>lídr vytváří vizi, ale chce od svých spolupracovníků tvořivé nápady a vstupy; je vhodné věnovat tvorbě vize dostatek času a v různých týmech porůznu diskusi „posunovat v hierarchii nahoru a dolů“, důsledně oddělit sdělování a konzultování (pokud se lídr tváří, že konzultuje, ale všem je jasné, že už má svou vizi jasně vybranou a chce ji jen potvrdit, budou reakce velmi rozpačité nebo to může celý proces dokonce zpochybnit)</a:t>
            </a:r>
            <a:endParaRPr/>
          </a:p>
          <a:p>
            <a:pPr indent="-139700" lvl="0" marL="91440" rtl="0" algn="just">
              <a:lnSpc>
                <a:spcPct val="80000"/>
              </a:lnSpc>
              <a:spcBef>
                <a:spcPts val="1400"/>
              </a:spcBef>
              <a:spcAft>
                <a:spcPts val="0"/>
              </a:spcAft>
              <a:buSzPts val="2200"/>
              <a:buFont typeface="Arial"/>
              <a:buChar char="•"/>
            </a:pPr>
            <a:r>
              <a:rPr b="1" lang="cs-CZ" sz="2200"/>
              <a:t>Spoluvytváření </a:t>
            </a:r>
            <a:r>
              <a:rPr lang="cs-CZ" sz="2200"/>
              <a:t>(„co-creating“) </a:t>
            </a:r>
            <a:r>
              <a:rPr lang="cs-CZ" sz="1400"/>
              <a:t>– </a:t>
            </a:r>
            <a:r>
              <a:rPr lang="cs-CZ" sz="1500"/>
              <a:t>lídr a spolupracovníci vytvářejí vizi společně; předpokladem je určitá rovnost účastníků při předkládání názorů a vzájemný respekt, hledání (někdy pracné) konsensu a ne jen souhlasu, pečlivá facilitace procesu diskuse (lze využít pomoci facilitátora nebo i kouče)</a:t>
            </a:r>
            <a:endParaRPr sz="1500"/>
          </a:p>
          <a:p>
            <a:pPr indent="-2539" lvl="0" marL="91440" rtl="0" algn="l">
              <a:lnSpc>
                <a:spcPct val="80000"/>
              </a:lnSpc>
              <a:spcBef>
                <a:spcPts val="1400"/>
              </a:spcBef>
              <a:spcAft>
                <a:spcPts val="0"/>
              </a:spcAft>
              <a:buSzPts val="1400"/>
              <a:buFont typeface="Arial"/>
              <a:buNone/>
            </a:pPr>
            <a:r>
              <a:t/>
            </a:r>
            <a:endParaRPr sz="1400"/>
          </a:p>
          <a:p>
            <a:pPr indent="-2539" lvl="0" marL="91440" rtl="0" algn="l">
              <a:lnSpc>
                <a:spcPct val="80000"/>
              </a:lnSpc>
              <a:spcBef>
                <a:spcPts val="1400"/>
              </a:spcBef>
              <a:spcAft>
                <a:spcPts val="0"/>
              </a:spcAft>
              <a:buSzPts val="1400"/>
              <a:buFont typeface="Arial"/>
              <a:buNone/>
            </a:pPr>
            <a:r>
              <a:t/>
            </a:r>
            <a:endParaRPr sz="1400"/>
          </a:p>
          <a:p>
            <a:pPr indent="-2539" lvl="0" marL="91440" rtl="0" algn="l">
              <a:lnSpc>
                <a:spcPct val="80000"/>
              </a:lnSpc>
              <a:spcBef>
                <a:spcPts val="1400"/>
              </a:spcBef>
              <a:spcAft>
                <a:spcPts val="0"/>
              </a:spcAft>
              <a:buSzPts val="1400"/>
              <a:buNone/>
            </a:pPr>
            <a:r>
              <a:t/>
            </a:r>
            <a:endParaRPr sz="1400"/>
          </a:p>
          <a:p>
            <a:pPr indent="-2539" lvl="0" marL="91440" rtl="0" algn="l">
              <a:lnSpc>
                <a:spcPct val="80000"/>
              </a:lnSpc>
              <a:spcBef>
                <a:spcPts val="1400"/>
              </a:spcBef>
              <a:spcAft>
                <a:spcPts val="0"/>
              </a:spcAft>
              <a:buSzPts val="1400"/>
              <a:buNone/>
            </a:pPr>
            <a:r>
              <a:t/>
            </a:r>
            <a:endParaRPr sz="14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1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Sdílení vize</a:t>
            </a:r>
            <a:endParaRPr/>
          </a:p>
        </p:txBody>
      </p:sp>
      <p:sp>
        <p:nvSpPr>
          <p:cNvPr id="214" name="Google Shape;214;p18"/>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lang="cs-CZ"/>
              <a:t>Důležitým aspektem sdílení vize je také </a:t>
            </a:r>
            <a:r>
              <a:rPr b="1" lang="cs-CZ"/>
              <a:t>osobní příklad </a:t>
            </a:r>
            <a:r>
              <a:rPr lang="cs-CZ"/>
              <a:t>lídra (Kouzes, Posner, 2007).</a:t>
            </a:r>
            <a:endParaRPr/>
          </a:p>
          <a:p>
            <a:pPr indent="-127000" lvl="0" marL="91440" rtl="0" algn="l">
              <a:lnSpc>
                <a:spcPct val="90000"/>
              </a:lnSpc>
              <a:spcBef>
                <a:spcPts val="1400"/>
              </a:spcBef>
              <a:spcAft>
                <a:spcPts val="0"/>
              </a:spcAft>
              <a:buSzPts val="2000"/>
              <a:buChar char=" "/>
            </a:pPr>
            <a:r>
              <a:rPr lang="cs-CZ"/>
              <a:t>V zásadě platí, že lidé přijímají za svou jen takovou vizi, kterou lídr sám uplatňuje a při nesouladu mezi tím, co lídr říká a tím, co konkrétně dělá, se lidé vždy orientují podle toho, co koná (Bennis, 2003)</a:t>
            </a:r>
            <a:endParaRPr/>
          </a:p>
          <a:p>
            <a:pPr indent="-127000" lvl="0" marL="91440" rtl="0" algn="l">
              <a:lnSpc>
                <a:spcPct val="90000"/>
              </a:lnSpc>
              <a:spcBef>
                <a:spcPts val="1400"/>
              </a:spcBef>
              <a:spcAft>
                <a:spcPts val="0"/>
              </a:spcAft>
              <a:buSzPts val="2000"/>
              <a:buChar char=" "/>
            </a:pPr>
            <a:r>
              <a:rPr lang="cs-CZ"/>
              <a:t>Z formálního hlediska je obvykle užitečné pracovat nejen s racionálním aspektem sdělování vize, ale i s </a:t>
            </a:r>
            <a:r>
              <a:rPr b="1" lang="cs-CZ"/>
              <a:t>rovinou symbolickou a emoční</a:t>
            </a:r>
            <a:r>
              <a:rPr lang="cs-CZ"/>
              <a:t>. Proto se při sdílení vize často používají příběhy a metafory (Kouzes, Posner, 2007). Rovněž se často vyplácí věnovat zvýšenou pozornost jakémukoli chování spolupracovníků, které je v souladu s vizí a ocenit jej přiměřeným způsobem (Peters, 2001; Lueger, Korn, 2006; Whitney, Troster-Bloom, Rader, 2010).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MOTIVACE TÝMU</a:t>
            </a:r>
            <a:endParaRPr/>
          </a:p>
        </p:txBody>
      </p:sp>
      <p:sp>
        <p:nvSpPr>
          <p:cNvPr id="108" name="Google Shape;108;p2"/>
          <p:cNvSpPr txBox="1"/>
          <p:nvPr>
            <p:ph idx="1" type="body"/>
          </p:nvPr>
        </p:nvSpPr>
        <p:spPr>
          <a:xfrm>
            <a:off x="1097280" y="1845734"/>
            <a:ext cx="10058400" cy="4402666"/>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motivace zahrnuje celý souhrn činností</a:t>
            </a:r>
            <a:endParaRPr/>
          </a:p>
          <a:p>
            <a:pPr indent="-127000" lvl="0" marL="91440" rtl="0" algn="l">
              <a:lnSpc>
                <a:spcPct val="90000"/>
              </a:lnSpc>
              <a:spcBef>
                <a:spcPts val="1400"/>
              </a:spcBef>
              <a:spcAft>
                <a:spcPts val="0"/>
              </a:spcAft>
              <a:buSzPts val="2000"/>
              <a:buFont typeface="Courier New"/>
              <a:buChar char="o"/>
            </a:pPr>
            <a:r>
              <a:rPr lang="cs-CZ"/>
              <a:t> 5 principů, vyplývajících z přirozených vlastností lidí, které jsou používány manažery k aktivní motivaci zaměstnanců (Forsyth, 2009):</a:t>
            </a:r>
            <a:endParaRPr/>
          </a:p>
          <a:p>
            <a:pPr indent="-457200" lvl="2" marL="932688" rtl="0" algn="l">
              <a:lnSpc>
                <a:spcPct val="90000"/>
              </a:lnSpc>
              <a:spcBef>
                <a:spcPts val="400"/>
              </a:spcBef>
              <a:spcAft>
                <a:spcPts val="0"/>
              </a:spcAft>
              <a:buSzPts val="1700"/>
              <a:buFont typeface="Calibri"/>
              <a:buAutoNum type="arabicPeriod"/>
            </a:pPr>
            <a:r>
              <a:rPr b="1" lang="cs-CZ" sz="1700"/>
              <a:t>neexistuje žádné „zaříkávadlo</a:t>
            </a:r>
            <a:r>
              <a:rPr lang="cs-CZ" sz="1700"/>
              <a:t>“ – žádná věc (peníze, atd) neposkytuje naráz jednoznačně pozitivní motivaci, neexistuje „všelék“</a:t>
            </a:r>
            <a:endParaRPr/>
          </a:p>
          <a:p>
            <a:pPr indent="-457200" lvl="2" marL="932688" rtl="0" algn="l">
              <a:lnSpc>
                <a:spcPct val="90000"/>
              </a:lnSpc>
              <a:spcBef>
                <a:spcPts val="600"/>
              </a:spcBef>
              <a:spcAft>
                <a:spcPts val="0"/>
              </a:spcAft>
              <a:buSzPts val="1700"/>
              <a:buFont typeface="Calibri"/>
              <a:buAutoNum type="arabicPeriod"/>
            </a:pPr>
            <a:r>
              <a:rPr b="1" lang="cs-CZ" sz="1700"/>
              <a:t>úspěch je v detailech </a:t>
            </a:r>
            <a:r>
              <a:rPr lang="cs-CZ" sz="1700"/>
              <a:t>– dobrá motivace minimalizuje faktory, které způsobují nespokojenost a naopak maximalizuje ty, které tvoří pozitivní motivaci; tzv. „motivační“ klima převládající ve společnosti, atd. = soubor všech + a –</a:t>
            </a:r>
            <a:endParaRPr/>
          </a:p>
          <a:p>
            <a:pPr indent="-457200" lvl="2" marL="932688" rtl="0" algn="l">
              <a:lnSpc>
                <a:spcPct val="90000"/>
              </a:lnSpc>
              <a:spcBef>
                <a:spcPts val="600"/>
              </a:spcBef>
              <a:spcAft>
                <a:spcPts val="0"/>
              </a:spcAft>
              <a:buSzPts val="1700"/>
              <a:buFont typeface="Calibri"/>
              <a:buAutoNum type="arabicPeriod"/>
            </a:pPr>
            <a:r>
              <a:rPr b="1" lang="cs-CZ" sz="1700"/>
              <a:t>kontinuita </a:t>
            </a:r>
            <a:r>
              <a:rPr lang="cs-CZ" sz="1700"/>
              <a:t>– akceptace faktu, že vytvoření a udržení zdravého motivačního klimatu zabere určitý čas a je to trvalý a vyvíjející se úkol!</a:t>
            </a:r>
            <a:endParaRPr/>
          </a:p>
          <a:p>
            <a:pPr indent="-457200" lvl="2" marL="932688" rtl="0" algn="l">
              <a:lnSpc>
                <a:spcPct val="90000"/>
              </a:lnSpc>
              <a:spcBef>
                <a:spcPts val="600"/>
              </a:spcBef>
              <a:spcAft>
                <a:spcPts val="0"/>
              </a:spcAft>
              <a:buSzPts val="1700"/>
              <a:buFont typeface="Calibri"/>
              <a:buAutoNum type="arabicPeriod"/>
            </a:pPr>
            <a:r>
              <a:rPr b="1" lang="cs-CZ" sz="1700"/>
              <a:t>časové měřítko </a:t>
            </a:r>
            <a:r>
              <a:rPr lang="cs-CZ" sz="1700"/>
              <a:t>– příznaky slabé motivace mohou být včasným signálem, že pracovní výkony jsou ohroženy; zlepšování výkonů zabere čas, dobrý manažer pozná, že je to na základě dobré motivace; pozor – příliš mnoho opatření, pokud se změny hned nedostaví, může být na škodu..</a:t>
            </a:r>
            <a:endParaRPr/>
          </a:p>
          <a:p>
            <a:pPr indent="-457200" lvl="2" marL="932688" rtl="0" algn="l">
              <a:lnSpc>
                <a:spcPct val="90000"/>
              </a:lnSpc>
              <a:spcBef>
                <a:spcPts val="600"/>
              </a:spcBef>
              <a:spcAft>
                <a:spcPts val="0"/>
              </a:spcAft>
              <a:buSzPts val="1700"/>
              <a:buFont typeface="Calibri"/>
              <a:buAutoNum type="arabicPeriod"/>
            </a:pPr>
            <a:r>
              <a:rPr b="1" lang="cs-CZ" sz="1700"/>
              <a:t>myslete na ostatní </a:t>
            </a:r>
            <a:r>
              <a:rPr lang="cs-CZ" sz="1700"/>
              <a:t>– pozor na rozdílnou míru hodnot, nekritizovat, projevit zájem, vyslechnout</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sp>
        <p:nvSpPr>
          <p:cNvPr id="219" name="Google Shape;219;p1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marR="0" rtl="0" algn="l">
              <a:lnSpc>
                <a:spcPct val="85000"/>
              </a:lnSpc>
              <a:spcBef>
                <a:spcPts val="0"/>
              </a:spcBef>
              <a:spcAft>
                <a:spcPts val="0"/>
              </a:spcAft>
              <a:buClr>
                <a:srgbClr val="3F3F3F"/>
              </a:buClr>
              <a:buSzPts val="4800"/>
              <a:buFont typeface="Calibri"/>
              <a:buNone/>
            </a:pPr>
            <a:r>
              <a:rPr lang="cs-CZ"/>
              <a:t>Charakteristické rysy vize</a:t>
            </a:r>
            <a:endParaRPr/>
          </a:p>
        </p:txBody>
      </p:sp>
      <p:sp>
        <p:nvSpPr>
          <p:cNvPr id="220" name="Google Shape;220;p19"/>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70000"/>
              </a:lnSpc>
              <a:spcBef>
                <a:spcPts val="1400"/>
              </a:spcBef>
              <a:spcAft>
                <a:spcPts val="0"/>
              </a:spcAft>
              <a:buSzPts val="2000"/>
              <a:buChar char=" "/>
            </a:pPr>
            <a:r>
              <a:rPr lang="cs-CZ"/>
              <a:t>Vize </a:t>
            </a:r>
            <a:r>
              <a:rPr i="1" lang="cs-CZ"/>
              <a:t>by měla být zaměřena více na trhy než na produkty a měla by být dosažitelná, motivující a specifická. </a:t>
            </a:r>
            <a:r>
              <a:rPr lang="cs-CZ"/>
              <a:t>(Donnelly, a další, 1997:234)</a:t>
            </a:r>
            <a:r>
              <a:rPr i="1" lang="cs-CZ"/>
              <a:t> </a:t>
            </a:r>
            <a:endParaRPr/>
          </a:p>
          <a:p>
            <a:pPr indent="-127000" lvl="0" marL="91440" rtl="0" algn="l">
              <a:lnSpc>
                <a:spcPct val="70000"/>
              </a:lnSpc>
              <a:spcBef>
                <a:spcPts val="1400"/>
              </a:spcBef>
              <a:spcAft>
                <a:spcPts val="0"/>
              </a:spcAft>
              <a:buSzPts val="2000"/>
              <a:buChar char=" "/>
            </a:pPr>
            <a:r>
              <a:rPr i="1" lang="cs-CZ"/>
              <a:t> </a:t>
            </a:r>
            <a:r>
              <a:rPr b="1" lang="cs-CZ"/>
              <a:t>Zaměření na trhy</a:t>
            </a:r>
            <a:r>
              <a:rPr lang="cs-CZ"/>
              <a:t> vyplývá z vývojových tendencí prostředí. Pravděpodobnost, že firma změní trh, na kterém působí, je mnohem menší, než že změní nebo upraví spektrum vyráběných produktů poskytovaných služeb stále na stejném trhu. Tím je zaručena dlouhodobá platnost vize. Na otázku, pro koho organizace působí, by měla vize odpovídat jednoznačně, tedy vyčleněním určitého segmentu trhu a jeho zákazníků, pro což přesná specifikace produktů a služeb není potřebná. </a:t>
            </a:r>
            <a:endParaRPr/>
          </a:p>
          <a:p>
            <a:pPr indent="-127000" lvl="0" marL="91440" rtl="0" algn="l">
              <a:lnSpc>
                <a:spcPct val="70000"/>
              </a:lnSpc>
              <a:spcBef>
                <a:spcPts val="1400"/>
              </a:spcBef>
              <a:spcAft>
                <a:spcPts val="0"/>
              </a:spcAft>
              <a:buSzPts val="2000"/>
              <a:buChar char=" "/>
            </a:pPr>
            <a:r>
              <a:rPr lang="cs-CZ"/>
              <a:t> </a:t>
            </a:r>
            <a:r>
              <a:rPr b="1" lang="cs-CZ"/>
              <a:t>Dosažitelnost</a:t>
            </a:r>
            <a:r>
              <a:rPr lang="cs-CZ"/>
              <a:t> vize spočívá jednoduše v možnosti jí realizovat. Toto je nutné především z toho důvodu, že z vize vycházejí konkrétní strategické cíle, které již jsou kvantifikovatelné a měřitelné. Nedosažitelná vize potom umožňuje vytváření nedosažitelných strategických cílů. </a:t>
            </a:r>
            <a:endParaRPr/>
          </a:p>
          <a:p>
            <a:pPr indent="-127000" lvl="0" marL="91440" rtl="0" algn="l">
              <a:lnSpc>
                <a:spcPct val="70000"/>
              </a:lnSpc>
              <a:spcBef>
                <a:spcPts val="1400"/>
              </a:spcBef>
              <a:spcAft>
                <a:spcPts val="0"/>
              </a:spcAft>
              <a:buSzPts val="2000"/>
              <a:buChar char=" "/>
            </a:pPr>
            <a:r>
              <a:rPr lang="cs-CZ"/>
              <a:t> Stejný smysl má potom </a:t>
            </a:r>
            <a:r>
              <a:rPr b="1" lang="cs-CZ"/>
              <a:t>specifičnost</a:t>
            </a:r>
            <a:r>
              <a:rPr lang="cs-CZ"/>
              <a:t> vize. Neurčitá podoba vize jednak neplní svou sdělovací povinnost zaměstnancům a třetí straně, ale také se opět negativně projevuje na tvorbě strategických cílů. </a:t>
            </a:r>
            <a:endParaRPr/>
          </a:p>
          <a:p>
            <a:pPr indent="0" lvl="0" marL="91440" rtl="0" algn="l">
              <a:lnSpc>
                <a:spcPct val="70000"/>
              </a:lnSpc>
              <a:spcBef>
                <a:spcPts val="1400"/>
              </a:spcBef>
              <a:spcAft>
                <a:spcPts val="0"/>
              </a:spcAft>
              <a:buSzPts val="155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Google Shape;225;p2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Cíle</a:t>
            </a:r>
            <a:endParaRPr/>
          </a:p>
        </p:txBody>
      </p:sp>
      <p:sp>
        <p:nvSpPr>
          <p:cNvPr id="226" name="Google Shape;226;p21"/>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07950" lvl="0" marL="91440" rtl="0" algn="l">
              <a:lnSpc>
                <a:spcPct val="70000"/>
              </a:lnSpc>
              <a:spcBef>
                <a:spcPts val="0"/>
              </a:spcBef>
              <a:spcAft>
                <a:spcPts val="0"/>
              </a:spcAft>
              <a:buSzPts val="1700"/>
              <a:buChar char=" "/>
            </a:pPr>
            <a:r>
              <a:rPr lang="cs-CZ" sz="1700"/>
              <a:t>Jedním ze smyslů strategického plánování je účinně a dlouhodobě vést firmu s ohledem na nejistotu budoucího vývoje prostředí. </a:t>
            </a:r>
            <a:r>
              <a:rPr i="1" lang="cs-CZ" sz="1700"/>
              <a:t>„Cíle organizace představují koncové body, ke kterým směřuje naplňování poslání organizace, a které jsou zabezpečovány nepřetržitým vykonáváním různých činností organizace.“</a:t>
            </a:r>
            <a:r>
              <a:rPr lang="cs-CZ" sz="1700"/>
              <a:t> (Donnelly, a další, 1997:237) </a:t>
            </a:r>
            <a:endParaRPr/>
          </a:p>
          <a:p>
            <a:pPr indent="-107950" lvl="0" marL="91440" rtl="0" algn="l">
              <a:lnSpc>
                <a:spcPct val="70000"/>
              </a:lnSpc>
              <a:spcBef>
                <a:spcPts val="1400"/>
              </a:spcBef>
              <a:spcAft>
                <a:spcPts val="0"/>
              </a:spcAft>
              <a:buSzPts val="1700"/>
              <a:buChar char=" "/>
            </a:pPr>
            <a:r>
              <a:rPr lang="cs-CZ" sz="1700"/>
              <a:t>Strategické cíle jsou konkrétní podobou formulované vize a poslání firmy. </a:t>
            </a:r>
            <a:r>
              <a:rPr i="1" lang="cs-CZ" sz="1700"/>
              <a:t>„Stanovení a znalost cílů společnosti dává manažerům základ pro formulování strategií.“</a:t>
            </a:r>
            <a:r>
              <a:rPr lang="cs-CZ" sz="1700"/>
              <a:t> (Košťán, Šuleř, 2002:84) </a:t>
            </a:r>
            <a:endParaRPr/>
          </a:p>
          <a:p>
            <a:pPr indent="-107950" lvl="0" marL="91440" rtl="0" algn="l">
              <a:lnSpc>
                <a:spcPct val="70000"/>
              </a:lnSpc>
              <a:spcBef>
                <a:spcPts val="1400"/>
              </a:spcBef>
              <a:spcAft>
                <a:spcPts val="0"/>
              </a:spcAft>
              <a:buSzPts val="1700"/>
              <a:buChar char=" "/>
            </a:pPr>
            <a:r>
              <a:rPr lang="cs-CZ" sz="1700"/>
              <a:t> </a:t>
            </a:r>
            <a:endParaRPr/>
          </a:p>
          <a:p>
            <a:pPr indent="-107950" lvl="0" marL="91440" rtl="0" algn="l">
              <a:lnSpc>
                <a:spcPct val="70000"/>
              </a:lnSpc>
              <a:spcBef>
                <a:spcPts val="1400"/>
              </a:spcBef>
              <a:spcAft>
                <a:spcPts val="0"/>
              </a:spcAft>
              <a:buSzPts val="1700"/>
              <a:buChar char=" "/>
            </a:pPr>
            <a:r>
              <a:rPr b="1" i="1" lang="cs-CZ" sz="1700"/>
              <a:t>SMART</a:t>
            </a:r>
            <a:r>
              <a:rPr i="1" lang="cs-CZ" sz="1700"/>
              <a:t> je zkratka pro soubor požadavků, které jsou na strategické cíle kladeny.</a:t>
            </a:r>
            <a:r>
              <a:rPr lang="cs-CZ" sz="1700"/>
              <a:t> (Košťán, Šuleř, 2002:84) Cíle tedy musí být specifické, měřitelné, akceptovatelné, realistické a sledovatelné v čase. Na rozdíl tedy od vize jsou již cíle kvantifikovatelné a jejich naplňování lze průběžně i zpětně sledovat i matematickými a statistickými metodami. </a:t>
            </a:r>
            <a:endParaRPr/>
          </a:p>
          <a:p>
            <a:pPr indent="-107950" lvl="0" marL="91440" rtl="0" algn="l">
              <a:lnSpc>
                <a:spcPct val="70000"/>
              </a:lnSpc>
              <a:spcBef>
                <a:spcPts val="1400"/>
              </a:spcBef>
              <a:spcAft>
                <a:spcPts val="0"/>
              </a:spcAft>
              <a:buSzPts val="1700"/>
              <a:buChar char=" "/>
            </a:pPr>
            <a:r>
              <a:rPr lang="cs-CZ" sz="1700"/>
              <a:t> </a:t>
            </a:r>
            <a:endParaRPr/>
          </a:p>
          <a:p>
            <a:pPr indent="-107950" lvl="0" marL="91440" rtl="0" algn="l">
              <a:lnSpc>
                <a:spcPct val="70000"/>
              </a:lnSpc>
              <a:spcBef>
                <a:spcPts val="1400"/>
              </a:spcBef>
              <a:spcAft>
                <a:spcPts val="0"/>
              </a:spcAft>
              <a:buSzPts val="1700"/>
              <a:buChar char=" "/>
            </a:pPr>
            <a:r>
              <a:rPr lang="cs-CZ" sz="1700"/>
              <a:t>Strategické cíle mají stejně jako samotný koncept firemní strategie dlouhodobý charakter. Pro praktické fungování firmy se od nich odvozují cíle krátkodobé a operativní. Operativní cíle a jejich naplňování jsou nejjemnější realizací podnikové strategie.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2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Proč mít cíl?</a:t>
            </a:r>
            <a:endParaRPr/>
          </a:p>
        </p:txBody>
      </p:sp>
      <p:sp>
        <p:nvSpPr>
          <p:cNvPr id="232" name="Google Shape;232;p22"/>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lang="cs-CZ"/>
              <a:t>Jedním z nejdůležitějších úkolů ve funkci manažera je zajišťovat, aby členové týmu chápali, co se od nich očekává. Každý jedinec a tým jako celek musejí vědět, co mají dělat a čeho mají dosáhnout.</a:t>
            </a:r>
            <a:endParaRPr/>
          </a:p>
          <a:p>
            <a:pPr indent="-127000" lvl="0" marL="91440" rtl="0" algn="l">
              <a:lnSpc>
                <a:spcPct val="90000"/>
              </a:lnSpc>
              <a:spcBef>
                <a:spcPts val="1400"/>
              </a:spcBef>
              <a:spcAft>
                <a:spcPts val="0"/>
              </a:spcAft>
              <a:buSzPts val="2000"/>
              <a:buChar char=" "/>
            </a:pPr>
            <a:r>
              <a:rPr lang="cs-CZ"/>
              <a:t>Cíl popisuje něco, co má být splněno, bod na který se míří. Cíl definuje to, co se očekává, že organizace, útvary, oddělení, týmy a jednotliví pracovníci splní. a podnikové úrovni souvisejí cíle s posláním organizace, s jejími základními hodnotami a strategickými plány. Na úrovni oddělení nebo funkčních útvarů jsou cíle propojeny s podnikovými cíly (Armstrong, 2008, s. 55).</a:t>
            </a:r>
            <a:endParaRPr/>
          </a:p>
          <a:p>
            <a:pPr indent="-114300" lvl="0" marL="91440" rtl="0" algn="l">
              <a:lnSpc>
                <a:spcPct val="90000"/>
              </a:lnSpc>
              <a:spcBef>
                <a:spcPts val="1400"/>
              </a:spcBef>
              <a:spcAft>
                <a:spcPts val="0"/>
              </a:spcAft>
              <a:buSzPts val="1800"/>
              <a:buChar char=" "/>
            </a:pPr>
            <a:r>
              <a:t/>
            </a:r>
            <a:endParaRPr/>
          </a:p>
          <a:p>
            <a:pPr indent="-114300" lvl="0" marL="91440" rtl="0" algn="l">
              <a:spcBef>
                <a:spcPts val="0"/>
              </a:spcBef>
              <a:spcAft>
                <a:spcPts val="0"/>
              </a:spcAft>
              <a:buSzPts val="1800"/>
              <a:buChar char=" "/>
            </a:pPr>
            <a:r>
              <a:rPr lang="cs-CZ"/>
              <a:t>Každá organizace sleduje základní podnikatelské cíle, kde dominuje především dosahování zisku, růst podílu na trhu apod. Stanovovat cíle je podstatné, aby bylo možno rozlišit podstatné od nepodstatného a určovat priority. Významná je i možnost koordinace a zahajování určité potřebné aktivity, posuzovat řešení a výsledky, aby byli pracovníci motivováni pro záměr firmy.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Google Shape;237;p2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SMART cíle</a:t>
            </a:r>
            <a:endParaRPr/>
          </a:p>
        </p:txBody>
      </p:sp>
      <p:sp>
        <p:nvSpPr>
          <p:cNvPr id="238" name="Google Shape;238;p24"/>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Autofit/>
          </a:bodyPr>
          <a:lstStyle/>
          <a:p>
            <a:pPr indent="-127000" lvl="0" marL="91440" rtl="0" algn="l">
              <a:spcBef>
                <a:spcPts val="0"/>
              </a:spcBef>
              <a:spcAft>
                <a:spcPts val="0"/>
              </a:spcAft>
              <a:buSzPts val="2000"/>
              <a:buChar char=" "/>
            </a:pPr>
            <a:r>
              <a:rPr lang="cs-CZ"/>
              <a:t>Jednoznačné rozhodnout, do jaké míry byly cíle dosaženy, lze pouze v případě, že jsou vyjádřeny měřitelnou veličinou. Pomůckou k určování cílů jsou parametry </a:t>
            </a:r>
            <a:r>
              <a:rPr i="1" lang="cs-CZ"/>
              <a:t>SMART</a:t>
            </a:r>
            <a:r>
              <a:rPr lang="cs-CZ"/>
              <a:t>:</a:t>
            </a:r>
            <a:endParaRPr/>
          </a:p>
          <a:p>
            <a:pPr indent="-142240" lvl="0" marL="91440" rtl="0" algn="l">
              <a:lnSpc>
                <a:spcPct val="90000"/>
              </a:lnSpc>
              <a:spcBef>
                <a:spcPts val="0"/>
              </a:spcBef>
              <a:spcAft>
                <a:spcPts val="0"/>
              </a:spcAft>
              <a:buSzPts val="2000"/>
              <a:buChar char=" "/>
            </a:pPr>
            <a:r>
              <a:t/>
            </a:r>
            <a:endParaRPr i="1"/>
          </a:p>
          <a:p>
            <a:pPr indent="-142240" lvl="0" marL="91440" rtl="0" algn="l">
              <a:lnSpc>
                <a:spcPct val="90000"/>
              </a:lnSpc>
              <a:spcBef>
                <a:spcPts val="0"/>
              </a:spcBef>
              <a:spcAft>
                <a:spcPts val="0"/>
              </a:spcAft>
              <a:buSzPts val="2000"/>
              <a:buChar char=" "/>
            </a:pPr>
            <a:r>
              <a:rPr i="1" lang="cs-CZ"/>
              <a:t>S – specifický: </a:t>
            </a:r>
            <a:r>
              <a:rPr lang="cs-CZ"/>
              <a:t>Obsah je formulován co nejkonkrétněji a zároveň, co nejstručněji.</a:t>
            </a:r>
            <a:endParaRPr/>
          </a:p>
          <a:p>
            <a:pPr indent="-142240" lvl="0" marL="91440" rtl="0" algn="l">
              <a:lnSpc>
                <a:spcPct val="90000"/>
              </a:lnSpc>
              <a:spcBef>
                <a:spcPts val="1400"/>
              </a:spcBef>
              <a:spcAft>
                <a:spcPts val="0"/>
              </a:spcAft>
              <a:buSzPts val="2000"/>
              <a:buChar char=" "/>
            </a:pPr>
            <a:r>
              <a:rPr i="1" lang="cs-CZ"/>
              <a:t>M – měřitelný: </a:t>
            </a:r>
            <a:r>
              <a:rPr lang="cs-CZ"/>
              <a:t>Vyžaduje, aby se používala jednoznačná kvantitativní nebo kvalitativní kritéria, pomocí nichž lze hodnotit stupeň dosažení cílů.</a:t>
            </a:r>
            <a:endParaRPr/>
          </a:p>
          <a:p>
            <a:pPr indent="-142240" lvl="0" marL="91440" rtl="0" algn="l">
              <a:lnSpc>
                <a:spcPct val="90000"/>
              </a:lnSpc>
              <a:spcBef>
                <a:spcPts val="1400"/>
              </a:spcBef>
              <a:spcAft>
                <a:spcPts val="0"/>
              </a:spcAft>
              <a:buSzPts val="2000"/>
              <a:buChar char=" "/>
            </a:pPr>
            <a:r>
              <a:rPr i="1" lang="cs-CZ"/>
              <a:t>A – ambiciózní, akceptovatelný: </a:t>
            </a:r>
            <a:r>
              <a:rPr lang="cs-CZ"/>
              <a:t>Takový cíl podněcuje pracovníka a probouzí v něm jeho skryté možnosti. Cíl působí demotivačně, pokud ho přes veškeré úsilí nelze dosáhnout, protože je stanoven příliš vysoko nebo se neslučuje s firemními hodnotami, osobními hodnotami apod.</a:t>
            </a:r>
            <a:endParaRPr/>
          </a:p>
          <a:p>
            <a:pPr indent="-142240" lvl="0" marL="91440" rtl="0" algn="l">
              <a:lnSpc>
                <a:spcPct val="90000"/>
              </a:lnSpc>
              <a:spcBef>
                <a:spcPts val="1400"/>
              </a:spcBef>
              <a:spcAft>
                <a:spcPts val="0"/>
              </a:spcAft>
              <a:buSzPts val="2000"/>
              <a:buChar char=" "/>
            </a:pPr>
            <a:r>
              <a:rPr i="1" lang="cs-CZ"/>
              <a:t>R – realistický: </a:t>
            </a:r>
            <a:r>
              <a:rPr lang="cs-CZ"/>
              <a:t>Znamená to, že cíle lze vůbec dosáhnout. Manažer musí zajistit pracovníkovi pro realizaci cíle potřebné zdroje.</a:t>
            </a:r>
            <a:endParaRPr/>
          </a:p>
          <a:p>
            <a:pPr indent="-142240" lvl="0" marL="91440" rtl="0" algn="l">
              <a:lnSpc>
                <a:spcPct val="90000"/>
              </a:lnSpc>
              <a:spcBef>
                <a:spcPts val="1400"/>
              </a:spcBef>
              <a:spcAft>
                <a:spcPts val="0"/>
              </a:spcAft>
              <a:buSzPts val="2000"/>
              <a:buChar char=" "/>
            </a:pPr>
            <a:r>
              <a:rPr i="1" lang="cs-CZ"/>
              <a:t>T – termínovaný: </a:t>
            </a:r>
            <a:r>
              <a:rPr lang="cs-CZ"/>
              <a:t>Požaduje stanovení termínu, ke kterému nejpozději má nastat požadovaný konečný stav. Jde o určení konkrétního data (Daigeler, 2008, s. 31).</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91440" lvl="0" marL="91440" rtl="0" algn="l">
              <a:lnSpc>
                <a:spcPct val="70000"/>
              </a:lnSpc>
              <a:spcBef>
                <a:spcPts val="0"/>
              </a:spcBef>
              <a:spcAft>
                <a:spcPts val="0"/>
              </a:spcAft>
              <a:buClr>
                <a:schemeClr val="accent1"/>
              </a:buClr>
              <a:buSzPts val="1400"/>
              <a:buChar char=" "/>
            </a:pPr>
            <a:r>
              <a:rPr lang="cs-CZ"/>
              <a:t>Budování sebevědomí týmu </a:t>
            </a:r>
            <a:endParaRPr/>
          </a:p>
        </p:txBody>
      </p:sp>
      <p:sp>
        <p:nvSpPr>
          <p:cNvPr id="114" name="Google Shape;114;p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91440" lvl="0" marL="91440" rtl="0" algn="l">
              <a:lnSpc>
                <a:spcPct val="70000"/>
              </a:lnSpc>
              <a:spcBef>
                <a:spcPts val="1400"/>
              </a:spcBef>
              <a:spcAft>
                <a:spcPts val="0"/>
              </a:spcAft>
              <a:buSzPts val="1400"/>
              <a:buChar char=" "/>
            </a:pPr>
            <a:r>
              <a:rPr lang="cs-CZ" sz="1400"/>
              <a:t>- úspěšně vyřešený minulý úkol </a:t>
            </a:r>
            <a:endParaRPr/>
          </a:p>
          <a:p>
            <a:pPr indent="-91440" lvl="0" marL="91440" rtl="0" algn="l">
              <a:lnSpc>
                <a:spcPct val="70000"/>
              </a:lnSpc>
              <a:spcBef>
                <a:spcPts val="1400"/>
              </a:spcBef>
              <a:spcAft>
                <a:spcPts val="0"/>
              </a:spcAft>
              <a:buSzPts val="1400"/>
              <a:buChar char=" "/>
            </a:pPr>
            <a:r>
              <a:rPr lang="cs-CZ" sz="1400"/>
              <a:t>- příslušnost k výkonné a prosperující organizaci </a:t>
            </a:r>
            <a:endParaRPr/>
          </a:p>
          <a:p>
            <a:pPr indent="-91440" lvl="0" marL="91440" rtl="0" algn="l">
              <a:lnSpc>
                <a:spcPct val="70000"/>
              </a:lnSpc>
              <a:spcBef>
                <a:spcPts val="1400"/>
              </a:spcBef>
              <a:spcAft>
                <a:spcPts val="0"/>
              </a:spcAft>
              <a:buSzPts val="1400"/>
              <a:buChar char=" "/>
            </a:pPr>
            <a:r>
              <a:rPr lang="cs-CZ" sz="1400"/>
              <a:t>- přítomnost zdrojů ke zdokonalování, rozvoji </a:t>
            </a:r>
            <a:endParaRPr/>
          </a:p>
          <a:p>
            <a:pPr indent="-91440" lvl="0" marL="91440" rtl="0" algn="l">
              <a:lnSpc>
                <a:spcPct val="70000"/>
              </a:lnSpc>
              <a:spcBef>
                <a:spcPts val="1400"/>
              </a:spcBef>
              <a:spcAft>
                <a:spcPts val="0"/>
              </a:spcAft>
              <a:buSzPts val="1400"/>
              <a:buChar char=" "/>
            </a:pPr>
            <a:r>
              <a:rPr lang="cs-CZ" sz="1400"/>
              <a:t>- v týmu jsou zastoupeny rovnoměrně všechny role </a:t>
            </a:r>
            <a:endParaRPr/>
          </a:p>
          <a:p>
            <a:pPr indent="-91440" lvl="0" marL="91440" rtl="0" algn="l">
              <a:lnSpc>
                <a:spcPct val="70000"/>
              </a:lnSpc>
              <a:spcBef>
                <a:spcPts val="1400"/>
              </a:spcBef>
              <a:spcAft>
                <a:spcPts val="0"/>
              </a:spcAft>
              <a:buSzPts val="1400"/>
              <a:buChar char=" "/>
            </a:pPr>
            <a:r>
              <a:rPr lang="cs-CZ" sz="1400"/>
              <a:t>- v týmu jsou lidé různých povah, schopností, dovedností, znalostí </a:t>
            </a:r>
            <a:endParaRPr/>
          </a:p>
          <a:p>
            <a:pPr indent="-91440" lvl="0" marL="91440" rtl="0" algn="l">
              <a:lnSpc>
                <a:spcPct val="70000"/>
              </a:lnSpc>
              <a:spcBef>
                <a:spcPts val="1400"/>
              </a:spcBef>
              <a:spcAft>
                <a:spcPts val="0"/>
              </a:spcAft>
              <a:buSzPts val="1400"/>
              <a:buChar char=" "/>
            </a:pPr>
            <a:r>
              <a:rPr lang="cs-CZ" sz="1400"/>
              <a:t>- existuje efektivní komunikace, není přítomna nežádoucí manipulace </a:t>
            </a:r>
            <a:endParaRPr/>
          </a:p>
          <a:p>
            <a:pPr indent="-91440" lvl="0" marL="91440" rtl="0" algn="l">
              <a:lnSpc>
                <a:spcPct val="70000"/>
              </a:lnSpc>
              <a:spcBef>
                <a:spcPts val="1400"/>
              </a:spcBef>
              <a:spcAft>
                <a:spcPts val="0"/>
              </a:spcAft>
              <a:buSzPts val="1400"/>
              <a:buChar char=" "/>
            </a:pPr>
            <a:r>
              <a:rPr lang="cs-CZ" sz="1400"/>
              <a:t>- nevznikající podskupiny s rozdílnými zájmy, o rozdílných zájmech jednotlivců se otevřeně diskutuje </a:t>
            </a:r>
            <a:endParaRPr/>
          </a:p>
          <a:p>
            <a:pPr indent="-91440" lvl="0" marL="91440" rtl="0" algn="l">
              <a:lnSpc>
                <a:spcPct val="70000"/>
              </a:lnSpc>
              <a:spcBef>
                <a:spcPts val="1400"/>
              </a:spcBef>
              <a:spcAft>
                <a:spcPts val="0"/>
              </a:spcAft>
              <a:buSzPts val="1400"/>
              <a:buChar char=" "/>
            </a:pPr>
            <a:r>
              <a:rPr lang="cs-CZ" sz="1400"/>
              <a:t>- problémy se řeší konstruktivně, každý má právo se vyjádřit a navrhnout své řešení </a:t>
            </a:r>
            <a:endParaRPr/>
          </a:p>
          <a:p>
            <a:pPr indent="-91440" lvl="0" marL="91440" rtl="0" algn="l">
              <a:lnSpc>
                <a:spcPct val="70000"/>
              </a:lnSpc>
              <a:spcBef>
                <a:spcPts val="1400"/>
              </a:spcBef>
              <a:spcAft>
                <a:spcPts val="0"/>
              </a:spcAft>
              <a:buSzPts val="1400"/>
              <a:buChar char=" "/>
            </a:pPr>
            <a:r>
              <a:rPr lang="cs-CZ" sz="1400"/>
              <a:t>- snadno se dochází ke kompromisu, dohodě, konsensu </a:t>
            </a:r>
            <a:endParaRPr/>
          </a:p>
          <a:p>
            <a:pPr indent="-91440" lvl="0" marL="91440" rtl="0" algn="l">
              <a:lnSpc>
                <a:spcPct val="70000"/>
              </a:lnSpc>
              <a:spcBef>
                <a:spcPts val="1400"/>
              </a:spcBef>
              <a:spcAft>
                <a:spcPts val="0"/>
              </a:spcAft>
              <a:buSzPts val="1400"/>
              <a:buChar char=" "/>
            </a:pPr>
            <a:r>
              <a:rPr lang="cs-CZ" sz="1400"/>
              <a:t>- členové zastávají postoj „Já jsem OK, ty jsi také OK“ </a:t>
            </a:r>
            <a:endParaRPr/>
          </a:p>
          <a:p>
            <a:pPr indent="-91440" lvl="0" marL="91440" rtl="0" algn="l">
              <a:lnSpc>
                <a:spcPct val="70000"/>
              </a:lnSpc>
              <a:spcBef>
                <a:spcPts val="1400"/>
              </a:spcBef>
              <a:spcAft>
                <a:spcPts val="0"/>
              </a:spcAft>
              <a:buSzPts val="1400"/>
              <a:buChar char=" "/>
            </a:pPr>
            <a:r>
              <a:rPr lang="cs-CZ" sz="1400"/>
              <a:t>- všichni členové týmu znají procesy probíhající v týmu </a:t>
            </a:r>
            <a:endParaRPr/>
          </a:p>
          <a:p>
            <a:pPr indent="-2539" lvl="0" marL="91440" rtl="0" algn="l">
              <a:lnSpc>
                <a:spcPct val="70000"/>
              </a:lnSpc>
              <a:spcBef>
                <a:spcPts val="1400"/>
              </a:spcBef>
              <a:spcAft>
                <a:spcPts val="0"/>
              </a:spcAft>
              <a:buSzPts val="1400"/>
              <a:buNone/>
            </a:pPr>
            <a:r>
              <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MOTIVAČNÍ FAKTORY (MOTIVÁTORY)</a:t>
            </a:r>
            <a:endParaRPr/>
          </a:p>
        </p:txBody>
      </p:sp>
      <p:sp>
        <p:nvSpPr>
          <p:cNvPr id="120" name="Google Shape;120;p4"/>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80000"/>
              </a:lnSpc>
              <a:spcBef>
                <a:spcPts val="0"/>
              </a:spcBef>
              <a:spcAft>
                <a:spcPts val="0"/>
              </a:spcAft>
              <a:buSzPts val="2000"/>
              <a:buFont typeface="Courier New"/>
              <a:buChar char="o"/>
            </a:pPr>
            <a:r>
              <a:rPr lang="cs-CZ"/>
              <a:t> </a:t>
            </a:r>
            <a:r>
              <a:rPr b="1" lang="cs-CZ" sz="1800"/>
              <a:t>úspěch</a:t>
            </a:r>
            <a:r>
              <a:rPr lang="cs-CZ" sz="1800"/>
              <a:t> – je důležité poskytnout lidem vhodné měřítko k tomu, aby měli své úspěchy s čím porovnat; formální (např. kvalita a čas vykonané práce, rychlost a efektivita, měření produktivity) a neformální cíle jsou součástí úspěchu </a:t>
            </a:r>
            <a:endParaRPr/>
          </a:p>
          <a:p>
            <a:pPr indent="-114300" lvl="0" marL="91440" rtl="0" algn="l">
              <a:lnSpc>
                <a:spcPct val="80000"/>
              </a:lnSpc>
              <a:spcBef>
                <a:spcPts val="1400"/>
              </a:spcBef>
              <a:spcAft>
                <a:spcPts val="0"/>
              </a:spcAft>
              <a:buSzPts val="1800"/>
              <a:buFont typeface="Courier New"/>
              <a:buChar char="o"/>
            </a:pPr>
            <a:r>
              <a:rPr lang="cs-CZ" sz="1800"/>
              <a:t> </a:t>
            </a:r>
            <a:r>
              <a:rPr b="1" lang="cs-CZ" sz="1800"/>
              <a:t>uznání</a:t>
            </a:r>
            <a:r>
              <a:rPr lang="cs-CZ" sz="1800"/>
              <a:t> -	pokud nejsou věci dobře zorganizovány, lidé nevědí, co mají dělat a nemají jasné cíle → úspěch a vyjádření jeho uznání je složité; uznání výkonu může být malé a pomíjející	(„Dobrá práce!“), nebo kombinace výrazu uznání („Skvělá práce. Tak to má být!“); alternativou je uznání hmatatelné – platový nárůst, povýšení, bonusy</a:t>
            </a:r>
            <a:endParaRPr/>
          </a:p>
          <a:p>
            <a:pPr indent="-114300" lvl="0" marL="91440" rtl="0" algn="l">
              <a:lnSpc>
                <a:spcPct val="80000"/>
              </a:lnSpc>
              <a:spcBef>
                <a:spcPts val="1400"/>
              </a:spcBef>
              <a:spcAft>
                <a:spcPts val="0"/>
              </a:spcAft>
              <a:buSzPts val="1800"/>
              <a:buFont typeface="Courier New"/>
              <a:buChar char="o"/>
            </a:pPr>
            <a:r>
              <a:rPr lang="cs-CZ" sz="1800"/>
              <a:t> </a:t>
            </a:r>
            <a:r>
              <a:rPr b="1" lang="cs-CZ" sz="1800"/>
              <a:t>ocenění formou odměny </a:t>
            </a:r>
            <a:r>
              <a:rPr lang="cs-CZ" sz="1800"/>
              <a:t>– cokoliv počínaje výplatou, bonusovými balíčky, atd.; např. 1)</a:t>
            </a:r>
            <a:r>
              <a:rPr i="1" lang="cs-CZ" sz="1800"/>
              <a:t>firemní auto </a:t>
            </a:r>
            <a:r>
              <a:rPr lang="cs-CZ" sz="1800"/>
              <a:t>(nese s sebou mnoho komplikací, ale stále jednou z nejvyšších forem odměn a uznání, 2)</a:t>
            </a:r>
            <a:r>
              <a:rPr i="1" lang="cs-CZ" sz="1800"/>
              <a:t>provize </a:t>
            </a:r>
            <a:r>
              <a:rPr lang="cs-CZ" sz="1800"/>
              <a:t>(platba, která se často přidává k platu a je vázána na pracovní výsledky, jako např. provize z prodeje); pozor vyplácení provize musí být osobní (X týmová ), její vyplacení musí být přímo spojeno s určitou činností a jejími výsledky a musí být jednoduše vypočítávána (vzhledem k výši platu, časovému horizontu, atd. – měsíční provize efektivnější X roční provize = pravidlo, nefunguje jako motivace; 3) </a:t>
            </a:r>
            <a:r>
              <a:rPr i="1" lang="cs-CZ" sz="1800"/>
              <a:t>finanční pomoc </a:t>
            </a:r>
            <a:r>
              <a:rPr lang="cs-CZ" sz="1800"/>
              <a:t>(na půjčky, roční jízdenky, platba zdravotního pojištění, cestovní pojištění – balíček výhod; 4</a:t>
            </a:r>
            <a:r>
              <a:rPr i="1" lang="cs-CZ" sz="1800"/>
              <a:t>) penze </a:t>
            </a:r>
            <a:r>
              <a:rPr lang="cs-CZ" sz="1800"/>
              <a:t>– obvykle podceňováno mladými zaměstnanci, není silnou motivací; 5) </a:t>
            </a:r>
            <a:r>
              <a:rPr i="1" lang="cs-CZ" sz="1800"/>
              <a:t>podíl na zisku, bonusy</a:t>
            </a:r>
            <a:r>
              <a:rPr lang="cs-CZ" sz="1800"/>
              <a:t>; 6) </a:t>
            </a:r>
            <a:r>
              <a:rPr i="1" lang="cs-CZ" sz="1800"/>
              <a:t>dovolená</a:t>
            </a:r>
            <a:r>
              <a:rPr lang="cs-CZ" sz="1800"/>
              <a:t>; 7) </a:t>
            </a:r>
            <a:r>
              <a:rPr i="1" lang="cs-CZ" sz="1800"/>
              <a:t>pohyblivá pracovní doba </a:t>
            </a:r>
            <a:r>
              <a:rPr lang="cs-CZ" sz="1800"/>
              <a:t>(moderní trend ve vztahu zaměstnanec-práce, např. vzhledem k péči o děti, atd.</a:t>
            </a:r>
            <a:endParaRPr i="1"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MOTIVAČNÍ FAKTORY (MOTIVÁTORY)</a:t>
            </a:r>
            <a:endParaRPr/>
          </a:p>
        </p:txBody>
      </p:sp>
      <p:sp>
        <p:nvSpPr>
          <p:cNvPr id="126" name="Google Shape;126;p5"/>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a:t>
            </a:r>
            <a:r>
              <a:rPr b="1" lang="cs-CZ" sz="1800"/>
              <a:t>náplň práce - </a:t>
            </a:r>
            <a:r>
              <a:rPr lang="cs-CZ" sz="1800"/>
              <a:t>smysluplnější práce je motivující, když práce zaměstnance baví, některá zaměstnání motivují lidi snadněji, jsou „zábavnější“, avšak i nudná práce „užitečná“ pro společnosti – velmi důležitá je však komunikace, tato osoba musí znát význam své pozice</a:t>
            </a:r>
            <a:endParaRPr/>
          </a:p>
          <a:p>
            <a:pPr indent="0" lvl="1" marL="658368" rtl="0" algn="l">
              <a:lnSpc>
                <a:spcPct val="90000"/>
              </a:lnSpc>
              <a:spcBef>
                <a:spcPts val="400"/>
              </a:spcBef>
              <a:spcAft>
                <a:spcPts val="0"/>
              </a:spcAft>
              <a:buSzPts val="1600"/>
              <a:buNone/>
            </a:pPr>
            <a:r>
              <a:rPr b="1" lang="cs-CZ" sz="1700"/>
              <a:t>Jak udělat práci zajímavější?</a:t>
            </a:r>
            <a:r>
              <a:rPr lang="cs-CZ" sz="1700"/>
              <a:t> – atraktivnější vybavení (notebook, telefon,atd.), funkčnost (systém, software), komfort (bezpečnost, doprava, parkování), úspora času (stravování a služby v místě zaměstnání..), kouření či nekuřácká politika, vybavení směrem ke zlepšení pracovních podmínek (klimatizace, větráky, topení, světlo..), prostředí a atmosféra</a:t>
            </a:r>
            <a:endParaRPr/>
          </a:p>
          <a:p>
            <a:pPr indent="-114300" lvl="0" marL="91440" rtl="0" algn="l">
              <a:lnSpc>
                <a:spcPct val="90000"/>
              </a:lnSpc>
              <a:spcBef>
                <a:spcPts val="1600"/>
              </a:spcBef>
              <a:spcAft>
                <a:spcPts val="0"/>
              </a:spcAft>
              <a:buSzPts val="1800"/>
              <a:buFont typeface="Courier New"/>
              <a:buChar char="o"/>
            </a:pPr>
            <a:r>
              <a:rPr lang="cs-CZ" sz="1800"/>
              <a:t> </a:t>
            </a:r>
            <a:r>
              <a:rPr b="1" lang="cs-CZ" sz="1800"/>
              <a:t>odpovědnost</a:t>
            </a:r>
            <a:r>
              <a:rPr lang="cs-CZ" sz="1800"/>
              <a:t> -lidé si práce více váží a jsou pečlivější (např. vlastní podpis na smlouvu, dokument), zvyšuje také kreativitu</a:t>
            </a:r>
            <a:endParaRPr/>
          </a:p>
          <a:p>
            <a:pPr indent="-114300" lvl="0" marL="91440" rtl="0" algn="l">
              <a:lnSpc>
                <a:spcPct val="90000"/>
              </a:lnSpc>
              <a:spcBef>
                <a:spcPts val="1400"/>
              </a:spcBef>
              <a:spcAft>
                <a:spcPts val="0"/>
              </a:spcAft>
              <a:buSzPts val="1800"/>
              <a:buFont typeface="Courier New"/>
              <a:buChar char="o"/>
            </a:pPr>
            <a:r>
              <a:rPr lang="cs-CZ" sz="1800"/>
              <a:t> </a:t>
            </a:r>
            <a:r>
              <a:rPr b="1" lang="cs-CZ" sz="1800"/>
              <a:t>možnost kariérního postupu a  růstu – </a:t>
            </a:r>
            <a:r>
              <a:rPr lang="cs-CZ" sz="1800"/>
              <a:t>povýšení nebo postup z jednoho zaměstnání do lepšího, velká migrace kvalitních odborníků (obvykle max. 3 roky)</a:t>
            </a:r>
            <a:r>
              <a:rPr b="1" lang="cs-CZ" sz="1800"/>
              <a:t>	</a:t>
            </a:r>
            <a:endParaRPr b="1"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0" name="Shape 130"/>
        <p:cNvGrpSpPr/>
        <p:nvPr/>
      </p:nvGrpSpPr>
      <p:grpSpPr>
        <a:xfrm>
          <a:off x="0" y="0"/>
          <a:ext cx="0" cy="0"/>
          <a:chOff x="0" y="0"/>
          <a:chExt cx="0" cy="0"/>
        </a:xfrm>
      </p:grpSpPr>
      <p:sp>
        <p:nvSpPr>
          <p:cNvPr id="131" name="Google Shape;131;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VIZE</a:t>
            </a:r>
            <a:endParaRPr/>
          </a:p>
        </p:txBody>
      </p:sp>
      <p:sp>
        <p:nvSpPr>
          <p:cNvPr id="132" name="Google Shape;132;p6"/>
          <p:cNvSpPr txBox="1"/>
          <p:nvPr>
            <p:ph idx="1" type="body"/>
          </p:nvPr>
        </p:nvSpPr>
        <p:spPr>
          <a:xfrm>
            <a:off x="1084401" y="2244980"/>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i="1" lang="cs-CZ"/>
              <a:t>Vize je sjednocujícím prvkem, který je všem členům firmy výzvou a inspirací, oporou i zdrojem pocitu smysluplnosti jejich úsilí  </a:t>
            </a:r>
            <a:r>
              <a:rPr lang="cs-CZ"/>
              <a:t>(Košťán, Šuleř, 2002)</a:t>
            </a:r>
            <a:endParaRPr/>
          </a:p>
          <a:p>
            <a:pPr indent="-127000" lvl="0" marL="91440" rtl="0" algn="l">
              <a:lnSpc>
                <a:spcPct val="90000"/>
              </a:lnSpc>
              <a:spcBef>
                <a:spcPts val="1400"/>
              </a:spcBef>
              <a:spcAft>
                <a:spcPts val="0"/>
              </a:spcAft>
              <a:buSzPts val="2000"/>
              <a:buChar char=" "/>
            </a:pPr>
            <a:r>
              <a:rPr lang="cs-CZ"/>
              <a:t> </a:t>
            </a:r>
            <a:r>
              <a:rPr i="1" lang="cs-CZ"/>
              <a:t>Vize v podstatě představuje stav firmy, do kterého by ji manažeři rádi v průběhu let dostali</a:t>
            </a:r>
            <a:r>
              <a:rPr lang="cs-CZ"/>
              <a:t> (Košťán, Šuleř, 2002)</a:t>
            </a:r>
            <a:endParaRPr/>
          </a:p>
          <a:p>
            <a:pPr indent="-127000" lvl="0" marL="91440" rtl="0" algn="l">
              <a:lnSpc>
                <a:spcPct val="90000"/>
              </a:lnSpc>
              <a:spcBef>
                <a:spcPts val="1400"/>
              </a:spcBef>
              <a:spcAft>
                <a:spcPts val="0"/>
              </a:spcAft>
              <a:buSzPts val="2000"/>
              <a:buChar char=" "/>
            </a:pPr>
            <a:r>
              <a:rPr i="1" lang="cs-CZ"/>
              <a:t>Vize organizace představuje určitý, smysluplný a přitažlivý obraz budoucnosti s komentářem vysvětlujícím proč by se lidí měli snažit tuto budoucnost vytvořit</a:t>
            </a:r>
            <a:endParaRPr/>
          </a:p>
          <a:p>
            <a:pPr indent="-127000" lvl="0" marL="91440" rtl="0" algn="l">
              <a:lnSpc>
                <a:spcPct val="90000"/>
              </a:lnSpc>
              <a:spcBef>
                <a:spcPts val="1400"/>
              </a:spcBef>
              <a:spcAft>
                <a:spcPts val="0"/>
              </a:spcAft>
              <a:buSzPts val="2000"/>
              <a:buChar char=" "/>
            </a:pPr>
            <a:r>
              <a:rPr i="1" lang="cs-CZ"/>
              <a:t>Vize je sen odehrávající se v bdělém stavu. Sen navozuje představu velmi konkrétního a živého obrazu, nikoli jen nějakého (často velmi nudného) „prohlášení vize“</a:t>
            </a:r>
            <a:r>
              <a:rPr lang="cs-CZ"/>
              <a:t> (Bennis 2001)</a:t>
            </a:r>
            <a:endParaRPr/>
          </a:p>
          <a:p>
            <a:pPr indent="-127000" lvl="0" marL="91440" rtl="0" algn="l">
              <a:lnSpc>
                <a:spcPct val="90000"/>
              </a:lnSpc>
              <a:spcBef>
                <a:spcPts val="1400"/>
              </a:spcBef>
              <a:spcAft>
                <a:spcPts val="0"/>
              </a:spcAft>
              <a:buSzPts val="2000"/>
              <a:buChar char=" "/>
            </a:pPr>
            <a:r>
              <a:rPr lang="cs-CZ"/>
              <a:t>- proto někteří autoři přímo navrhují místo o vizích hovořit raději o snech – zejména při práci s lídry v rámci koučování </a:t>
            </a:r>
            <a:endParaRPr/>
          </a:p>
          <a:p>
            <a:pPr indent="0" lvl="0" marL="91440" rtl="0" algn="l">
              <a:lnSpc>
                <a:spcPct val="90000"/>
              </a:lnSpc>
              <a:spcBef>
                <a:spcPts val="1400"/>
              </a:spcBef>
              <a:spcAft>
                <a:spcPts val="0"/>
              </a:spcAft>
              <a:buSzPts val="2000"/>
              <a:buNone/>
            </a:pPr>
            <a:r>
              <a:t/>
            </a:r>
            <a:endParaRPr/>
          </a:p>
        </p:txBody>
      </p:sp>
      <p:pic>
        <p:nvPicPr>
          <p:cNvPr descr="76549544 - Vision.jpg" id="133" name="Google Shape;133;p6"/>
          <p:cNvPicPr preferRelativeResize="0"/>
          <p:nvPr/>
        </p:nvPicPr>
        <p:blipFill rotWithShape="1">
          <a:blip r:embed="rId3">
            <a:alphaModFix/>
          </a:blip>
          <a:srcRect b="0" l="0" r="0" t="0"/>
          <a:stretch/>
        </p:blipFill>
        <p:spPr>
          <a:xfrm>
            <a:off x="8655632" y="252636"/>
            <a:ext cx="2857500" cy="18954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VIZE</a:t>
            </a:r>
            <a:endParaRPr/>
          </a:p>
        </p:txBody>
      </p:sp>
      <p:sp>
        <p:nvSpPr>
          <p:cNvPr id="139" name="Google Shape;139;p7"/>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i="1" lang="cs-CZ"/>
              <a:t>Vize je obraz budoucnosti, kterou chcete vytvořit, popsaný v přítomném čase, jako by se to právě teď dělo</a:t>
            </a:r>
            <a:r>
              <a:rPr lang="cs-CZ"/>
              <a:t> (Senge, 2009) </a:t>
            </a:r>
            <a:endParaRPr/>
          </a:p>
          <a:p>
            <a:pPr indent="0" lvl="0" marL="91440" rtl="0" algn="l">
              <a:lnSpc>
                <a:spcPct val="90000"/>
              </a:lnSpc>
              <a:spcBef>
                <a:spcPts val="1400"/>
              </a:spcBef>
              <a:spcAft>
                <a:spcPts val="0"/>
              </a:spcAft>
              <a:buSzPts val="2000"/>
              <a:buNone/>
            </a:pPr>
            <a:r>
              <a:t/>
            </a:r>
            <a:endParaRPr/>
          </a:p>
          <a:p>
            <a:pPr indent="-127000" lvl="0" marL="91440" rtl="0" algn="l">
              <a:lnSpc>
                <a:spcPct val="90000"/>
              </a:lnSpc>
              <a:spcBef>
                <a:spcPts val="1400"/>
              </a:spcBef>
              <a:spcAft>
                <a:spcPts val="0"/>
              </a:spcAft>
              <a:buSzPts val="2000"/>
              <a:buChar char=" "/>
            </a:pPr>
            <a:r>
              <a:rPr lang="cs-CZ"/>
              <a:t>Definice poukazuje na dva aspekty:</a:t>
            </a:r>
            <a:endParaRPr/>
          </a:p>
          <a:p>
            <a:pPr indent="-127000" lvl="0" marL="91440" rtl="0" algn="l">
              <a:lnSpc>
                <a:spcPct val="90000"/>
              </a:lnSpc>
              <a:spcBef>
                <a:spcPts val="1400"/>
              </a:spcBef>
              <a:spcAft>
                <a:spcPts val="0"/>
              </a:spcAft>
              <a:buSzPts val="2000"/>
              <a:buChar char=" "/>
            </a:pPr>
            <a:r>
              <a:rPr lang="cs-CZ"/>
              <a:t>1. </a:t>
            </a:r>
            <a:r>
              <a:rPr b="1" lang="cs-CZ"/>
              <a:t>vize je obraz, nikoli jen abstraktní myšlenka</a:t>
            </a:r>
            <a:r>
              <a:rPr lang="cs-CZ"/>
              <a:t>, a je popsána velmi konkrétně a živě, jako</a:t>
            </a:r>
            <a:endParaRPr/>
          </a:p>
          <a:p>
            <a:pPr indent="-127000" lvl="0" marL="91440" rtl="0" algn="l">
              <a:lnSpc>
                <a:spcPct val="90000"/>
              </a:lnSpc>
              <a:spcBef>
                <a:spcPts val="1400"/>
              </a:spcBef>
              <a:spcAft>
                <a:spcPts val="0"/>
              </a:spcAft>
              <a:buSzPts val="2000"/>
              <a:buChar char=" "/>
            </a:pPr>
            <a:r>
              <a:rPr lang="cs-CZ"/>
              <a:t>něco, co „máme před očima“ (čemuž napomáhá i použití přítomného času)</a:t>
            </a:r>
            <a:endParaRPr/>
          </a:p>
          <a:p>
            <a:pPr indent="-127000" lvl="0" marL="91440" rtl="0" algn="l">
              <a:lnSpc>
                <a:spcPct val="90000"/>
              </a:lnSpc>
              <a:spcBef>
                <a:spcPts val="1400"/>
              </a:spcBef>
              <a:spcAft>
                <a:spcPts val="0"/>
              </a:spcAft>
              <a:buSzPts val="2000"/>
              <a:buChar char=" "/>
            </a:pPr>
            <a:r>
              <a:rPr lang="cs-CZ"/>
              <a:t>2. </a:t>
            </a:r>
            <a:r>
              <a:rPr b="1" lang="cs-CZ"/>
              <a:t>vize se týká preferované budoucnosti, tedy nikoli minulosti nebo přítomnosti </a:t>
            </a:r>
            <a:r>
              <a:rPr lang="cs-CZ"/>
              <a:t>a nikoli</a:t>
            </a:r>
            <a:endParaRPr/>
          </a:p>
          <a:p>
            <a:pPr indent="-127000" lvl="0" marL="91440" rtl="0" algn="l">
              <a:lnSpc>
                <a:spcPct val="90000"/>
              </a:lnSpc>
              <a:spcBef>
                <a:spcPts val="1400"/>
              </a:spcBef>
              <a:spcAft>
                <a:spcPts val="0"/>
              </a:spcAft>
              <a:buSzPts val="2000"/>
              <a:buChar char=" "/>
            </a:pPr>
            <a:r>
              <a:rPr lang="cs-CZ"/>
              <a:t>toho, co je nežádoucí (problémů, rizik...)</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VIZE a MISE (POSLÁNÍ)</a:t>
            </a:r>
            <a:endParaRPr/>
          </a:p>
        </p:txBody>
      </p:sp>
      <p:sp>
        <p:nvSpPr>
          <p:cNvPr id="145" name="Google Shape;145;p8"/>
          <p:cNvSpPr txBox="1"/>
          <p:nvPr>
            <p:ph idx="1" type="body"/>
          </p:nvPr>
        </p:nvSpPr>
        <p:spPr>
          <a:xfrm>
            <a:off x="1135917" y="2026038"/>
            <a:ext cx="10058400" cy="4023360"/>
          </a:xfrm>
          <a:prstGeom prst="rect">
            <a:avLst/>
          </a:prstGeom>
          <a:noFill/>
          <a:ln>
            <a:noFill/>
          </a:ln>
        </p:spPr>
        <p:txBody>
          <a:bodyPr anchorCtr="0" anchor="t" bIns="45700" lIns="0" spcFirstLastPara="1" rIns="0" wrap="square" tIns="45700">
            <a:normAutofit/>
          </a:bodyPr>
          <a:lstStyle/>
          <a:p>
            <a:pPr indent="-107950" lvl="0" marL="91440" rtl="0" algn="l">
              <a:lnSpc>
                <a:spcPct val="80000"/>
              </a:lnSpc>
              <a:spcBef>
                <a:spcPts val="0"/>
              </a:spcBef>
              <a:spcAft>
                <a:spcPts val="0"/>
              </a:spcAft>
              <a:buSzPts val="1700"/>
              <a:buChar char=" "/>
            </a:pPr>
            <a:r>
              <a:rPr lang="cs-CZ" sz="1700"/>
              <a:t>- základním předpokladem úspěšného nasměrování a rozvoje firmy </a:t>
            </a:r>
            <a:br>
              <a:rPr lang="cs-CZ" sz="1700"/>
            </a:br>
            <a:r>
              <a:rPr lang="cs-CZ" sz="1700"/>
              <a:t>je </a:t>
            </a:r>
            <a:r>
              <a:rPr b="1" lang="cs-CZ" sz="1700"/>
              <a:t>jasná formulace dlouhodobých cílů </a:t>
            </a:r>
            <a:r>
              <a:rPr b="1" lang="cs-CZ" sz="1700">
                <a:latin typeface="Calibri"/>
                <a:ea typeface="Calibri"/>
                <a:cs typeface="Calibri"/>
                <a:sym typeface="Calibri"/>
              </a:rPr>
              <a:t>→ </a:t>
            </a:r>
            <a:r>
              <a:rPr b="1" lang="cs-CZ" sz="1700"/>
              <a:t>tvorba vize a mise (poslání)</a:t>
            </a:r>
            <a:endParaRPr/>
          </a:p>
          <a:p>
            <a:pPr indent="-129540" lvl="0" marL="91440" rtl="0" algn="l">
              <a:lnSpc>
                <a:spcPct val="80000"/>
              </a:lnSpc>
              <a:spcBef>
                <a:spcPts val="1400"/>
              </a:spcBef>
              <a:spcAft>
                <a:spcPts val="0"/>
              </a:spcAft>
              <a:buSzPts val="2040"/>
              <a:buChar char=" "/>
            </a:pPr>
            <a:r>
              <a:rPr b="1" lang="cs-CZ" sz="2040"/>
              <a:t>Poslání</a:t>
            </a:r>
            <a:r>
              <a:rPr lang="cs-CZ" sz="2040"/>
              <a:t> </a:t>
            </a:r>
            <a:r>
              <a:rPr lang="cs-CZ" sz="1700"/>
              <a:t>(prohlášení o poslání) - proč organizace existuje a co dělá; někdy také zahrnuje popis jak bude organizace dosahovat svého účelu existence, aby její poslání bylo unikátní a odlišovalo je od konkurentů a podobných organizací</a:t>
            </a:r>
            <a:endParaRPr sz="1700"/>
          </a:p>
          <a:p>
            <a:pPr indent="-129540" lvl="0" marL="91440" rtl="0" algn="just">
              <a:lnSpc>
                <a:spcPct val="80000"/>
              </a:lnSpc>
              <a:spcBef>
                <a:spcPts val="1400"/>
              </a:spcBef>
              <a:spcAft>
                <a:spcPts val="0"/>
              </a:spcAft>
              <a:buSzPts val="2040"/>
              <a:buChar char=" "/>
            </a:pPr>
            <a:r>
              <a:rPr b="1" lang="cs-CZ" sz="2040"/>
              <a:t>Vize</a:t>
            </a:r>
            <a:r>
              <a:rPr b="1" lang="cs-CZ" sz="1700"/>
              <a:t> - </a:t>
            </a:r>
            <a:r>
              <a:rPr lang="cs-CZ" sz="1700"/>
              <a:t>shrnuje to čím chce společnost být, popisuje budoucnost jako významně odlišnou od současnosti tím, že identifikuje hlavní dlouhodobé změny v organizaci; je zdrojem inspirace; poskytuje jasná rozhodovací kritéria pro následnou tvorbu základních strategických směrů a cílů</a:t>
            </a:r>
            <a:endParaRPr sz="1700"/>
          </a:p>
          <a:p>
            <a:pPr indent="-107950" lvl="0" marL="91440" rtl="0" algn="just">
              <a:lnSpc>
                <a:spcPct val="80000"/>
              </a:lnSpc>
              <a:spcBef>
                <a:spcPts val="1400"/>
              </a:spcBef>
              <a:spcAft>
                <a:spcPts val="0"/>
              </a:spcAft>
              <a:buSzPts val="1700"/>
              <a:buChar char=" "/>
            </a:pPr>
            <a:r>
              <a:rPr lang="cs-CZ" sz="1700"/>
              <a:t>- vize i poslání mohou identifikovat důležité klíčové hodnoty a to, v co organizace při svém rozvoji věří</a:t>
            </a:r>
            <a:endParaRPr/>
          </a:p>
          <a:p>
            <a:pPr indent="-107950" lvl="0" marL="91440" rtl="0" algn="just">
              <a:lnSpc>
                <a:spcPct val="80000"/>
              </a:lnSpc>
              <a:spcBef>
                <a:spcPts val="1400"/>
              </a:spcBef>
              <a:spcAft>
                <a:spcPts val="0"/>
              </a:spcAft>
              <a:buSzPts val="1700"/>
              <a:buChar char=" "/>
            </a:pPr>
            <a:r>
              <a:rPr lang="cs-CZ" sz="1700"/>
              <a:t>- vize se stává jakýmsi „heslem“ pro zaměstnance v organizaci a zainteresované skupiny k tomu, aby podpořili rozvíjející se organizaci</a:t>
            </a:r>
            <a:endParaRPr/>
          </a:p>
          <a:p>
            <a:pPr indent="-107950" lvl="0" marL="91440" rtl="0" algn="just">
              <a:lnSpc>
                <a:spcPct val="80000"/>
              </a:lnSpc>
              <a:spcBef>
                <a:spcPts val="1400"/>
              </a:spcBef>
              <a:spcAft>
                <a:spcPts val="0"/>
              </a:spcAft>
              <a:buSzPts val="1700"/>
              <a:buChar char=" "/>
            </a:pPr>
            <a:r>
              <a:rPr lang="cs-CZ" sz="1700"/>
              <a:t>- formulace poslání a vize je nutností při samém vzniku firmy / týmu /instituce; dává tím najevo, proč firma vznikla, pro koho funguje a kam směřuje; běžný vývoj vnějšího i vnitřního prostředí </a:t>
            </a:r>
            <a:r>
              <a:rPr lang="cs-CZ" sz="1700">
                <a:latin typeface="Calibri"/>
                <a:ea typeface="Calibri"/>
                <a:cs typeface="Calibri"/>
                <a:sym typeface="Calibri"/>
              </a:rPr>
              <a:t>→nutnost </a:t>
            </a:r>
            <a:r>
              <a:rPr lang="cs-CZ" sz="1700"/>
              <a:t>uvažovat nad aktuálností a vypovídací schopností vize vzhledem k současným podmínkám (Hašler, 2006)</a:t>
            </a:r>
            <a:endParaRPr/>
          </a:p>
          <a:p>
            <a:pPr indent="0" lvl="0" marL="91440" rtl="0" algn="just">
              <a:lnSpc>
                <a:spcPct val="80000"/>
              </a:lnSpc>
              <a:spcBef>
                <a:spcPts val="1400"/>
              </a:spcBef>
              <a:spcAft>
                <a:spcPts val="0"/>
              </a:spcAft>
              <a:buSzPts val="1700"/>
              <a:buNone/>
            </a:pPr>
            <a:r>
              <a:t/>
            </a:r>
            <a:endParaRPr sz="1700"/>
          </a:p>
          <a:p>
            <a:pPr indent="0" lvl="0" marL="91440" rtl="0" algn="just">
              <a:lnSpc>
                <a:spcPct val="80000"/>
              </a:lnSpc>
              <a:spcBef>
                <a:spcPts val="1400"/>
              </a:spcBef>
              <a:spcAft>
                <a:spcPts val="0"/>
              </a:spcAft>
              <a:buSzPts val="1700"/>
              <a:buNone/>
            </a:pPr>
            <a:r>
              <a:t/>
            </a:r>
            <a:endParaRPr sz="1700"/>
          </a:p>
        </p:txBody>
      </p:sp>
      <p:sp>
        <p:nvSpPr>
          <p:cNvPr descr="Image result for vision" id="146" name="Google Shape;146;p8"/>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descr="Image result for vision" id="147" name="Google Shape;147;p8"/>
          <p:cNvSpPr/>
          <p:nvPr/>
        </p:nvSpPr>
        <p:spPr>
          <a:xfrm>
            <a:off x="307975" y="7937"/>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http://marshall-consult.com/img/demo/mission-and-vision-statement.jpg" id="148" name="Google Shape;148;p8"/>
          <p:cNvPicPr preferRelativeResize="0"/>
          <p:nvPr/>
        </p:nvPicPr>
        <p:blipFill rotWithShape="1">
          <a:blip r:embed="rId3">
            <a:alphaModFix/>
          </a:blip>
          <a:srcRect b="0" l="0" r="0" t="0"/>
          <a:stretch/>
        </p:blipFill>
        <p:spPr>
          <a:xfrm>
            <a:off x="8255358" y="160339"/>
            <a:ext cx="3420906" cy="256568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Calibri"/>
              <a:buNone/>
            </a:pPr>
            <a:r>
              <a:rPr lang="cs-CZ"/>
              <a:t>OSOBNÍ VIZE</a:t>
            </a:r>
            <a:endParaRPr/>
          </a:p>
        </p:txBody>
      </p:sp>
      <p:sp>
        <p:nvSpPr>
          <p:cNvPr id="154" name="Google Shape;154;p9"/>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Char char=" "/>
            </a:pPr>
            <a:r>
              <a:rPr lang="cs-CZ"/>
              <a:t>- vytvořit si osobní vizi je považováno za první a nejdůležitější úkol lídra (Bennis, 2009)</a:t>
            </a:r>
            <a:endParaRPr/>
          </a:p>
          <a:p>
            <a:pPr indent="-127000" lvl="0" marL="91440" rtl="0" algn="l">
              <a:lnSpc>
                <a:spcPct val="90000"/>
              </a:lnSpc>
              <a:spcBef>
                <a:spcPts val="1400"/>
              </a:spcBef>
              <a:spcAft>
                <a:spcPts val="0"/>
              </a:spcAft>
              <a:buSzPts val="2000"/>
              <a:buChar char=" "/>
            </a:pPr>
            <a:r>
              <a:rPr lang="cs-CZ"/>
              <a:t>X některé výzkumy ukazují, že vrcholní manažeři tráví pohledem na budoucnost a vytvářením vizí jen asi 3% svého času a to i přes relativní popularitu konceptu vedení (leadership)</a:t>
            </a:r>
            <a:endParaRPr/>
          </a:p>
          <a:p>
            <a:pPr indent="-127000" lvl="0" marL="91440" rtl="0" algn="l">
              <a:lnSpc>
                <a:spcPct val="90000"/>
              </a:lnSpc>
              <a:spcBef>
                <a:spcPts val="1400"/>
              </a:spcBef>
              <a:spcAft>
                <a:spcPts val="0"/>
              </a:spcAft>
              <a:buSzPts val="2000"/>
              <a:buChar char=" "/>
            </a:pPr>
            <a:r>
              <a:rPr lang="cs-CZ"/>
              <a:t>- lidé sice plní příkazy i takových manažerů, kteří nemají vizi, ale plní je většinou neradi (často ze strachu), jen v nejmenší únosné míře a nacházejí četné způsoby, jak velmi jemně celou realizaci takových příkazů narušovat a často dokonce zcela znemožnit (Kotter, 2000).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Retrospektiva">
  <a:themeElements>
    <a:clrScheme name="Červeno-oranžová">
      <a:dk1>
        <a:srgbClr val="000000"/>
      </a:dk1>
      <a:lt1>
        <a:srgbClr val="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2015-02-20T12:07:35Z</dcterms:created>
  <dc:creator>Dagmar Trávníková</dc:creator>
</cp:coreProperties>
</file>