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61" r:id="rId4"/>
    <p:sldId id="262" r:id="rId5"/>
    <p:sldId id="266" r:id="rId6"/>
    <p:sldId id="268" r:id="rId7"/>
    <p:sldId id="269" r:id="rId8"/>
    <p:sldId id="270" r:id="rId9"/>
    <p:sldId id="271" r:id="rId10"/>
    <p:sldId id="272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10D17E-8247-4B26-8839-9715E26010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1BA5A4D-EFB2-413C-B89F-4293A4AEDA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16AD13-09ED-4876-B779-440979DCA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CFFB-74E3-420F-8739-B35446AD1464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12FBE7-592D-4EF2-8D36-AF6BB9DFE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602CAA-6141-4CE1-9D1D-57BBA4CD6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9EC8-3B6E-44A2-AB3C-9EF7E3960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473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1CE0E5-0702-4537-8521-A341EDBDE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D93C20F-6DC8-40E0-B7F1-F47E8066C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B8A336-4C6F-4C0E-9EDA-554D1EA10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CFFB-74E3-420F-8739-B35446AD1464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86DBED-03C0-4D6A-B189-3161F25A1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53B766-DEA8-40ED-AF79-1A17E472A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9EC8-3B6E-44A2-AB3C-9EF7E3960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487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982996F-AABB-489B-905F-A5610B123D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E8D0AD6-E3CC-43D0-9CB2-86F4EDFF87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440144B-BFA9-4468-845D-821CC14D1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CFFB-74E3-420F-8739-B35446AD1464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2F57D4-4642-4D7A-969C-668AE6F31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B467C7-8F85-4F41-9DDB-559353F27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9EC8-3B6E-44A2-AB3C-9EF7E3960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80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6">
            <a:extLst>
              <a:ext uri="{FF2B5EF4-FFF2-40B4-BE49-F238E27FC236}">
                <a16:creationId xmlns:a16="http://schemas.microsoft.com/office/drawing/2014/main" id="{A863908E-35CD-40EF-A9BC-99C58ABB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B6C1BCC2-A34F-44AA-A794-995C12271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5A4303E-2B43-4D3D-A41D-FED699B967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7870222A-3184-483B-8432-BC2DC27015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9151A81E-EB70-4E3D-8B26-0F63114D61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618924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1655828-74E8-4C8C-9A46-D37055D4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75DC10B1-1F87-4724-A431-B37F17D5CC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Nadpis 12">
            <a:extLst>
              <a:ext uri="{FF2B5EF4-FFF2-40B4-BE49-F238E27FC236}">
                <a16:creationId xmlns:a16="http://schemas.microsoft.com/office/drawing/2014/main" id="{AC2C2C02-70BC-4CA2-A448-691E5EA5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50CC6C-D8E6-4BFA-8121-125E87CAF9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7031899D-0AAE-4B99-AEF8-0822F14C8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5" name="Zástupný symbol pro číslo snímku 2">
            <a:extLst>
              <a:ext uri="{FF2B5EF4-FFF2-40B4-BE49-F238E27FC236}">
                <a16:creationId xmlns:a16="http://schemas.microsoft.com/office/drawing/2014/main" id="{D92A2384-FACF-4740-A29F-249FD2ADB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1778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FC827D-4358-47C9-A714-CB51CF777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D32EF1-86E9-46B4-B9D2-9C8B96599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0F497D-2682-4A25-A3E7-44EC5B370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CFFB-74E3-420F-8739-B35446AD1464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C58D38-7290-4039-90C4-B66F95272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D0F155-3CE3-4B39-8526-F7BFB9237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9EC8-3B6E-44A2-AB3C-9EF7E3960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217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840F5E-BBA4-41BB-8815-1D7FDF2D1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966BD24-770A-4660-ACA2-959F8EB937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55E176-3C31-4DDE-B216-17CF1F495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CFFB-74E3-420F-8739-B35446AD1464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FD1E08-9B1C-469D-B15F-F46C5A007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2AF58D-2820-4E44-8258-BEFFF8762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9EC8-3B6E-44A2-AB3C-9EF7E3960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709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93DC9E-DA43-448D-BC1F-5DE964A98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348682-923C-4454-B5CC-08B704191C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E9A2098-DE54-4CAB-81F2-A5038764DC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016CD24-8D31-4772-B183-B5819FF2D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CFFB-74E3-420F-8739-B35446AD1464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59DAB9A-F335-4C70-A2F1-39A209328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423A3B4-6C7E-4C20-AA0C-83949DDFF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9EC8-3B6E-44A2-AB3C-9EF7E3960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87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AE1711-BDAC-4042-8C70-801C3BE0D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B724E92-CD3C-43DB-BA81-1B9AE992A9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644A3B0-F56E-427F-8184-01BACC351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D41CD8A-21BC-4D2A-A306-4A7114489B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9CD526C-C560-470C-A769-10977B634B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D61F36B-7BD6-4A07-AF15-6CB4134DD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CFFB-74E3-420F-8739-B35446AD1464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5294643-F33A-4B48-B45B-30060CAF3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3388222-545C-44DA-A4AA-8C88B3DC3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9EC8-3B6E-44A2-AB3C-9EF7E3960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06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81AFA4-D4B1-4485-9C1B-108CBE8E7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42777A2-5509-459A-B76F-136649119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CFFB-74E3-420F-8739-B35446AD1464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B2C4CD9-D441-420B-A09D-DE93BE59D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63F9D4C-A3CF-48D0-B340-63D8921D7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9EC8-3B6E-44A2-AB3C-9EF7E3960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482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C4402D0-0A2F-4040-9BD0-EDE338C90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CFFB-74E3-420F-8739-B35446AD1464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EC930E-EC65-4A9C-9B22-EB12C528F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E417BFC-87F0-4D04-9560-9A3C6F5AF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9EC8-3B6E-44A2-AB3C-9EF7E3960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51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627507-1A6E-4AC9-95B0-97A5DFAC8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B37523-FFBF-4460-9B4E-EFAB7D381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CD51652-41B2-40CD-A91D-195724089B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8D358BE-22AE-49CB-A723-7123DE8BF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CFFB-74E3-420F-8739-B35446AD1464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61C9C25-F721-48A0-AD75-1DB19F76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11EC32-BB3F-4C24-A69F-969FD2136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9EC8-3B6E-44A2-AB3C-9EF7E3960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83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65DEFA-9B52-402F-95E3-29756483E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9A0BCA6-E7D9-4CDF-AB58-4D447E46BA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029F38B-7E4E-4097-BA30-9C3CF20C1C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4D4953-9235-4D05-B600-48D6BBFF9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CFFB-74E3-420F-8739-B35446AD1464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119B16-10A2-4D3B-AA35-97F62FB74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AF5BAF-5DE2-4943-A09E-8D4AB15C4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9EC8-3B6E-44A2-AB3C-9EF7E3960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827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E917F19-B493-4F33-8C04-3B1E3A65A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12D9EAB-8634-41B6-A6D4-6060C1D20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0CDDD8-A8B0-45EB-B1B1-2A0AEF1E6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CFFB-74E3-420F-8739-B35446AD1464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E446A4-58F2-4DCA-BDFB-94F35E2F8A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32E58C-6E5A-4E8B-BA12-7BD222AA45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B9EC8-3B6E-44A2-AB3C-9EF7E3960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956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PRÁVO VE ZDRAVOTNICTVÍ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687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zdravotní služby</a:t>
            </a:r>
          </a:p>
          <a:p>
            <a:pPr lvl="0"/>
            <a:r>
              <a:rPr lang="cs-CZ" dirty="0"/>
              <a:t>postavení pacienta, osob blízkých, zastoupení</a:t>
            </a:r>
          </a:p>
          <a:p>
            <a:pPr lvl="0"/>
            <a:r>
              <a:rPr lang="cs-CZ" dirty="0"/>
              <a:t>ochrana osobnosti člověka</a:t>
            </a:r>
          </a:p>
          <a:p>
            <a:pPr lvl="0"/>
            <a:r>
              <a:rPr lang="cs-CZ" dirty="0"/>
              <a:t>nakládání s částmi lidského těla, pitvy</a:t>
            </a:r>
          </a:p>
          <a:p>
            <a:pPr lvl="0"/>
            <a:r>
              <a:rPr lang="cs-CZ" dirty="0"/>
              <a:t>smlouva o péči o zdraví </a:t>
            </a:r>
          </a:p>
          <a:p>
            <a:pPr lvl="0"/>
            <a:r>
              <a:rPr lang="cs-CZ" dirty="0"/>
              <a:t>náhrada majetkové a nemajetkové újmy a další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Zákon č. 89/2012 Sb., občanský zákoník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63744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Základní právní předpisy ve zdravotnictví a jejich hierarchie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91462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Hierarchie právních předpisů - obecně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smlouvy</a:t>
            </a:r>
          </a:p>
          <a:p>
            <a:r>
              <a:rPr lang="cs-CZ" dirty="0"/>
              <a:t>Ústavní zákony</a:t>
            </a:r>
          </a:p>
          <a:p>
            <a:r>
              <a:rPr lang="cs-CZ" dirty="0"/>
              <a:t>Zákony</a:t>
            </a:r>
          </a:p>
          <a:p>
            <a:r>
              <a:rPr lang="cs-CZ" dirty="0"/>
              <a:t>Vyhlášky</a:t>
            </a:r>
          </a:p>
          <a:p>
            <a:r>
              <a:rPr lang="cs-CZ" dirty="0"/>
              <a:t>Nařízení vlády</a:t>
            </a:r>
          </a:p>
          <a:p>
            <a:r>
              <a:rPr lang="cs-CZ" dirty="0"/>
              <a:t>Směrnice ministerstev</a:t>
            </a:r>
          </a:p>
          <a:p>
            <a:r>
              <a:rPr lang="cs-CZ" dirty="0"/>
              <a:t>Vyhlášky kraje a obcí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06156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Hierarchie právních předpisů </a:t>
            </a:r>
            <a:br>
              <a:rPr lang="cs-CZ" dirty="0"/>
            </a:br>
            <a:r>
              <a:rPr lang="cs-CZ" dirty="0"/>
              <a:t>ve zdravotnictví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846381"/>
            <a:ext cx="10753200" cy="4139998"/>
          </a:xfrm>
        </p:spPr>
        <p:txBody>
          <a:bodyPr/>
          <a:lstStyle/>
          <a:p>
            <a:r>
              <a:rPr lang="cs-CZ" sz="2000" dirty="0"/>
              <a:t>Úmluva o lidských právech a biomedicíně</a:t>
            </a:r>
          </a:p>
          <a:p>
            <a:r>
              <a:rPr lang="cs-CZ" sz="2000" dirty="0"/>
              <a:t>Listina základních práv a svobod</a:t>
            </a:r>
          </a:p>
          <a:p>
            <a:r>
              <a:rPr lang="cs-CZ" sz="2000" dirty="0"/>
              <a:t>Zákon o zdravotních službách</a:t>
            </a:r>
          </a:p>
          <a:p>
            <a:r>
              <a:rPr lang="cs-CZ" sz="2000" dirty="0"/>
              <a:t>Zákon o veřejném zdravotním pojištění</a:t>
            </a:r>
          </a:p>
          <a:p>
            <a:r>
              <a:rPr lang="cs-CZ" sz="2000" dirty="0"/>
              <a:t>Občanský zákoník</a:t>
            </a:r>
          </a:p>
          <a:p>
            <a:r>
              <a:rPr lang="cs-CZ" sz="2000" dirty="0"/>
              <a:t>Vyhláška o zdravotnické dokumentaci</a:t>
            </a:r>
          </a:p>
          <a:p>
            <a:r>
              <a:rPr lang="cs-CZ" sz="2000" dirty="0"/>
              <a:t>Směrnice + metodické pokyny Ministerstva zdravotnictví</a:t>
            </a:r>
          </a:p>
          <a:p>
            <a:r>
              <a:rPr lang="cs-CZ" sz="2000" dirty="0"/>
              <a:t>ČLK - stavovské předpisy, závazná stanoviska, doporučení představenstva</a:t>
            </a:r>
            <a:endParaRPr lang="cs-CZ" sz="2400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41695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2472853"/>
            <a:ext cx="11361600" cy="117158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Zákon o zdravotních službách </a:t>
            </a:r>
            <a:br>
              <a:rPr lang="cs-CZ" dirty="0"/>
            </a:br>
            <a:br>
              <a:rPr lang="cs-CZ" dirty="0"/>
            </a:br>
            <a:r>
              <a:rPr lang="cs-CZ" dirty="0"/>
              <a:t>X</a:t>
            </a:r>
            <a:br>
              <a:rPr lang="cs-CZ" dirty="0"/>
            </a:br>
            <a:br>
              <a:rPr lang="cs-CZ" dirty="0"/>
            </a:br>
            <a:r>
              <a:rPr lang="cs-CZ" dirty="0"/>
              <a:t>Občanský zákoník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0542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Čl. 31</a:t>
            </a:r>
          </a:p>
          <a:p>
            <a:r>
              <a:rPr lang="cs-CZ" u="sng" dirty="0"/>
              <a:t>každý</a:t>
            </a:r>
            <a:r>
              <a:rPr lang="cs-CZ" dirty="0"/>
              <a:t> má právo na ochranu zdraví</a:t>
            </a:r>
          </a:p>
          <a:p>
            <a:pPr algn="just"/>
            <a:r>
              <a:rPr lang="cs-CZ" u="sng" dirty="0"/>
              <a:t>občané </a:t>
            </a:r>
            <a:r>
              <a:rPr lang="cs-CZ" dirty="0"/>
              <a:t>mají na základě veřejného pojištění právo na bezplatnou zdravotní péči a na zdravotní pomůcky za podmínek, které stanoví zákon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Listina základních práv a svobod 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3277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dirty="0"/>
              <a:t>součást českého práva od 1. 10. 2001</a:t>
            </a:r>
          </a:p>
          <a:p>
            <a:pPr lvl="0" algn="just"/>
            <a:r>
              <a:rPr lang="cs-CZ" dirty="0"/>
              <a:t>chránit důstojnost a svébytnost všech lidských bytostí</a:t>
            </a:r>
          </a:p>
          <a:p>
            <a:pPr lvl="0" algn="just"/>
            <a:r>
              <a:rPr lang="cs-CZ" dirty="0"/>
              <a:t>každému bez diskriminace zaručit úctu k integritě jeho bytosti</a:t>
            </a:r>
          </a:p>
          <a:p>
            <a:pPr algn="just"/>
            <a:r>
              <a:rPr lang="cs-CZ" dirty="0"/>
              <a:t>ostatní práva a základní svobody při aplikaci biologie a medicíny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Úmluva o lidských právech a biomedicíně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4495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20000" y="2088002"/>
            <a:ext cx="10753200" cy="4139998"/>
          </a:xfrm>
        </p:spPr>
        <p:txBody>
          <a:bodyPr/>
          <a:lstStyle/>
          <a:p>
            <a:pPr lvl="0"/>
            <a:r>
              <a:rPr lang="cs-CZ" dirty="0"/>
              <a:t>základní zásady veřejného zdravotního pojištění</a:t>
            </a:r>
          </a:p>
          <a:p>
            <a:pPr lvl="0"/>
            <a:r>
              <a:rPr lang="cs-CZ" dirty="0"/>
              <a:t>rozsah a podmínky poskytování zdravotní péče </a:t>
            </a:r>
          </a:p>
          <a:p>
            <a:pPr lvl="0"/>
            <a:r>
              <a:rPr lang="cs-CZ" dirty="0"/>
              <a:t>práva a povinnosti zdravotních pojišťoven</a:t>
            </a:r>
          </a:p>
          <a:p>
            <a:pPr lvl="0"/>
            <a:r>
              <a:rPr lang="cs-CZ" dirty="0"/>
              <a:t>práva a povinnosti pojištěnce – pacienta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Zákon č. 48/1997 Sb., o veřejném zdravotním pojištění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6241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19663" y="1827789"/>
            <a:ext cx="10753200" cy="4139998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cs-CZ" sz="2000" dirty="0"/>
              <a:t>zdravotní služby a podmínky jejich poskytování</a:t>
            </a:r>
          </a:p>
          <a:p>
            <a:pPr lvl="0" algn="just"/>
            <a:r>
              <a:rPr lang="cs-CZ" sz="2000" dirty="0"/>
              <a:t>výkon státní správy</a:t>
            </a:r>
          </a:p>
          <a:p>
            <a:pPr lvl="0" algn="just"/>
            <a:r>
              <a:rPr lang="cs-CZ" sz="2000" dirty="0"/>
              <a:t>druhy a formy zdravotní péče</a:t>
            </a:r>
          </a:p>
          <a:p>
            <a:pPr lvl="0" algn="just"/>
            <a:r>
              <a:rPr lang="cs-CZ" sz="2000" dirty="0"/>
              <a:t>práva a povinnosti pacientů, osob pacientům blízkých, poskytovatelů zdravotních služeb, zdravotnických a jiných odborných pracovníků, dalších osob v souvislosti s poskytováním zdravotních služeb</a:t>
            </a:r>
          </a:p>
          <a:p>
            <a:pPr lvl="0" algn="just"/>
            <a:r>
              <a:rPr lang="cs-CZ" sz="2000" dirty="0"/>
              <a:t>podmínky hodnocení kvality a bezpečí zdravotních služeb</a:t>
            </a:r>
          </a:p>
          <a:p>
            <a:pPr lvl="0" algn="just"/>
            <a:r>
              <a:rPr lang="cs-CZ" sz="2000" dirty="0"/>
              <a:t>další činnosti související s poskytováním zdravotních služeb</a:t>
            </a:r>
          </a:p>
          <a:p>
            <a:pPr lvl="0" algn="just"/>
            <a:r>
              <a:rPr lang="cs-CZ" sz="2000" dirty="0"/>
              <a:t>zapracovává příslušné předpisy Evropské unie</a:t>
            </a:r>
          </a:p>
          <a:p>
            <a:endParaRPr lang="cs-CZ" sz="20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Zákon č. 372/2011 Sb., o zdravotních službách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077658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323</Words>
  <Application>Microsoft Office PowerPoint</Application>
  <PresentationFormat>Širokoúhlá obrazovka</PresentationFormat>
  <Paragraphs>59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PRÁVO VE ZDRAVOTNICTVÍ</vt:lpstr>
      <vt:lpstr>Základní právní předpisy ve zdravotnictví a jejich hierarchie</vt:lpstr>
      <vt:lpstr>Hierarchie právních předpisů - obecně </vt:lpstr>
      <vt:lpstr>Hierarchie právních předpisů  ve zdravotnictví </vt:lpstr>
      <vt:lpstr>Zákon o zdravotních službách   X  Občanský zákoník</vt:lpstr>
      <vt:lpstr>Listina základních práv a svobod </vt:lpstr>
      <vt:lpstr>Úmluva o lidských právech a biomedicíně</vt:lpstr>
      <vt:lpstr>Zákon č. 48/1997 Sb., o veřejném zdravotním pojištění </vt:lpstr>
      <vt:lpstr>Zákon č. 372/2011 Sb., o zdravotních službách</vt:lpstr>
      <vt:lpstr>Zákon č. 89/2012 Sb., občanský zákoník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VE ZDRAVOTNICTVÍ</dc:title>
  <dc:creator>Martin Krobot</dc:creator>
  <cp:lastModifiedBy>Martin Krobot</cp:lastModifiedBy>
  <cp:revision>1</cp:revision>
  <dcterms:created xsi:type="dcterms:W3CDTF">2020-02-19T15:49:02Z</dcterms:created>
  <dcterms:modified xsi:type="dcterms:W3CDTF">2020-02-19T15:49:10Z</dcterms:modified>
</cp:coreProperties>
</file>