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43"/>
  </p:notesMasterIdLst>
  <p:sldIdLst>
    <p:sldId id="256" r:id="rId2"/>
    <p:sldId id="257" r:id="rId3"/>
    <p:sldId id="320" r:id="rId4"/>
    <p:sldId id="321" r:id="rId5"/>
    <p:sldId id="324" r:id="rId6"/>
    <p:sldId id="271" r:id="rId7"/>
    <p:sldId id="323" r:id="rId8"/>
    <p:sldId id="259" r:id="rId9"/>
    <p:sldId id="264" r:id="rId10"/>
    <p:sldId id="262" r:id="rId11"/>
    <p:sldId id="326" r:id="rId12"/>
    <p:sldId id="263" r:id="rId13"/>
    <p:sldId id="266" r:id="rId14"/>
    <p:sldId id="267" r:id="rId15"/>
    <p:sldId id="268" r:id="rId16"/>
    <p:sldId id="284" r:id="rId17"/>
    <p:sldId id="282" r:id="rId18"/>
    <p:sldId id="285" r:id="rId19"/>
    <p:sldId id="286" r:id="rId20"/>
    <p:sldId id="288" r:id="rId21"/>
    <p:sldId id="325" r:id="rId22"/>
    <p:sldId id="376" r:id="rId23"/>
    <p:sldId id="276" r:id="rId24"/>
    <p:sldId id="272" r:id="rId25"/>
    <p:sldId id="273" r:id="rId26"/>
    <p:sldId id="372" r:id="rId27"/>
    <p:sldId id="327" r:id="rId28"/>
    <p:sldId id="275" r:id="rId29"/>
    <p:sldId id="278" r:id="rId30"/>
    <p:sldId id="279" r:id="rId31"/>
    <p:sldId id="280" r:id="rId32"/>
    <p:sldId id="274" r:id="rId33"/>
    <p:sldId id="373" r:id="rId34"/>
    <p:sldId id="269" r:id="rId35"/>
    <p:sldId id="374" r:id="rId36"/>
    <p:sldId id="375" r:id="rId37"/>
    <p:sldId id="290" r:id="rId38"/>
    <p:sldId id="289" r:id="rId39"/>
    <p:sldId id="291" r:id="rId40"/>
    <p:sldId id="292" r:id="rId41"/>
    <p:sldId id="328" r:id="rId42"/>
  </p:sldIdLst>
  <p:sldSz cx="12192000" cy="6858000"/>
  <p:notesSz cx="6858000" cy="9144000"/>
  <p:custDataLst>
    <p:tags r:id="rId44"/>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3" d="100"/>
          <a:sy n="83" d="100"/>
        </p:scale>
        <p:origin x="64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E9DE364-9B23-4A74-BCFE-7BDD2F336F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8267F3B-C20D-4783-B0AA-47DB4426F95F}">
      <dgm:prSet custT="1"/>
      <dgm:spPr/>
      <dgm:t>
        <a:bodyPr/>
        <a:lstStyle/>
        <a:p>
          <a:pPr rtl="0"/>
          <a:r>
            <a:rPr lang="cs-CZ" sz="3200" dirty="0"/>
            <a:t>Poskytovatel je povinen vést a uchovávat zdravotnickou dokumentaci a nakládat s ní podle zákona a jiných právních předpisů. Zdravotnická dokumentace je vedena  </a:t>
          </a:r>
          <a:r>
            <a:rPr lang="cs-CZ" sz="3200" u="sng" dirty="0"/>
            <a:t>úplně, pravdivě a čitelně</a:t>
          </a:r>
          <a:r>
            <a:rPr lang="cs-CZ" sz="3200" u="none" dirty="0"/>
            <a:t> </a:t>
          </a:r>
          <a:r>
            <a:rPr lang="cs-CZ" sz="3200" dirty="0"/>
            <a:t>a je souborem informací:</a:t>
          </a:r>
        </a:p>
      </dgm:t>
    </dgm:pt>
    <dgm:pt modelId="{C5FC1608-EED8-41CC-9C22-96741BD7C33F}" type="parTrans" cxnId="{FABE49F2-77B1-4CAA-A6A1-3101152B53D3}">
      <dgm:prSet/>
      <dgm:spPr/>
      <dgm:t>
        <a:bodyPr/>
        <a:lstStyle/>
        <a:p>
          <a:endParaRPr lang="cs-CZ"/>
        </a:p>
      </dgm:t>
    </dgm:pt>
    <dgm:pt modelId="{CDE080F5-1E8E-4585-8156-B6A0B557FF84}" type="sibTrans" cxnId="{FABE49F2-77B1-4CAA-A6A1-3101152B53D3}">
      <dgm:prSet/>
      <dgm:spPr/>
      <dgm:t>
        <a:bodyPr/>
        <a:lstStyle/>
        <a:p>
          <a:endParaRPr lang="cs-CZ"/>
        </a:p>
      </dgm:t>
    </dgm:pt>
    <dgm:pt modelId="{30CBD9B3-3042-4CF7-8AFC-3451EC0D22AF}">
      <dgm:prSet custT="1"/>
      <dgm:spPr/>
      <dgm:t>
        <a:bodyPr/>
        <a:lstStyle/>
        <a:p>
          <a:pPr rtl="0"/>
          <a:r>
            <a:rPr lang="cs-CZ" sz="2000" dirty="0"/>
            <a:t>identifikační údaje pacienta</a:t>
          </a:r>
        </a:p>
      </dgm:t>
    </dgm:pt>
    <dgm:pt modelId="{4D6DB950-1462-49E3-A450-BCE39AF1A03E}" type="parTrans" cxnId="{607F3844-32F8-41C3-B5D6-8307E23FC725}">
      <dgm:prSet/>
      <dgm:spPr/>
      <dgm:t>
        <a:bodyPr/>
        <a:lstStyle/>
        <a:p>
          <a:endParaRPr lang="cs-CZ"/>
        </a:p>
      </dgm:t>
    </dgm:pt>
    <dgm:pt modelId="{8D5E2E88-C3B6-4D30-A157-107D42EDE7D4}" type="sibTrans" cxnId="{607F3844-32F8-41C3-B5D6-8307E23FC725}">
      <dgm:prSet/>
      <dgm:spPr/>
      <dgm:t>
        <a:bodyPr/>
        <a:lstStyle/>
        <a:p>
          <a:endParaRPr lang="cs-CZ"/>
        </a:p>
      </dgm:t>
    </dgm:pt>
    <dgm:pt modelId="{B79B1A02-D01C-4540-8151-BCA0B8069EC0}">
      <dgm:prSet custT="1"/>
      <dgm:spPr/>
      <dgm:t>
        <a:bodyPr/>
        <a:lstStyle/>
        <a:p>
          <a:pPr rtl="0"/>
          <a:r>
            <a:rPr lang="cs-CZ" sz="2000" dirty="0"/>
            <a:t>pohlaví pacienta</a:t>
          </a:r>
        </a:p>
      </dgm:t>
    </dgm:pt>
    <dgm:pt modelId="{92481006-BF58-4BC0-8410-DE0BB786B880}" type="parTrans" cxnId="{B4949341-03F0-4203-B412-06E0BE6D6FB1}">
      <dgm:prSet/>
      <dgm:spPr/>
      <dgm:t>
        <a:bodyPr/>
        <a:lstStyle/>
        <a:p>
          <a:endParaRPr lang="cs-CZ"/>
        </a:p>
      </dgm:t>
    </dgm:pt>
    <dgm:pt modelId="{4103DCF1-9B4F-43F4-A63C-0E60CE0A3290}" type="sibTrans" cxnId="{B4949341-03F0-4203-B412-06E0BE6D6FB1}">
      <dgm:prSet/>
      <dgm:spPr/>
      <dgm:t>
        <a:bodyPr/>
        <a:lstStyle/>
        <a:p>
          <a:endParaRPr lang="cs-CZ"/>
        </a:p>
      </dgm:t>
    </dgm:pt>
    <dgm:pt modelId="{8FCF0D73-3791-4E6D-ACDC-E13D0F0D1BD0}">
      <dgm:prSet custT="1"/>
      <dgm:spPr/>
      <dgm:t>
        <a:bodyPr/>
        <a:lstStyle/>
        <a:p>
          <a:pPr rtl="0"/>
          <a:r>
            <a:rPr lang="cs-CZ" sz="2000" dirty="0"/>
            <a:t>identifikační údaje poskytovatele zdravotních služeb</a:t>
          </a:r>
        </a:p>
      </dgm:t>
    </dgm:pt>
    <dgm:pt modelId="{E3AE6842-D22E-4CF6-A33F-D3CD095930A1}" type="parTrans" cxnId="{C26619BD-C476-41AF-8EA5-22A84A64AF79}">
      <dgm:prSet/>
      <dgm:spPr/>
      <dgm:t>
        <a:bodyPr/>
        <a:lstStyle/>
        <a:p>
          <a:endParaRPr lang="cs-CZ"/>
        </a:p>
      </dgm:t>
    </dgm:pt>
    <dgm:pt modelId="{478A3D4F-405C-4F12-807C-CF339DE85DF7}" type="sibTrans" cxnId="{C26619BD-C476-41AF-8EA5-22A84A64AF79}">
      <dgm:prSet/>
      <dgm:spPr/>
      <dgm:t>
        <a:bodyPr/>
        <a:lstStyle/>
        <a:p>
          <a:endParaRPr lang="cs-CZ"/>
        </a:p>
      </dgm:t>
    </dgm:pt>
    <dgm:pt modelId="{803B305A-B181-42CC-9DB9-02E985510DDA}">
      <dgm:prSet custT="1"/>
      <dgm:spPr/>
      <dgm:t>
        <a:bodyPr/>
        <a:lstStyle/>
        <a:p>
          <a:pPr rtl="0"/>
          <a:r>
            <a:rPr lang="cs-CZ" sz="2000" dirty="0"/>
            <a:t>informace o zdravotním stavu pacienta</a:t>
          </a:r>
        </a:p>
      </dgm:t>
    </dgm:pt>
    <dgm:pt modelId="{6E46BDBF-DD6E-4658-924E-6E18E943CBF1}" type="parTrans" cxnId="{B1C0A087-FBD9-4D2E-B026-563E011F3BAD}">
      <dgm:prSet/>
      <dgm:spPr/>
      <dgm:t>
        <a:bodyPr/>
        <a:lstStyle/>
        <a:p>
          <a:endParaRPr lang="cs-CZ"/>
        </a:p>
      </dgm:t>
    </dgm:pt>
    <dgm:pt modelId="{0FBA3968-9353-4FEF-B6A1-3A15DCD6866C}" type="sibTrans" cxnId="{B1C0A087-FBD9-4D2E-B026-563E011F3BAD}">
      <dgm:prSet/>
      <dgm:spPr/>
      <dgm:t>
        <a:bodyPr/>
        <a:lstStyle/>
        <a:p>
          <a:endParaRPr lang="cs-CZ"/>
        </a:p>
      </dgm:t>
    </dgm:pt>
    <dgm:pt modelId="{209646CB-2D5B-4CC1-BA11-4F0AB8F36515}">
      <dgm:prSet custT="1"/>
      <dgm:spPr/>
      <dgm:t>
        <a:bodyPr/>
        <a:lstStyle/>
        <a:p>
          <a:pPr rtl="0"/>
          <a:r>
            <a:rPr lang="cs-CZ" sz="2000" dirty="0"/>
            <a:t>údaje zjištěné z rodinné, osobní a pracovní anamnézy pacienta, a je-li to</a:t>
          </a:r>
          <a:br>
            <a:rPr lang="cs-CZ" sz="2000" dirty="0"/>
          </a:br>
          <a:r>
            <a:rPr lang="cs-CZ" sz="2000" dirty="0"/>
            <a:t>důvodné, též údaje ze sociální anamnézy</a:t>
          </a:r>
        </a:p>
      </dgm:t>
    </dgm:pt>
    <dgm:pt modelId="{6EF199C7-1DEE-4FCA-9FF5-65106F163E34}" type="parTrans" cxnId="{4810F6EF-D4C5-4D7A-BC59-596ADE2E1C8C}">
      <dgm:prSet/>
      <dgm:spPr/>
      <dgm:t>
        <a:bodyPr/>
        <a:lstStyle/>
        <a:p>
          <a:endParaRPr lang="cs-CZ"/>
        </a:p>
      </dgm:t>
    </dgm:pt>
    <dgm:pt modelId="{7E7CB175-A9CF-43C0-91C0-A5011F3773DB}" type="sibTrans" cxnId="{4810F6EF-D4C5-4D7A-BC59-596ADE2E1C8C}">
      <dgm:prSet/>
      <dgm:spPr/>
      <dgm:t>
        <a:bodyPr/>
        <a:lstStyle/>
        <a:p>
          <a:endParaRPr lang="cs-CZ"/>
        </a:p>
      </dgm:t>
    </dgm:pt>
    <dgm:pt modelId="{DCF00FE2-2729-4C61-90DF-24F80A789328}">
      <dgm:prSet custT="1"/>
      <dgm:spPr/>
      <dgm:t>
        <a:bodyPr/>
        <a:lstStyle/>
        <a:p>
          <a:pPr rtl="0"/>
          <a:r>
            <a:rPr lang="es-ES" sz="2000" dirty="0"/>
            <a:t>údaje vztahující se k úmrtí pacienta</a:t>
          </a:r>
          <a:endParaRPr lang="cs-CZ" sz="2000" dirty="0"/>
        </a:p>
      </dgm:t>
    </dgm:pt>
    <dgm:pt modelId="{9F005FE8-8735-4CBE-98F1-01C9C77C7A60}" type="parTrans" cxnId="{51A68438-4FA4-4B2B-8850-B0A2E271752F}">
      <dgm:prSet/>
      <dgm:spPr/>
      <dgm:t>
        <a:bodyPr/>
        <a:lstStyle/>
        <a:p>
          <a:endParaRPr lang="cs-CZ"/>
        </a:p>
      </dgm:t>
    </dgm:pt>
    <dgm:pt modelId="{A8ADE0DC-ED12-4B34-9C4B-615407A47B99}" type="sibTrans" cxnId="{51A68438-4FA4-4B2B-8850-B0A2E271752F}">
      <dgm:prSet/>
      <dgm:spPr/>
      <dgm:t>
        <a:bodyPr/>
        <a:lstStyle/>
        <a:p>
          <a:endParaRPr lang="cs-CZ"/>
        </a:p>
      </dgm:t>
    </dgm:pt>
    <dgm:pt modelId="{305E8D71-326D-4925-BAA4-405678D89B73}">
      <dgm:prSet custT="1"/>
      <dgm:spPr/>
      <dgm:t>
        <a:bodyPr/>
        <a:lstStyle/>
        <a:p>
          <a:pPr rtl="0"/>
          <a:r>
            <a:rPr lang="cs-CZ" sz="2000" dirty="0"/>
            <a:t>další údaje</a:t>
          </a:r>
        </a:p>
      </dgm:t>
    </dgm:pt>
    <dgm:pt modelId="{5DE01C0F-18E7-49DF-BABB-5525C57CAFA8}" type="parTrans" cxnId="{3EF89B1E-4CB0-4F13-BE07-A1D19150012F}">
      <dgm:prSet/>
      <dgm:spPr/>
      <dgm:t>
        <a:bodyPr/>
        <a:lstStyle/>
        <a:p>
          <a:endParaRPr lang="cs-CZ"/>
        </a:p>
      </dgm:t>
    </dgm:pt>
    <dgm:pt modelId="{FD3A8B57-559E-4F7C-89DD-57AE700D71CC}" type="sibTrans" cxnId="{3EF89B1E-4CB0-4F13-BE07-A1D19150012F}">
      <dgm:prSet/>
      <dgm:spPr/>
      <dgm:t>
        <a:bodyPr/>
        <a:lstStyle/>
        <a:p>
          <a:endParaRPr lang="cs-CZ"/>
        </a:p>
      </dgm:t>
    </dgm:pt>
    <dgm:pt modelId="{062B3899-D299-4303-9629-BE8DFDC7F1C7}" type="pres">
      <dgm:prSet presAssocID="{7E9DE364-9B23-4A74-BCFE-7BDD2F336FB8}" presName="linear" presStyleCnt="0">
        <dgm:presLayoutVars>
          <dgm:animLvl val="lvl"/>
          <dgm:resizeHandles val="exact"/>
        </dgm:presLayoutVars>
      </dgm:prSet>
      <dgm:spPr/>
    </dgm:pt>
    <dgm:pt modelId="{5F6E724A-75E4-48AA-818F-949FF37DF4D3}" type="pres">
      <dgm:prSet presAssocID="{58267F3B-C20D-4783-B0AA-47DB4426F95F}" presName="parentText" presStyleLbl="node1" presStyleIdx="0" presStyleCnt="1">
        <dgm:presLayoutVars>
          <dgm:chMax val="0"/>
          <dgm:bulletEnabled val="1"/>
        </dgm:presLayoutVars>
      </dgm:prSet>
      <dgm:spPr/>
    </dgm:pt>
    <dgm:pt modelId="{7CDCF498-E9BE-4DF9-BC2D-FDBF1849FA7A}" type="pres">
      <dgm:prSet presAssocID="{58267F3B-C20D-4783-B0AA-47DB4426F95F}" presName="childText" presStyleLbl="revTx" presStyleIdx="0" presStyleCnt="1">
        <dgm:presLayoutVars>
          <dgm:bulletEnabled val="1"/>
        </dgm:presLayoutVars>
      </dgm:prSet>
      <dgm:spPr/>
    </dgm:pt>
  </dgm:ptLst>
  <dgm:cxnLst>
    <dgm:cxn modelId="{86F8C815-D9C7-4412-BA61-A06D3733907D}" type="presOf" srcId="{803B305A-B181-42CC-9DB9-02E985510DDA}" destId="{7CDCF498-E9BE-4DF9-BC2D-FDBF1849FA7A}" srcOrd="0" destOrd="3" presId="urn:microsoft.com/office/officeart/2005/8/layout/vList2"/>
    <dgm:cxn modelId="{3EF89B1E-4CB0-4F13-BE07-A1D19150012F}" srcId="{58267F3B-C20D-4783-B0AA-47DB4426F95F}" destId="{305E8D71-326D-4925-BAA4-405678D89B73}" srcOrd="6" destOrd="0" parTransId="{5DE01C0F-18E7-49DF-BABB-5525C57CAFA8}" sibTransId="{FD3A8B57-559E-4F7C-89DD-57AE700D71CC}"/>
    <dgm:cxn modelId="{51A68438-4FA4-4B2B-8850-B0A2E271752F}" srcId="{58267F3B-C20D-4783-B0AA-47DB4426F95F}" destId="{DCF00FE2-2729-4C61-90DF-24F80A789328}" srcOrd="5" destOrd="0" parTransId="{9F005FE8-8735-4CBE-98F1-01C9C77C7A60}" sibTransId="{A8ADE0DC-ED12-4B34-9C4B-615407A47B99}"/>
    <dgm:cxn modelId="{6B339960-474B-4E2E-906F-92A67648F279}" type="presOf" srcId="{209646CB-2D5B-4CC1-BA11-4F0AB8F36515}" destId="{7CDCF498-E9BE-4DF9-BC2D-FDBF1849FA7A}" srcOrd="0" destOrd="4" presId="urn:microsoft.com/office/officeart/2005/8/layout/vList2"/>
    <dgm:cxn modelId="{B4949341-03F0-4203-B412-06E0BE6D6FB1}" srcId="{58267F3B-C20D-4783-B0AA-47DB4426F95F}" destId="{B79B1A02-D01C-4540-8151-BCA0B8069EC0}" srcOrd="1" destOrd="0" parTransId="{92481006-BF58-4BC0-8410-DE0BB786B880}" sibTransId="{4103DCF1-9B4F-43F4-A63C-0E60CE0A3290}"/>
    <dgm:cxn modelId="{607F3844-32F8-41C3-B5D6-8307E23FC725}" srcId="{58267F3B-C20D-4783-B0AA-47DB4426F95F}" destId="{30CBD9B3-3042-4CF7-8AFC-3451EC0D22AF}" srcOrd="0" destOrd="0" parTransId="{4D6DB950-1462-49E3-A450-BCE39AF1A03E}" sibTransId="{8D5E2E88-C3B6-4D30-A157-107D42EDE7D4}"/>
    <dgm:cxn modelId="{0C8E1B72-5442-40FE-B14A-9BD04F6705FA}" type="presOf" srcId="{7E9DE364-9B23-4A74-BCFE-7BDD2F336FB8}" destId="{062B3899-D299-4303-9629-BE8DFDC7F1C7}" srcOrd="0" destOrd="0" presId="urn:microsoft.com/office/officeart/2005/8/layout/vList2"/>
    <dgm:cxn modelId="{CBE57C87-0BEE-4ECA-B615-BAE80A27B542}" type="presOf" srcId="{30CBD9B3-3042-4CF7-8AFC-3451EC0D22AF}" destId="{7CDCF498-E9BE-4DF9-BC2D-FDBF1849FA7A}" srcOrd="0" destOrd="0" presId="urn:microsoft.com/office/officeart/2005/8/layout/vList2"/>
    <dgm:cxn modelId="{B1C0A087-FBD9-4D2E-B026-563E011F3BAD}" srcId="{58267F3B-C20D-4783-B0AA-47DB4426F95F}" destId="{803B305A-B181-42CC-9DB9-02E985510DDA}" srcOrd="3" destOrd="0" parTransId="{6E46BDBF-DD6E-4658-924E-6E18E943CBF1}" sibTransId="{0FBA3968-9353-4FEF-B6A1-3A15DCD6866C}"/>
    <dgm:cxn modelId="{C3583D96-E88F-406B-9510-9EA72DB408B0}" type="presOf" srcId="{DCF00FE2-2729-4C61-90DF-24F80A789328}" destId="{7CDCF498-E9BE-4DF9-BC2D-FDBF1849FA7A}" srcOrd="0" destOrd="5" presId="urn:microsoft.com/office/officeart/2005/8/layout/vList2"/>
    <dgm:cxn modelId="{0C1F199F-CBE8-4D43-B9E1-73A47559DA75}" type="presOf" srcId="{B79B1A02-D01C-4540-8151-BCA0B8069EC0}" destId="{7CDCF498-E9BE-4DF9-BC2D-FDBF1849FA7A}" srcOrd="0" destOrd="1" presId="urn:microsoft.com/office/officeart/2005/8/layout/vList2"/>
    <dgm:cxn modelId="{E236ACBA-56C1-4473-B0F7-0BE4BF6A4A59}" type="presOf" srcId="{8FCF0D73-3791-4E6D-ACDC-E13D0F0D1BD0}" destId="{7CDCF498-E9BE-4DF9-BC2D-FDBF1849FA7A}" srcOrd="0" destOrd="2" presId="urn:microsoft.com/office/officeart/2005/8/layout/vList2"/>
    <dgm:cxn modelId="{C26619BD-C476-41AF-8EA5-22A84A64AF79}" srcId="{58267F3B-C20D-4783-B0AA-47DB4426F95F}" destId="{8FCF0D73-3791-4E6D-ACDC-E13D0F0D1BD0}" srcOrd="2" destOrd="0" parTransId="{E3AE6842-D22E-4CF6-A33F-D3CD095930A1}" sibTransId="{478A3D4F-405C-4F12-807C-CF339DE85DF7}"/>
    <dgm:cxn modelId="{5161B4D4-BC20-41AB-99B2-703BD697C962}" type="presOf" srcId="{305E8D71-326D-4925-BAA4-405678D89B73}" destId="{7CDCF498-E9BE-4DF9-BC2D-FDBF1849FA7A}" srcOrd="0" destOrd="6" presId="urn:microsoft.com/office/officeart/2005/8/layout/vList2"/>
    <dgm:cxn modelId="{4810F6EF-D4C5-4D7A-BC59-596ADE2E1C8C}" srcId="{58267F3B-C20D-4783-B0AA-47DB4426F95F}" destId="{209646CB-2D5B-4CC1-BA11-4F0AB8F36515}" srcOrd="4" destOrd="0" parTransId="{6EF199C7-1DEE-4FCA-9FF5-65106F163E34}" sibTransId="{7E7CB175-A9CF-43C0-91C0-A5011F3773DB}"/>
    <dgm:cxn modelId="{FABE49F2-77B1-4CAA-A6A1-3101152B53D3}" srcId="{7E9DE364-9B23-4A74-BCFE-7BDD2F336FB8}" destId="{58267F3B-C20D-4783-B0AA-47DB4426F95F}" srcOrd="0" destOrd="0" parTransId="{C5FC1608-EED8-41CC-9C22-96741BD7C33F}" sibTransId="{CDE080F5-1E8E-4585-8156-B6A0B557FF84}"/>
    <dgm:cxn modelId="{8B0389F5-DEE9-4974-8A9C-79DBCB35CD2D}" type="presOf" srcId="{58267F3B-C20D-4783-B0AA-47DB4426F95F}" destId="{5F6E724A-75E4-48AA-818F-949FF37DF4D3}" srcOrd="0" destOrd="0" presId="urn:microsoft.com/office/officeart/2005/8/layout/vList2"/>
    <dgm:cxn modelId="{74B24BD4-73F4-4A8C-9249-13751FF3CD33}" type="presParOf" srcId="{062B3899-D299-4303-9629-BE8DFDC7F1C7}" destId="{5F6E724A-75E4-48AA-818F-949FF37DF4D3}" srcOrd="0" destOrd="0" presId="urn:microsoft.com/office/officeart/2005/8/layout/vList2"/>
    <dgm:cxn modelId="{28AB167A-14EF-4C34-B98D-EBEE44967D31}" type="presParOf" srcId="{062B3899-D299-4303-9629-BE8DFDC7F1C7}" destId="{7CDCF498-E9BE-4DF9-BC2D-FDBF1849FA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9C3D1-807B-465F-8135-3FECAF0A857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2800" dirty="0"/>
            <a:t>V kombinaci listinné a elektronické podoby (souběžná)</a:t>
          </a:r>
          <a:endParaRPr lang="cs-CZ" sz="24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AF0EE982-1CC6-4131-804B-FECC5A508C8F}" type="pres">
      <dgm:prSet presAssocID="{84F9C3D1-807B-465F-8135-3FECAF0A8573}" presName="Name0" presStyleCnt="0">
        <dgm:presLayoutVars>
          <dgm:chMax val="7"/>
          <dgm:chPref val="7"/>
          <dgm:dir/>
        </dgm:presLayoutVars>
      </dgm:prSet>
      <dgm:spPr/>
    </dgm:pt>
    <dgm:pt modelId="{C9F4B76C-E32F-40BB-8FF7-C8AC814F377F}" type="pres">
      <dgm:prSet presAssocID="{84F9C3D1-807B-465F-8135-3FECAF0A8573}" presName="Name1" presStyleCnt="0"/>
      <dgm:spPr/>
    </dgm:pt>
    <dgm:pt modelId="{59DD35F0-203A-4E83-A6D3-F83302F3D509}" type="pres">
      <dgm:prSet presAssocID="{84F9C3D1-807B-465F-8135-3FECAF0A8573}" presName="cycle" presStyleCnt="0"/>
      <dgm:spPr/>
    </dgm:pt>
    <dgm:pt modelId="{52B3E91D-5967-4B9F-B5BA-6A1F0C6CE618}" type="pres">
      <dgm:prSet presAssocID="{84F9C3D1-807B-465F-8135-3FECAF0A8573}" presName="srcNode" presStyleLbl="node1" presStyleIdx="0" presStyleCnt="3"/>
      <dgm:spPr/>
    </dgm:pt>
    <dgm:pt modelId="{3CAD4C97-A721-4F09-BBE6-0025705B5685}" type="pres">
      <dgm:prSet presAssocID="{84F9C3D1-807B-465F-8135-3FECAF0A8573}" presName="conn" presStyleLbl="parChTrans1D2" presStyleIdx="0" presStyleCnt="1"/>
      <dgm:spPr/>
    </dgm:pt>
    <dgm:pt modelId="{E309AEB5-046E-4BFC-A536-9D121291C5D0}" type="pres">
      <dgm:prSet presAssocID="{84F9C3D1-807B-465F-8135-3FECAF0A8573}" presName="extraNode" presStyleLbl="node1" presStyleIdx="0" presStyleCnt="3"/>
      <dgm:spPr/>
    </dgm:pt>
    <dgm:pt modelId="{F91FFE3E-19BA-41F6-9091-0D292C1BE55C}" type="pres">
      <dgm:prSet presAssocID="{84F9C3D1-807B-465F-8135-3FECAF0A8573}" presName="dstNode" presStyleLbl="node1" presStyleIdx="0" presStyleCnt="3"/>
      <dgm:spPr/>
    </dgm:pt>
    <dgm:pt modelId="{7FBE9286-4E85-4181-938A-B444D8560C9E}" type="pres">
      <dgm:prSet presAssocID="{F81A7425-7FB2-47D2-8D6B-0FD28A40273B}" presName="text_1" presStyleLbl="node1" presStyleIdx="0" presStyleCnt="3">
        <dgm:presLayoutVars>
          <dgm:bulletEnabled val="1"/>
        </dgm:presLayoutVars>
      </dgm:prSet>
      <dgm:spPr/>
    </dgm:pt>
    <dgm:pt modelId="{C953EC3C-40C8-4B55-8D0F-287F41298084}" type="pres">
      <dgm:prSet presAssocID="{F81A7425-7FB2-47D2-8D6B-0FD28A40273B}" presName="accent_1" presStyleCnt="0"/>
      <dgm:spPr/>
    </dgm:pt>
    <dgm:pt modelId="{97E263C8-DE35-4344-A492-BA7E588E345D}" type="pres">
      <dgm:prSet presAssocID="{F81A7425-7FB2-47D2-8D6B-0FD28A40273B}" presName="accentRepeatNode" presStyleLbl="solidFgAcc1" presStyleIdx="0" presStyleCnt="3"/>
      <dgm:spPr/>
    </dgm:pt>
    <dgm:pt modelId="{5524F0CC-1BD8-4580-BDD7-C75BE8F24F75}" type="pres">
      <dgm:prSet presAssocID="{593A3FE1-E4A6-433A-897C-DC5241941929}" presName="text_2" presStyleLbl="node1" presStyleIdx="1" presStyleCnt="3">
        <dgm:presLayoutVars>
          <dgm:bulletEnabled val="1"/>
        </dgm:presLayoutVars>
      </dgm:prSet>
      <dgm:spPr/>
    </dgm:pt>
    <dgm:pt modelId="{F375809B-55F8-486D-8ABA-4EA02E579CC4}" type="pres">
      <dgm:prSet presAssocID="{593A3FE1-E4A6-433A-897C-DC5241941929}" presName="accent_2" presStyleCnt="0"/>
      <dgm:spPr/>
    </dgm:pt>
    <dgm:pt modelId="{35187547-96EE-4AA0-8831-702688EA6295}" type="pres">
      <dgm:prSet presAssocID="{593A3FE1-E4A6-433A-897C-DC5241941929}" presName="accentRepeatNode" presStyleLbl="solidFgAcc1" presStyleIdx="1" presStyleCnt="3"/>
      <dgm:spPr/>
    </dgm:pt>
    <dgm:pt modelId="{CF27CE5F-E96F-4B08-9C57-BDFE13ED95D1}" type="pres">
      <dgm:prSet presAssocID="{A3BB4177-0166-4CFE-92D9-C7036FA342B5}" presName="text_3" presStyleLbl="node1" presStyleIdx="2" presStyleCnt="3">
        <dgm:presLayoutVars>
          <dgm:bulletEnabled val="1"/>
        </dgm:presLayoutVars>
      </dgm:prSet>
      <dgm:spPr/>
    </dgm:pt>
    <dgm:pt modelId="{54395189-7278-473B-A7FA-7902467FE418}" type="pres">
      <dgm:prSet presAssocID="{A3BB4177-0166-4CFE-92D9-C7036FA342B5}" presName="accent_3" presStyleCnt="0"/>
      <dgm:spPr/>
    </dgm:pt>
    <dgm:pt modelId="{239AEB52-66F1-46E3-997B-533CE202CC41}" type="pres">
      <dgm:prSet presAssocID="{A3BB4177-0166-4CFE-92D9-C7036FA342B5}" presName="accentRepeatNode" presStyleLbl="solidFgAcc1" presStyleIdx="2" presStyleCnt="3"/>
      <dgm:spPr/>
    </dgm:pt>
  </dgm:ptLst>
  <dgm:cxnLst>
    <dgm:cxn modelId="{8460B220-F51A-432B-AA33-265A8B5306FE}" type="presOf" srcId="{A3BB4177-0166-4CFE-92D9-C7036FA342B5}" destId="{CF27CE5F-E96F-4B08-9C57-BDFE13ED95D1}" srcOrd="0" destOrd="0" presId="urn:microsoft.com/office/officeart/2008/layout/VerticalCurvedList"/>
    <dgm:cxn modelId="{0763F528-AAF9-44C8-8C59-6B78D5A76FAE}" type="presOf" srcId="{84F9C3D1-807B-465F-8135-3FECAF0A8573}" destId="{AF0EE982-1CC6-4131-804B-FECC5A508C8F}" srcOrd="0" destOrd="0" presId="urn:microsoft.com/office/officeart/2008/layout/VerticalCurvedList"/>
    <dgm:cxn modelId="{96902D6B-4D39-4A76-9209-4DDBCEA6D6DE}" type="presOf" srcId="{593A3FE1-E4A6-433A-897C-DC5241941929}" destId="{5524F0CC-1BD8-4580-BDD7-C75BE8F24F75}" srcOrd="0" destOrd="0" presId="urn:microsoft.com/office/officeart/2008/layout/VerticalCurvedList"/>
    <dgm:cxn modelId="{5DFC2BB3-1986-4FA9-BAA4-31B07BF3E9CB}" srcId="{84F9C3D1-807B-465F-8135-3FECAF0A8573}" destId="{F81A7425-7FB2-47D2-8D6B-0FD28A40273B}" srcOrd="0" destOrd="0" parTransId="{F5E5E728-1A12-4582-BC9A-3B7C3820A40B}" sibTransId="{AF66A4CA-2760-4358-87BB-CC8E2F29BC23}"/>
    <dgm:cxn modelId="{15C655CD-2BDD-40AD-A945-62353585B486}" type="presOf" srcId="{AF66A4CA-2760-4358-87BB-CC8E2F29BC23}" destId="{3CAD4C97-A721-4F09-BBE6-0025705B5685}" srcOrd="0" destOrd="0" presId="urn:microsoft.com/office/officeart/2008/layout/VerticalCurvedList"/>
    <dgm:cxn modelId="{008E17D0-8CD3-40C8-AD3D-FAB1544849D4}" type="presOf" srcId="{F81A7425-7FB2-47D2-8D6B-0FD28A40273B}" destId="{7FBE9286-4E85-4181-938A-B444D8560C9E}" srcOrd="0" destOrd="0" presId="urn:microsoft.com/office/officeart/2008/layout/VerticalCurvedList"/>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404394D-7D5E-471C-8763-600B3870E6CF}" type="presParOf" srcId="{AF0EE982-1CC6-4131-804B-FECC5A508C8F}" destId="{C9F4B76C-E32F-40BB-8FF7-C8AC814F377F}" srcOrd="0" destOrd="0" presId="urn:microsoft.com/office/officeart/2008/layout/VerticalCurvedList"/>
    <dgm:cxn modelId="{E5FA4660-6719-44C6-B8DF-E7BD219919B3}" type="presParOf" srcId="{C9F4B76C-E32F-40BB-8FF7-C8AC814F377F}" destId="{59DD35F0-203A-4E83-A6D3-F83302F3D509}" srcOrd="0" destOrd="0" presId="urn:microsoft.com/office/officeart/2008/layout/VerticalCurvedList"/>
    <dgm:cxn modelId="{984545FB-51EF-48F0-B98E-5EDCE6A4FF67}" type="presParOf" srcId="{59DD35F0-203A-4E83-A6D3-F83302F3D509}" destId="{52B3E91D-5967-4B9F-B5BA-6A1F0C6CE618}" srcOrd="0" destOrd="0" presId="urn:microsoft.com/office/officeart/2008/layout/VerticalCurvedList"/>
    <dgm:cxn modelId="{F3C502FE-8957-4869-8D90-15EA323BF1B3}" type="presParOf" srcId="{59DD35F0-203A-4E83-A6D3-F83302F3D509}" destId="{3CAD4C97-A721-4F09-BBE6-0025705B5685}" srcOrd="1" destOrd="0" presId="urn:microsoft.com/office/officeart/2008/layout/VerticalCurvedList"/>
    <dgm:cxn modelId="{5F6199E9-4125-4124-89F9-763EDFCFC51B}" type="presParOf" srcId="{59DD35F0-203A-4E83-A6D3-F83302F3D509}" destId="{E309AEB5-046E-4BFC-A536-9D121291C5D0}" srcOrd="2" destOrd="0" presId="urn:microsoft.com/office/officeart/2008/layout/VerticalCurvedList"/>
    <dgm:cxn modelId="{66DEA7B8-39AC-49E7-A974-C0FF91773610}" type="presParOf" srcId="{59DD35F0-203A-4E83-A6D3-F83302F3D509}" destId="{F91FFE3E-19BA-41F6-9091-0D292C1BE55C}" srcOrd="3" destOrd="0" presId="urn:microsoft.com/office/officeart/2008/layout/VerticalCurvedList"/>
    <dgm:cxn modelId="{8656E81C-B12B-4EF5-87DB-DA95A5262523}" type="presParOf" srcId="{C9F4B76C-E32F-40BB-8FF7-C8AC814F377F}" destId="{7FBE9286-4E85-4181-938A-B444D8560C9E}" srcOrd="1" destOrd="0" presId="urn:microsoft.com/office/officeart/2008/layout/VerticalCurvedList"/>
    <dgm:cxn modelId="{1BF1FFBD-A707-496E-8503-878FE75A73E1}" type="presParOf" srcId="{C9F4B76C-E32F-40BB-8FF7-C8AC814F377F}" destId="{C953EC3C-40C8-4B55-8D0F-287F41298084}" srcOrd="2" destOrd="0" presId="urn:microsoft.com/office/officeart/2008/layout/VerticalCurvedList"/>
    <dgm:cxn modelId="{863476BE-F535-442E-AC50-F921FD90BF3C}" type="presParOf" srcId="{C953EC3C-40C8-4B55-8D0F-287F41298084}" destId="{97E263C8-DE35-4344-A492-BA7E588E345D}" srcOrd="0" destOrd="0" presId="urn:microsoft.com/office/officeart/2008/layout/VerticalCurvedList"/>
    <dgm:cxn modelId="{4F9BFBC5-C4E6-4042-BE20-70F97A422A3D}" type="presParOf" srcId="{C9F4B76C-E32F-40BB-8FF7-C8AC814F377F}" destId="{5524F0CC-1BD8-4580-BDD7-C75BE8F24F75}" srcOrd="3" destOrd="0" presId="urn:microsoft.com/office/officeart/2008/layout/VerticalCurvedList"/>
    <dgm:cxn modelId="{808ABE40-E8D8-4018-8E04-4946F581F659}" type="presParOf" srcId="{C9F4B76C-E32F-40BB-8FF7-C8AC814F377F}" destId="{F375809B-55F8-486D-8ABA-4EA02E579CC4}" srcOrd="4" destOrd="0" presId="urn:microsoft.com/office/officeart/2008/layout/VerticalCurvedList"/>
    <dgm:cxn modelId="{C5D4312F-B4C9-48F1-B722-F654CBA9EE6E}" type="presParOf" srcId="{F375809B-55F8-486D-8ABA-4EA02E579CC4}" destId="{35187547-96EE-4AA0-8831-702688EA6295}" srcOrd="0" destOrd="0" presId="urn:microsoft.com/office/officeart/2008/layout/VerticalCurvedList"/>
    <dgm:cxn modelId="{B9134047-C62B-4D61-B03B-1A302AA2E8C2}" type="presParOf" srcId="{C9F4B76C-E32F-40BB-8FF7-C8AC814F377F}" destId="{CF27CE5F-E96F-4B08-9C57-BDFE13ED95D1}" srcOrd="5" destOrd="0" presId="urn:microsoft.com/office/officeart/2008/layout/VerticalCurvedList"/>
    <dgm:cxn modelId="{81E6266E-2AE8-448C-8525-3B0FB0B58D4A}" type="presParOf" srcId="{C9F4B76C-E32F-40BB-8FF7-C8AC814F377F}" destId="{54395189-7278-473B-A7FA-7902467FE418}" srcOrd="6" destOrd="0" presId="urn:microsoft.com/office/officeart/2008/layout/VerticalCurvedList"/>
    <dgm:cxn modelId="{ECBF76BC-F319-4D66-B36F-DFFB89DF79D6}" type="presParOf" srcId="{54395189-7278-473B-A7FA-7902467FE418}" destId="{239AEB52-66F1-46E3-997B-533CE202CC4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dgm:spPr/>
      <dgm:t>
        <a:bodyPr/>
        <a:lstStyle/>
        <a:p>
          <a:pPr rtl="0"/>
          <a:r>
            <a:rPr lang="cs-CZ" b="0"/>
            <a:t>O každém pořízení učinit záznam (s výjimkou zdrav. pracovníka) </a:t>
          </a:r>
          <a:endParaRPr lang="cs-CZ"/>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7AB53AE-789E-475D-B039-A2345008E5FF}">
      <dgm:prSet/>
      <dgm:spPr/>
      <dgm:t>
        <a:bodyPr/>
        <a:lstStyle/>
        <a:p>
          <a:pPr rtl="0"/>
          <a:r>
            <a:rPr lang="cs-CZ"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ochraně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355214"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13383" y="554407"/>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marL="0" lvl="0" indent="0" algn="l" defTabSz="889000" rtl="0">
            <a:lnSpc>
              <a:spcPct val="90000"/>
            </a:lnSpc>
            <a:spcBef>
              <a:spcPct val="0"/>
            </a:spcBef>
            <a:spcAft>
              <a:spcPct val="35000"/>
            </a:spcAft>
            <a:buNone/>
          </a:pPr>
          <a:r>
            <a:rPr lang="cs-CZ" sz="2000" kern="1200" dirty="0"/>
            <a:t>Součástí Hippokratovy přísahy</a:t>
          </a:r>
        </a:p>
      </dsp:txBody>
      <dsp:txXfrm>
        <a:off x="713383" y="554407"/>
        <a:ext cx="7862813" cy="1108659"/>
      </dsp:txXfrm>
    </dsp:sp>
    <dsp:sp modelId="{79AFC13F-283C-466D-A919-161C67241B8B}">
      <dsp:nvSpPr>
        <dsp:cNvPr id="0" name=""/>
        <dsp:cNvSpPr/>
      </dsp:nvSpPr>
      <dsp:spPr>
        <a:xfrm>
          <a:off x="20471" y="4158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13383" y="2217706"/>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marL="0" lvl="0" indent="0" algn="l" defTabSz="889000" rtl="0">
            <a:lnSpc>
              <a:spcPct val="90000"/>
            </a:lnSpc>
            <a:spcBef>
              <a:spcPct val="0"/>
            </a:spcBef>
            <a:spcAft>
              <a:spcPct val="35000"/>
            </a:spcAft>
            <a:buNone/>
          </a:pPr>
          <a:r>
            <a:rPr lang="cs-CZ" sz="2000" i="1" kern="1200"/>
            <a:t>Cokoliv, co uvidím nebo uslyším, zahrnující životy lidí, při péči o nemocné nebo jejich soukromém životě, co by mělo být utajeno, pomlčím o tom a zachovám to jako tajemství.</a:t>
          </a:r>
          <a:endParaRPr lang="cs-CZ" sz="2000" kern="1200"/>
        </a:p>
      </dsp:txBody>
      <dsp:txXfrm>
        <a:off x="713383" y="2217706"/>
        <a:ext cx="7862813" cy="1108659"/>
      </dsp:txXfrm>
    </dsp:sp>
    <dsp:sp modelId="{4A006574-DC6D-436F-87C4-F3A36CBFA303}">
      <dsp:nvSpPr>
        <dsp:cNvPr id="0" name=""/>
        <dsp:cNvSpPr/>
      </dsp:nvSpPr>
      <dsp:spPr>
        <a:xfrm>
          <a:off x="20471" y="20791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E724A-75E4-48AA-818F-949FF37DF4D3}">
      <dsp:nvSpPr>
        <dsp:cNvPr id="0" name=""/>
        <dsp:cNvSpPr/>
      </dsp:nvSpPr>
      <dsp:spPr>
        <a:xfrm>
          <a:off x="0" y="520598"/>
          <a:ext cx="10892481" cy="21674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Poskytovatel je povinen vést a uchovávat zdravotnickou dokumentaci a nakládat s ní podle zákona a jiných právních předpisů. Zdravotnická dokumentace je vedena  </a:t>
          </a:r>
          <a:r>
            <a:rPr lang="cs-CZ" sz="3200" u="sng" kern="1200" dirty="0"/>
            <a:t>úplně, pravdivě a čitelně</a:t>
          </a:r>
          <a:r>
            <a:rPr lang="cs-CZ" sz="3200" u="none" kern="1200" dirty="0"/>
            <a:t> </a:t>
          </a:r>
          <a:r>
            <a:rPr lang="cs-CZ" sz="3200" kern="1200" dirty="0"/>
            <a:t>a je souborem informací:</a:t>
          </a:r>
        </a:p>
      </dsp:txBody>
      <dsp:txXfrm>
        <a:off x="105805" y="626403"/>
        <a:ext cx="10680871" cy="1955815"/>
      </dsp:txXfrm>
    </dsp:sp>
    <dsp:sp modelId="{7CDCF498-E9BE-4DF9-BC2D-FDBF1849FA7A}">
      <dsp:nvSpPr>
        <dsp:cNvPr id="0" name=""/>
        <dsp:cNvSpPr/>
      </dsp:nvSpPr>
      <dsp:spPr>
        <a:xfrm>
          <a:off x="0" y="2688023"/>
          <a:ext cx="10892481" cy="255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836"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cs-CZ" sz="2000" kern="1200" dirty="0"/>
            <a:t>identifikační údaje pacienta</a:t>
          </a:r>
        </a:p>
        <a:p>
          <a:pPr marL="228600" lvl="1" indent="-228600" algn="l" defTabSz="889000" rtl="0">
            <a:lnSpc>
              <a:spcPct val="90000"/>
            </a:lnSpc>
            <a:spcBef>
              <a:spcPct val="0"/>
            </a:spcBef>
            <a:spcAft>
              <a:spcPct val="20000"/>
            </a:spcAft>
            <a:buChar char="•"/>
          </a:pPr>
          <a:r>
            <a:rPr lang="cs-CZ" sz="2000" kern="1200" dirty="0"/>
            <a:t>pohlaví pacienta</a:t>
          </a:r>
        </a:p>
        <a:p>
          <a:pPr marL="228600" lvl="1" indent="-228600" algn="l" defTabSz="889000" rtl="0">
            <a:lnSpc>
              <a:spcPct val="90000"/>
            </a:lnSpc>
            <a:spcBef>
              <a:spcPct val="0"/>
            </a:spcBef>
            <a:spcAft>
              <a:spcPct val="20000"/>
            </a:spcAft>
            <a:buChar char="•"/>
          </a:pPr>
          <a:r>
            <a:rPr lang="cs-CZ" sz="2000" kern="1200" dirty="0"/>
            <a:t>identifikační údaje poskytovatele zdravotních služeb</a:t>
          </a:r>
        </a:p>
        <a:p>
          <a:pPr marL="228600" lvl="1" indent="-228600" algn="l" defTabSz="889000" rtl="0">
            <a:lnSpc>
              <a:spcPct val="90000"/>
            </a:lnSpc>
            <a:spcBef>
              <a:spcPct val="0"/>
            </a:spcBef>
            <a:spcAft>
              <a:spcPct val="20000"/>
            </a:spcAft>
            <a:buChar char="•"/>
          </a:pPr>
          <a:r>
            <a:rPr lang="cs-CZ" sz="2000" kern="1200" dirty="0"/>
            <a:t>informace o zdravotním stavu pacienta</a:t>
          </a:r>
        </a:p>
        <a:p>
          <a:pPr marL="228600" lvl="1" indent="-228600" algn="l" defTabSz="889000" rtl="0">
            <a:lnSpc>
              <a:spcPct val="90000"/>
            </a:lnSpc>
            <a:spcBef>
              <a:spcPct val="0"/>
            </a:spcBef>
            <a:spcAft>
              <a:spcPct val="20000"/>
            </a:spcAft>
            <a:buChar char="•"/>
          </a:pPr>
          <a:r>
            <a:rPr lang="cs-CZ" sz="2000" kern="1200" dirty="0"/>
            <a:t>údaje zjištěné z rodinné, osobní a pracovní anamnézy pacienta, a je-li to</a:t>
          </a:r>
          <a:br>
            <a:rPr lang="cs-CZ" sz="2000" kern="1200" dirty="0"/>
          </a:br>
          <a:r>
            <a:rPr lang="cs-CZ" sz="2000" kern="1200" dirty="0"/>
            <a:t>důvodné, též údaje ze sociální anamnézy</a:t>
          </a:r>
        </a:p>
        <a:p>
          <a:pPr marL="228600" lvl="1" indent="-228600" algn="l" defTabSz="889000" rtl="0">
            <a:lnSpc>
              <a:spcPct val="90000"/>
            </a:lnSpc>
            <a:spcBef>
              <a:spcPct val="0"/>
            </a:spcBef>
            <a:spcAft>
              <a:spcPct val="20000"/>
            </a:spcAft>
            <a:buChar char="•"/>
          </a:pPr>
          <a:r>
            <a:rPr lang="es-ES" sz="2000" kern="1200" dirty="0"/>
            <a:t>údaje vztahující se k úmrtí pacienta</a:t>
          </a:r>
          <a:endParaRPr lang="cs-CZ" sz="2000" kern="1200" dirty="0"/>
        </a:p>
        <a:p>
          <a:pPr marL="228600" lvl="1" indent="-228600" algn="l" defTabSz="889000" rtl="0">
            <a:lnSpc>
              <a:spcPct val="90000"/>
            </a:lnSpc>
            <a:spcBef>
              <a:spcPct val="0"/>
            </a:spcBef>
            <a:spcAft>
              <a:spcPct val="20000"/>
            </a:spcAft>
            <a:buChar char="•"/>
          </a:pPr>
          <a:r>
            <a:rPr lang="cs-CZ" sz="2000" kern="1200" dirty="0"/>
            <a:t>další údaje</a:t>
          </a:r>
        </a:p>
      </dsp:txBody>
      <dsp:txXfrm>
        <a:off x="0" y="2688023"/>
        <a:ext cx="10892481" cy="25564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D4C97-A721-4F09-BBE6-0025705B5685}">
      <dsp:nvSpPr>
        <dsp:cNvPr id="0" name=""/>
        <dsp:cNvSpPr/>
      </dsp:nvSpPr>
      <dsp:spPr>
        <a:xfrm>
          <a:off x="-4387036"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E9286-4E85-4181-938A-B444D8560C9E}">
      <dsp:nvSpPr>
        <dsp:cNvPr id="0" name=""/>
        <dsp:cNvSpPr/>
      </dsp:nvSpPr>
      <dsp:spPr>
        <a:xfrm>
          <a:off x="539913" y="388077"/>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marL="0" lvl="0" indent="0" algn="l" defTabSz="1866900" rtl="0">
            <a:lnSpc>
              <a:spcPct val="90000"/>
            </a:lnSpc>
            <a:spcBef>
              <a:spcPct val="0"/>
            </a:spcBef>
            <a:spcAft>
              <a:spcPct val="35000"/>
            </a:spcAft>
            <a:buNone/>
          </a:pPr>
          <a:r>
            <a:rPr lang="cs-CZ" sz="4200" kern="1200"/>
            <a:t>V listinné podobě</a:t>
          </a:r>
        </a:p>
      </dsp:txBody>
      <dsp:txXfrm>
        <a:off x="539913" y="388077"/>
        <a:ext cx="8004462" cy="776154"/>
      </dsp:txXfrm>
    </dsp:sp>
    <dsp:sp modelId="{97E263C8-DE35-4344-A492-BA7E588E345D}">
      <dsp:nvSpPr>
        <dsp:cNvPr id="0" name=""/>
        <dsp:cNvSpPr/>
      </dsp:nvSpPr>
      <dsp:spPr>
        <a:xfrm>
          <a:off x="54816" y="291057"/>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4F0CC-1BD8-4580-BDD7-C75BE8F24F75}">
      <dsp:nvSpPr>
        <dsp:cNvPr id="0" name=""/>
        <dsp:cNvSpPr/>
      </dsp:nvSpPr>
      <dsp:spPr>
        <a:xfrm>
          <a:off x="822045" y="1552309"/>
          <a:ext cx="7722329"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marL="0" lvl="0" indent="0" algn="l" defTabSz="1866900" rtl="0">
            <a:lnSpc>
              <a:spcPct val="90000"/>
            </a:lnSpc>
            <a:spcBef>
              <a:spcPct val="0"/>
            </a:spcBef>
            <a:spcAft>
              <a:spcPct val="35000"/>
            </a:spcAft>
            <a:buNone/>
          </a:pPr>
          <a:r>
            <a:rPr lang="cs-CZ" sz="4200" kern="1200"/>
            <a:t>V elektronické podobě</a:t>
          </a:r>
        </a:p>
      </dsp:txBody>
      <dsp:txXfrm>
        <a:off x="822045" y="1552309"/>
        <a:ext cx="7722329" cy="776154"/>
      </dsp:txXfrm>
    </dsp:sp>
    <dsp:sp modelId="{35187547-96EE-4AA0-8831-702688EA6295}">
      <dsp:nvSpPr>
        <dsp:cNvPr id="0" name=""/>
        <dsp:cNvSpPr/>
      </dsp:nvSpPr>
      <dsp:spPr>
        <a:xfrm>
          <a:off x="336948" y="1455289"/>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27CE5F-E96F-4B08-9C57-BDFE13ED95D1}">
      <dsp:nvSpPr>
        <dsp:cNvPr id="0" name=""/>
        <dsp:cNvSpPr/>
      </dsp:nvSpPr>
      <dsp:spPr>
        <a:xfrm>
          <a:off x="539913" y="2716541"/>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71120" rIns="71120" bIns="71120" numCol="1" spcCol="1270" anchor="ctr" anchorCtr="0">
          <a:noAutofit/>
        </a:bodyPr>
        <a:lstStyle/>
        <a:p>
          <a:pPr marL="0" lvl="0" indent="0" algn="l" defTabSz="1244600" rtl="0">
            <a:lnSpc>
              <a:spcPct val="90000"/>
            </a:lnSpc>
            <a:spcBef>
              <a:spcPct val="0"/>
            </a:spcBef>
            <a:spcAft>
              <a:spcPct val="35000"/>
            </a:spcAft>
            <a:buNone/>
          </a:pPr>
          <a:r>
            <a:rPr lang="cs-CZ" sz="2800" kern="1200" dirty="0"/>
            <a:t>V kombinaci listinné a elektronické podoby (souběžná)</a:t>
          </a:r>
          <a:endParaRPr lang="cs-CZ" sz="2400" kern="1200" dirty="0"/>
        </a:p>
      </dsp:txBody>
      <dsp:txXfrm>
        <a:off x="539913" y="2716541"/>
        <a:ext cx="8004462" cy="776154"/>
      </dsp:txXfrm>
    </dsp:sp>
    <dsp:sp modelId="{239AEB52-66F1-46E3-997B-533CE202CC41}">
      <dsp:nvSpPr>
        <dsp:cNvPr id="0" name=""/>
        <dsp:cNvSpPr/>
      </dsp:nvSpPr>
      <dsp:spPr>
        <a:xfrm>
          <a:off x="54816" y="2619521"/>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15"/>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470" y="48185"/>
        <a:ext cx="8507728" cy="822026"/>
      </dsp:txXfrm>
    </dsp:sp>
    <dsp:sp modelId="{CFE4C64A-3468-47F3-BE5F-095D0168C0DA}">
      <dsp:nvSpPr>
        <dsp:cNvPr id="0" name=""/>
        <dsp:cNvSpPr/>
      </dsp:nvSpPr>
      <dsp:spPr>
        <a:xfrm>
          <a:off x="0" y="927003"/>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470" y="971473"/>
        <a:ext cx="8507728" cy="822026"/>
      </dsp:txXfrm>
    </dsp:sp>
    <dsp:sp modelId="{460C82D2-816D-4E01-BA0A-F0C27F6F048D}">
      <dsp:nvSpPr>
        <dsp:cNvPr id="0" name=""/>
        <dsp:cNvSpPr/>
      </dsp:nvSpPr>
      <dsp:spPr>
        <a:xfrm>
          <a:off x="0" y="1850290"/>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470" y="1894760"/>
        <a:ext cx="8507728" cy="822026"/>
      </dsp:txXfrm>
    </dsp:sp>
    <dsp:sp modelId="{1B4B02F8-55DC-43BB-9DE6-AD6516D80BC8}">
      <dsp:nvSpPr>
        <dsp:cNvPr id="0" name=""/>
        <dsp:cNvSpPr/>
      </dsp:nvSpPr>
      <dsp:spPr>
        <a:xfrm>
          <a:off x="0" y="2761257"/>
          <a:ext cx="8596668" cy="111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61257"/>
        <a:ext cx="8596668" cy="111579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313558"/>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Zpravidla poskytovatel</a:t>
          </a:r>
          <a:endParaRPr lang="cs-CZ" sz="2800" kern="1200"/>
        </a:p>
      </dsp:txBody>
      <dsp:txXfrm>
        <a:off x="31984" y="345542"/>
        <a:ext cx="10689232" cy="591232"/>
      </dsp:txXfrm>
    </dsp:sp>
    <dsp:sp modelId="{B2390136-9387-452E-93D8-6EEEC3797462}">
      <dsp:nvSpPr>
        <dsp:cNvPr id="0" name=""/>
        <dsp:cNvSpPr/>
      </dsp:nvSpPr>
      <dsp:spPr>
        <a:xfrm>
          <a:off x="0" y="968758"/>
          <a:ext cx="10753200" cy="2202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kern="1200"/>
            <a:t>Oprávněn požadovat úhradu ve výši, která nesmí přesáhnout náklady spojené s pořízením výpisu</a:t>
          </a:r>
          <a:endParaRPr lang="cs-CZ" sz="2200" kern="1200"/>
        </a:p>
        <a:p>
          <a:pPr marL="228600" lvl="1" indent="-228600" algn="l" defTabSz="977900" rtl="0">
            <a:lnSpc>
              <a:spcPct val="90000"/>
            </a:lnSpc>
            <a:spcBef>
              <a:spcPct val="0"/>
            </a:spcBef>
            <a:spcAft>
              <a:spcPct val="20000"/>
            </a:spcAft>
            <a:buChar char="•"/>
          </a:pPr>
          <a:r>
            <a:rPr lang="cs-CZ" sz="2200" b="0" kern="1200" dirty="0"/>
            <a:t>V případě, že je zdravotnická dokumentace vedena pouze v elektronické podobě, má pacient nebo jiná osoba oprávněná podle § 65 </a:t>
          </a:r>
          <a:r>
            <a:rPr lang="cs-CZ" sz="2200" b="0" kern="1200" dirty="0" err="1"/>
            <a:t>Zozs</a:t>
          </a:r>
          <a:r>
            <a:rPr lang="cs-CZ" sz="2200" b="0" kern="1200" dirty="0"/>
            <a:t> právo nahlížet dálkovým přístupem nebo na pořízení její kopie na technickém nosiči dat, který si určí, nebrání-li tomu technické možnosti poskytovatele; to neplatí, požaduje-li listinnou podobu.</a:t>
          </a:r>
          <a:endParaRPr lang="cs-CZ" sz="2200" kern="1200" dirty="0"/>
        </a:p>
      </dsp:txBody>
      <dsp:txXfrm>
        <a:off x="0" y="968758"/>
        <a:ext cx="10753200" cy="2202480"/>
      </dsp:txXfrm>
    </dsp:sp>
    <dsp:sp modelId="{670CF24E-8944-4BE4-AD8C-02C90F5E622C}">
      <dsp:nvSpPr>
        <dsp:cNvPr id="0" name=""/>
        <dsp:cNvSpPr/>
      </dsp:nvSpPr>
      <dsp:spPr>
        <a:xfrm>
          <a:off x="0" y="3171239"/>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O každém pořízení učinit záznam (s výjimkou zdrav. pracovníka) </a:t>
          </a:r>
          <a:endParaRPr lang="cs-CZ" sz="2800" kern="1200"/>
        </a:p>
      </dsp:txBody>
      <dsp:txXfrm>
        <a:off x="31984" y="3203223"/>
        <a:ext cx="10689232" cy="5912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136066"/>
          <a:ext cx="8596668" cy="3144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53524" y="289590"/>
        <a:ext cx="8289620" cy="2837912"/>
      </dsp:txXfrm>
    </dsp:sp>
    <dsp:sp modelId="{52694621-B397-4812-9EF7-BFDB5322D4E2}">
      <dsp:nvSpPr>
        <dsp:cNvPr id="0" name=""/>
        <dsp:cNvSpPr/>
      </dsp:nvSpPr>
      <dsp:spPr>
        <a:xfrm>
          <a:off x="0" y="3281026"/>
          <a:ext cx="8596668"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1" u="sng" kern="1200" dirty="0"/>
            <a:t>Až tři léta nebo zákaz činnosti</a:t>
          </a:r>
          <a:endParaRPr lang="cs-CZ" sz="2200" kern="1200" dirty="0"/>
        </a:p>
      </dsp:txBody>
      <dsp:txXfrm>
        <a:off x="0" y="3281026"/>
        <a:ext cx="8596668" cy="4636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33"/>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a:t>
          </a:r>
          <a:r>
            <a:rPr lang="cs-CZ" sz="3300" kern="1200" dirty="0" err="1"/>
            <a:t>Zozs</a:t>
          </a:r>
          <a:endParaRPr lang="cs-CZ" sz="3300" kern="1200" dirty="0"/>
        </a:p>
      </dsp:txBody>
      <dsp:txXfrm>
        <a:off x="62198" y="62431"/>
        <a:ext cx="8472272" cy="1149734"/>
      </dsp:txXfrm>
    </dsp:sp>
    <dsp:sp modelId="{98B34BC2-A2A3-48E8-B13A-F79E480C5107}">
      <dsp:nvSpPr>
        <dsp:cNvPr id="0" name=""/>
        <dsp:cNvSpPr/>
      </dsp:nvSpPr>
      <dsp:spPr>
        <a:xfrm>
          <a:off x="0" y="1274364"/>
          <a:ext cx="8596668"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74364"/>
        <a:ext cx="8596668" cy="546480"/>
      </dsp:txXfrm>
    </dsp:sp>
    <dsp:sp modelId="{C6167A1F-4343-413F-84CF-B0AC72F3645E}">
      <dsp:nvSpPr>
        <dsp:cNvPr id="0" name=""/>
        <dsp:cNvSpPr/>
      </dsp:nvSpPr>
      <dsp:spPr>
        <a:xfrm>
          <a:off x="0" y="1820844"/>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zákona na ochranu osobních údajů</a:t>
          </a:r>
        </a:p>
      </dsp:txBody>
      <dsp:txXfrm>
        <a:off x="62198" y="1883042"/>
        <a:ext cx="8472272" cy="1149734"/>
      </dsp:txXfrm>
    </dsp:sp>
    <dsp:sp modelId="{3A85BED8-7CBB-4BBE-9C31-CAAB11A74624}">
      <dsp:nvSpPr>
        <dsp:cNvPr id="0" name=""/>
        <dsp:cNvSpPr/>
      </dsp:nvSpPr>
      <dsp:spPr>
        <a:xfrm>
          <a:off x="0" y="3094973"/>
          <a:ext cx="8596668" cy="785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94973"/>
        <a:ext cx="8596668" cy="78556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254192"/>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cs-CZ" sz="4300" kern="1200" dirty="0"/>
            <a:t>Pracovněprávní postihy</a:t>
          </a:r>
        </a:p>
      </dsp:txBody>
      <dsp:txXfrm>
        <a:off x="49119" y="303311"/>
        <a:ext cx="8498430" cy="907962"/>
      </dsp:txXfrm>
    </dsp:sp>
    <dsp:sp modelId="{60917FCD-AD7A-4FA1-BEB0-2E5B62C43D54}">
      <dsp:nvSpPr>
        <dsp:cNvPr id="0" name=""/>
        <dsp:cNvSpPr/>
      </dsp:nvSpPr>
      <dsp:spPr>
        <a:xfrm>
          <a:off x="0" y="122830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I okamžité zrušení pracovního poměru</a:t>
          </a:r>
        </a:p>
      </dsp:txBody>
      <dsp:txXfrm>
        <a:off x="0" y="1228306"/>
        <a:ext cx="8596668" cy="712080"/>
      </dsp:txXfrm>
    </dsp:sp>
    <dsp:sp modelId="{6C11EE1B-D5E9-4ED9-9665-B3219DD0938A}">
      <dsp:nvSpPr>
        <dsp:cNvPr id="0" name=""/>
        <dsp:cNvSpPr/>
      </dsp:nvSpPr>
      <dsp:spPr>
        <a:xfrm>
          <a:off x="0" y="194038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cs-CZ" sz="4300" kern="1200" dirty="0"/>
            <a:t>Vystavení se riziku podání žaloby</a:t>
          </a:r>
        </a:p>
      </dsp:txBody>
      <dsp:txXfrm>
        <a:off x="49119" y="1989505"/>
        <a:ext cx="8498430" cy="907962"/>
      </dsp:txXfrm>
    </dsp:sp>
    <dsp:sp modelId="{88929937-DA56-407B-BB7D-3EE3560D46FF}">
      <dsp:nvSpPr>
        <dsp:cNvPr id="0" name=""/>
        <dsp:cNvSpPr/>
      </dsp:nvSpPr>
      <dsp:spPr>
        <a:xfrm>
          <a:off x="0" y="294658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Náhrada nemajetkové újmy</a:t>
          </a:r>
        </a:p>
      </dsp:txBody>
      <dsp:txXfrm>
        <a:off x="0" y="2946586"/>
        <a:ext cx="8596668" cy="71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62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Právo nebýt součástí veřejnosti</a:t>
          </a:r>
        </a:p>
      </dsp:txBody>
      <dsp:txXfrm>
        <a:off x="51974" y="58260"/>
        <a:ext cx="8492720" cy="960752"/>
      </dsp:txXfrm>
    </dsp:sp>
    <dsp:sp modelId="{720FE3E8-4FCC-4C00-897C-FAFAF4CF443C}">
      <dsp:nvSpPr>
        <dsp:cNvPr id="0" name=""/>
        <dsp:cNvSpPr/>
      </dsp:nvSpPr>
      <dsp:spPr>
        <a:xfrm>
          <a:off x="0" y="1070986"/>
          <a:ext cx="8596668"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a:t>Právo na „osobní oblast“</a:t>
          </a:r>
        </a:p>
        <a:p>
          <a:pPr marL="228600" lvl="1" indent="-228600" algn="l" defTabSz="977900" rtl="0">
            <a:lnSpc>
              <a:spcPct val="90000"/>
            </a:lnSpc>
            <a:spcBef>
              <a:spcPct val="0"/>
            </a:spcBef>
            <a:spcAft>
              <a:spcPct val="20000"/>
            </a:spcAft>
            <a:buChar char="•"/>
          </a:pPr>
          <a:r>
            <a:rPr lang="cs-CZ" sz="2200" kern="1200" dirty="0"/>
            <a:t>Právo zadržovat informace o sobě </a:t>
          </a:r>
        </a:p>
        <a:p>
          <a:pPr marL="228600" lvl="1" indent="-228600" algn="l" defTabSz="977900" rtl="0">
            <a:lnSpc>
              <a:spcPct val="90000"/>
            </a:lnSpc>
            <a:spcBef>
              <a:spcPct val="0"/>
            </a:spcBef>
            <a:spcAft>
              <a:spcPct val="20000"/>
            </a:spcAft>
            <a:buChar char="•"/>
          </a:pPr>
          <a:r>
            <a:rPr lang="cs-CZ" sz="2200" kern="1200"/>
            <a:t>Právo rozhodnout zda a jakým způsobem mají být skutečnosti jeho osobního soukromí zpřístupněny jiným (Pavlík), </a:t>
          </a:r>
        </a:p>
        <a:p>
          <a:pPr marL="228600" lvl="1" indent="-228600" algn="l" defTabSz="977900" rtl="0">
            <a:lnSpc>
              <a:spcPct val="90000"/>
            </a:lnSpc>
            <a:spcBef>
              <a:spcPct val="0"/>
            </a:spcBef>
            <a:spcAft>
              <a:spcPct val="20000"/>
            </a:spcAft>
            <a:buChar char="•"/>
          </a:pPr>
          <a:r>
            <a:rPr lang="cs-CZ" sz="2200" kern="1200" dirty="0"/>
            <a:t>Spojené státy: </a:t>
          </a:r>
          <a:r>
            <a:rPr lang="cs-CZ" sz="2200" kern="1200" dirty="0" err="1"/>
            <a:t>Right</a:t>
          </a:r>
          <a:r>
            <a:rPr lang="cs-CZ" sz="2200" kern="1200" dirty="0"/>
            <a:t> to </a:t>
          </a:r>
          <a:r>
            <a:rPr lang="cs-CZ" sz="2200" kern="1200" dirty="0" err="1"/>
            <a:t>be</a:t>
          </a:r>
          <a:r>
            <a:rPr lang="cs-CZ" sz="2200" kern="1200" dirty="0"/>
            <a:t> let </a:t>
          </a:r>
          <a:r>
            <a:rPr lang="cs-CZ" sz="2200" kern="1200" dirty="0" err="1"/>
            <a:t>alone</a:t>
          </a:r>
          <a:endParaRPr lang="cs-CZ" sz="2200" kern="1200" dirty="0"/>
        </a:p>
      </dsp:txBody>
      <dsp:txXfrm>
        <a:off x="0" y="1070986"/>
        <a:ext cx="8596668" cy="1738800"/>
      </dsp:txXfrm>
    </dsp:sp>
    <dsp:sp modelId="{CC969A04-FDAD-4EF4-903E-E067DDCCB84B}">
      <dsp:nvSpPr>
        <dsp:cNvPr id="0" name=""/>
        <dsp:cNvSpPr/>
      </dsp:nvSpPr>
      <dsp:spPr>
        <a:xfrm>
          <a:off x="0" y="28097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a:t>Právo na soukromí se vztahuje na každou fyzickou osobu, bez ohledu na věk či svéprávnost </a:t>
          </a:r>
        </a:p>
      </dsp:txBody>
      <dsp:txXfrm>
        <a:off x="51974" y="2861760"/>
        <a:ext cx="8492720" cy="960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ochraně osobních údajů/GDPR</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14299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Nikdo nesmí zasáhnout do soukromí jiného, nemá-li k tomu</a:t>
          </a:r>
        </a:p>
      </dsp:txBody>
      <dsp:txXfrm>
        <a:off x="27415" y="170411"/>
        <a:ext cx="8541838" cy="506769"/>
      </dsp:txXfrm>
    </dsp:sp>
    <dsp:sp modelId="{44E1C1BA-2D3F-4775-BA1E-C1D55BA492B1}">
      <dsp:nvSpPr>
        <dsp:cNvPr id="0" name=""/>
        <dsp:cNvSpPr/>
      </dsp:nvSpPr>
      <dsp:spPr>
        <a:xfrm>
          <a:off x="0" y="704596"/>
          <a:ext cx="8596668"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kern="1200" dirty="0"/>
            <a:t>zákonný důvod </a:t>
          </a:r>
        </a:p>
        <a:p>
          <a:pPr marL="171450" lvl="1" indent="-171450" algn="l" defTabSz="844550" rtl="0">
            <a:lnSpc>
              <a:spcPct val="90000"/>
            </a:lnSpc>
            <a:spcBef>
              <a:spcPct val="0"/>
            </a:spcBef>
            <a:spcAft>
              <a:spcPct val="20000"/>
            </a:spcAft>
            <a:buChar char="•"/>
          </a:pPr>
          <a:r>
            <a:rPr lang="cs-CZ" sz="1900" kern="1200" dirty="0"/>
            <a:t>svolení	</a:t>
          </a:r>
        </a:p>
      </dsp:txBody>
      <dsp:txXfrm>
        <a:off x="0" y="704596"/>
        <a:ext cx="8596668" cy="633420"/>
      </dsp:txXfrm>
    </dsp:sp>
    <dsp:sp modelId="{D3D9D8F1-9375-4886-94AF-CC0602A5C6CB}">
      <dsp:nvSpPr>
        <dsp:cNvPr id="0" name=""/>
        <dsp:cNvSpPr/>
      </dsp:nvSpPr>
      <dsp:spPr>
        <a:xfrm>
          <a:off x="0" y="133801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Bez svolení nelze:</a:t>
          </a:r>
        </a:p>
      </dsp:txBody>
      <dsp:txXfrm>
        <a:off x="27415" y="1365431"/>
        <a:ext cx="8541838" cy="506769"/>
      </dsp:txXfrm>
    </dsp:sp>
    <dsp:sp modelId="{DF610F8B-657A-433D-8C18-7FE0A82CE3EE}">
      <dsp:nvSpPr>
        <dsp:cNvPr id="0" name=""/>
        <dsp:cNvSpPr/>
      </dsp:nvSpPr>
      <dsp:spPr>
        <a:xfrm>
          <a:off x="0" y="1899616"/>
          <a:ext cx="8596668"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dirty="0"/>
            <a:t>narušit soukromé prostory člověka</a:t>
          </a:r>
        </a:p>
        <a:p>
          <a:pPr marL="171450" lvl="1" indent="-171450" algn="l" defTabSz="844550" rtl="0">
            <a:lnSpc>
              <a:spcPct val="90000"/>
            </a:lnSpc>
            <a:spcBef>
              <a:spcPct val="0"/>
            </a:spcBef>
            <a:spcAft>
              <a:spcPct val="20000"/>
            </a:spcAft>
            <a:buChar char="•"/>
          </a:pPr>
          <a:r>
            <a:rPr lang="cs-CZ" sz="1900" kern="1200" dirty="0"/>
            <a:t>sledovat jeho soukromý život</a:t>
          </a:r>
        </a:p>
        <a:p>
          <a:pPr marL="171450" lvl="1" indent="-171450" algn="l" defTabSz="844550" rtl="0">
            <a:lnSpc>
              <a:spcPct val="90000"/>
            </a:lnSpc>
            <a:spcBef>
              <a:spcPct val="0"/>
            </a:spcBef>
            <a:spcAft>
              <a:spcPct val="20000"/>
            </a:spcAft>
            <a:buChar char="•"/>
          </a:pPr>
          <a:r>
            <a:rPr lang="cs-CZ" sz="1900" kern="1200" dirty="0"/>
            <a:t>pořizovat zvukový nebo obrazový záznam</a:t>
          </a:r>
        </a:p>
        <a:p>
          <a:pPr marL="171450" lvl="1" indent="-171450" algn="l" defTabSz="844550" rtl="0">
            <a:lnSpc>
              <a:spcPct val="90000"/>
            </a:lnSpc>
            <a:spcBef>
              <a:spcPct val="0"/>
            </a:spcBef>
            <a:spcAft>
              <a:spcPct val="20000"/>
            </a:spcAft>
            <a:buChar char="•"/>
          </a:pPr>
          <a:r>
            <a:rPr lang="cs-CZ" sz="1900" kern="1200" dirty="0"/>
            <a:t>využívat takové či jiné záznamy pořízené o soukromém životě člověka třetí osobou</a:t>
          </a:r>
        </a:p>
        <a:p>
          <a:pPr marL="171450" lvl="1" indent="-171450" algn="l" defTabSz="844550" rtl="0">
            <a:lnSpc>
              <a:spcPct val="90000"/>
            </a:lnSpc>
            <a:spcBef>
              <a:spcPct val="0"/>
            </a:spcBef>
            <a:spcAft>
              <a:spcPct val="20000"/>
            </a:spcAft>
            <a:buChar char="•"/>
          </a:pPr>
          <a:r>
            <a:rPr lang="cs-CZ" sz="1900" kern="1200" dirty="0"/>
            <a:t>takové záznamy o jeho soukromém životě šířit</a:t>
          </a:r>
        </a:p>
      </dsp:txBody>
      <dsp:txXfrm>
        <a:off x="0" y="1899616"/>
        <a:ext cx="8596668" cy="1838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marL="0" lvl="0" indent="0" algn="l" defTabSz="1111250" rtl="0">
            <a:lnSpc>
              <a:spcPct val="90000"/>
            </a:lnSpc>
            <a:spcBef>
              <a:spcPct val="0"/>
            </a:spcBef>
            <a:spcAft>
              <a:spcPct val="35000"/>
            </a:spcAft>
            <a:buNone/>
          </a:pPr>
          <a:r>
            <a:rPr lang="cs-CZ" sz="2500" kern="1200" dirty="0"/>
            <a:t>Zachytit jakýmkoli způsobem podobu člověka tak, aby podle zobrazení bylo možné určit jeho totožnost, je možné jen s jeho svolením</a:t>
          </a:r>
        </a:p>
      </dsp:txBody>
      <dsp:txXfrm>
        <a:off x="755697" y="587292"/>
        <a:ext cx="7656360"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marL="0" lvl="0" indent="0" algn="l" defTabSz="1111250" rtl="0">
            <a:lnSpc>
              <a:spcPct val="90000"/>
            </a:lnSpc>
            <a:spcBef>
              <a:spcPct val="0"/>
            </a:spcBef>
            <a:spcAft>
              <a:spcPct val="35000"/>
            </a:spcAft>
            <a:buNone/>
          </a:pPr>
          <a:r>
            <a:rPr lang="cs-CZ" sz="2500" kern="1200" dirty="0"/>
            <a:t>Rozšiřovat podobu člověka je možné jen s jeho svolením.</a:t>
          </a:r>
        </a:p>
      </dsp:txBody>
      <dsp:txXfrm>
        <a:off x="755697" y="2349250"/>
        <a:ext cx="7656360"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0" y="194592"/>
          <a:ext cx="2686347" cy="1611808"/>
        </a:xfrm>
        <a:prstGeom prst="rect">
          <a:avLst/>
        </a:prstGeom>
        <a:solidFill>
          <a:schemeClr val="accent2"/>
        </a:solidFill>
        <a:ln w="25400" cap="rnd"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dirty="0"/>
            <a:t>Se souhlasem pacienta</a:t>
          </a:r>
        </a:p>
      </dsp:txBody>
      <dsp:txXfrm>
        <a:off x="0" y="194592"/>
        <a:ext cx="2686347" cy="1611808"/>
      </dsp:txXfrm>
    </dsp:sp>
    <dsp:sp modelId="{6068449D-5269-491E-BD59-46BEAD1A1AE1}">
      <dsp:nvSpPr>
        <dsp:cNvPr id="0" name=""/>
        <dsp:cNvSpPr/>
      </dsp:nvSpPr>
      <dsp:spPr>
        <a:xfrm>
          <a:off x="2954982"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dirty="0"/>
            <a:t>Poskytování návazných služeb</a:t>
          </a:r>
        </a:p>
      </dsp:txBody>
      <dsp:txXfrm>
        <a:off x="2954982" y="194592"/>
        <a:ext cx="2686347" cy="1611808"/>
      </dsp:txXfrm>
    </dsp:sp>
    <dsp:sp modelId="{A05A63BC-C3BB-4FF3-9611-06EE189DA896}">
      <dsp:nvSpPr>
        <dsp:cNvPr id="0" name=""/>
        <dsp:cNvSpPr/>
      </dsp:nvSpPr>
      <dsp:spPr>
        <a:xfrm>
          <a:off x="5909964"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a:t>Ochrana vlastních práv</a:t>
          </a:r>
        </a:p>
      </dsp:txBody>
      <dsp:txXfrm>
        <a:off x="5909964" y="194592"/>
        <a:ext cx="2686347" cy="1611808"/>
      </dsp:txXfrm>
    </dsp:sp>
    <dsp:sp modelId="{453F4112-FF5F-4039-9202-BE1010EED650}">
      <dsp:nvSpPr>
        <dsp:cNvPr id="0" name=""/>
        <dsp:cNvSpPr/>
      </dsp:nvSpPr>
      <dsp:spPr>
        <a:xfrm>
          <a:off x="0"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a:t>S</a:t>
          </a:r>
          <a:r>
            <a:rPr lang="en-GB" sz="2100" kern="1200"/>
            <a:t>dělování údajů pro potřeby trestního řízení </a:t>
          </a:r>
          <a:endParaRPr lang="cs-CZ" sz="2100" kern="1200"/>
        </a:p>
      </dsp:txBody>
      <dsp:txXfrm>
        <a:off x="0" y="2075035"/>
        <a:ext cx="2686347" cy="1611808"/>
      </dsp:txXfrm>
    </dsp:sp>
    <dsp:sp modelId="{CC80C1DD-4E84-4E32-B269-19F2B3E1E0B6}">
      <dsp:nvSpPr>
        <dsp:cNvPr id="0" name=""/>
        <dsp:cNvSpPr/>
      </dsp:nvSpPr>
      <dsp:spPr>
        <a:xfrm>
          <a:off x="2954982"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dirty="0"/>
            <a:t>P</a:t>
          </a:r>
          <a:r>
            <a:rPr lang="en-GB" sz="2100" kern="1200" dirty="0" err="1"/>
            <a:t>lnění</a:t>
          </a:r>
          <a:r>
            <a:rPr lang="en-GB" sz="2100" kern="1200" dirty="0"/>
            <a:t> </a:t>
          </a:r>
          <a:r>
            <a:rPr lang="en-GB" sz="2100" kern="1200" dirty="0" err="1"/>
            <a:t>povinnosti</a:t>
          </a:r>
          <a:r>
            <a:rPr lang="en-GB" sz="2100" kern="1200" dirty="0"/>
            <a:t> </a:t>
          </a:r>
          <a:r>
            <a:rPr lang="en-GB" sz="2100" kern="1200" dirty="0" err="1"/>
            <a:t>překazit</a:t>
          </a:r>
          <a:r>
            <a:rPr lang="en-GB" sz="2100" kern="1200" dirty="0"/>
            <a:t> </a:t>
          </a:r>
          <a:r>
            <a:rPr lang="en-GB" sz="2100" kern="1200" dirty="0" err="1"/>
            <a:t>nebo</a:t>
          </a:r>
          <a:r>
            <a:rPr lang="en-GB" sz="2100" kern="1200" dirty="0"/>
            <a:t> </a:t>
          </a:r>
          <a:r>
            <a:rPr lang="en-GB" sz="2100" kern="1200" dirty="0" err="1"/>
            <a:t>oznámit</a:t>
          </a:r>
          <a:r>
            <a:rPr lang="en-GB" sz="2100" kern="1200" dirty="0"/>
            <a:t> </a:t>
          </a:r>
          <a:r>
            <a:rPr lang="en-GB" sz="2100" kern="1200" dirty="0" err="1"/>
            <a:t>spáchání</a:t>
          </a:r>
          <a:r>
            <a:rPr lang="en-GB" sz="2100" kern="1200" dirty="0"/>
            <a:t> </a:t>
          </a:r>
          <a:r>
            <a:rPr lang="en-GB" sz="2100" kern="1200" dirty="0" err="1"/>
            <a:t>trestného</a:t>
          </a:r>
          <a:r>
            <a:rPr lang="en-GB" sz="2100" kern="1200" dirty="0"/>
            <a:t> </a:t>
          </a:r>
          <a:r>
            <a:rPr lang="en-GB" sz="2100" kern="1200" dirty="0" err="1"/>
            <a:t>činu</a:t>
          </a:r>
          <a:endParaRPr lang="cs-CZ" sz="2100" kern="1200" dirty="0"/>
        </a:p>
      </dsp:txBody>
      <dsp:txXfrm>
        <a:off x="2954982" y="2075035"/>
        <a:ext cx="2686347" cy="1611808"/>
      </dsp:txXfrm>
    </dsp:sp>
    <dsp:sp modelId="{07210A24-D3B7-4BA6-B5AD-C039ED73653A}">
      <dsp:nvSpPr>
        <dsp:cNvPr id="0" name=""/>
        <dsp:cNvSpPr/>
      </dsp:nvSpPr>
      <dsp:spPr>
        <a:xfrm>
          <a:off x="5909964"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dirty="0"/>
            <a:t>Další zákonné důvody např. Ochrana veřejného zdraví, Revizní lékař</a:t>
          </a:r>
        </a:p>
      </dsp:txBody>
      <dsp:txXfrm>
        <a:off x="5909964" y="2075035"/>
        <a:ext cx="2686347" cy="16118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681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cs-CZ" sz="2000" kern="1200"/>
            <a:t>Plně svéprávný pacient zásadně rozhoduje o sdělování informací o svém zdravotním stavu sám! To platí i vůči rodinným příslušníkům pacienta (osobám blízkým).</a:t>
          </a:r>
        </a:p>
      </dsp:txBody>
      <dsp:txXfrm>
        <a:off x="51403" y="119564"/>
        <a:ext cx="8493862" cy="950194"/>
      </dsp:txXfrm>
    </dsp:sp>
    <dsp:sp modelId="{589E5E0B-0EC1-4A29-993E-7A647AB67F8A}">
      <dsp:nvSpPr>
        <dsp:cNvPr id="0" name=""/>
        <dsp:cNvSpPr/>
      </dsp:nvSpPr>
      <dsp:spPr>
        <a:xfrm>
          <a:off x="0" y="11787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cs-CZ" sz="2000" u="sng" kern="1200"/>
            <a:t>Výslovný</a:t>
          </a:r>
          <a:endParaRPr lang="cs-CZ" sz="2000" kern="1200"/>
        </a:p>
      </dsp:txBody>
      <dsp:txXfrm>
        <a:off x="51403" y="1230164"/>
        <a:ext cx="8493862" cy="950194"/>
      </dsp:txXfrm>
    </dsp:sp>
    <dsp:sp modelId="{F65CF058-C5E2-445A-8CB6-9F38C8EE71F1}">
      <dsp:nvSpPr>
        <dsp:cNvPr id="0" name=""/>
        <dsp:cNvSpPr/>
      </dsp:nvSpPr>
      <dsp:spPr>
        <a:xfrm>
          <a:off x="0" y="2231761"/>
          <a:ext cx="8596668" cy="527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cs-CZ" sz="1600" kern="1200"/>
            <a:t>Ústní</a:t>
          </a:r>
        </a:p>
        <a:p>
          <a:pPr marL="171450" lvl="1" indent="-171450" algn="l" defTabSz="711200" rtl="0">
            <a:lnSpc>
              <a:spcPct val="90000"/>
            </a:lnSpc>
            <a:spcBef>
              <a:spcPct val="0"/>
            </a:spcBef>
            <a:spcAft>
              <a:spcPct val="20000"/>
            </a:spcAft>
            <a:buChar char="•"/>
          </a:pPr>
          <a:r>
            <a:rPr lang="cs-CZ" sz="1600" kern="1200"/>
            <a:t>Písemný</a:t>
          </a:r>
        </a:p>
      </dsp:txBody>
      <dsp:txXfrm>
        <a:off x="0" y="2231761"/>
        <a:ext cx="8596668" cy="527850"/>
      </dsp:txXfrm>
    </dsp:sp>
    <dsp:sp modelId="{519FFDDC-7BA5-4E47-BA13-A614187E8915}">
      <dsp:nvSpPr>
        <dsp:cNvPr id="0" name=""/>
        <dsp:cNvSpPr/>
      </dsp:nvSpPr>
      <dsp:spPr>
        <a:xfrm>
          <a:off x="0" y="275961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cs-CZ" sz="2000" kern="1200"/>
            <a:t>Konkludentní</a:t>
          </a:r>
        </a:p>
      </dsp:txBody>
      <dsp:txXfrm>
        <a:off x="51403" y="2811014"/>
        <a:ext cx="8493862" cy="9501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4355958" y="-673007"/>
          <a:ext cx="5227451" cy="5227451"/>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713505" y="554502"/>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a:t>Zdaleka ne každý, kdo se zajímá o zdravotní stav pacienta, má na tyto informace nárok!</a:t>
          </a:r>
        </a:p>
      </dsp:txBody>
      <dsp:txXfrm>
        <a:off x="713505" y="554502"/>
        <a:ext cx="7862332" cy="1108848"/>
      </dsp:txXfrm>
    </dsp:sp>
    <dsp:sp modelId="{21EE8A20-24D7-4535-8D96-91D44174E6DB}">
      <dsp:nvSpPr>
        <dsp:cNvPr id="0" name=""/>
        <dsp:cNvSpPr/>
      </dsp:nvSpPr>
      <dsp:spPr>
        <a:xfrm>
          <a:off x="20474" y="415895"/>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713505" y="2218085"/>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a:t>To platí jak pro rodinné příslušníky pacienta, tak i orgány veřejné moci. </a:t>
          </a:r>
        </a:p>
      </dsp:txBody>
      <dsp:txXfrm>
        <a:off x="713505" y="2218085"/>
        <a:ext cx="7862332" cy="1108848"/>
      </dsp:txXfrm>
    </dsp:sp>
    <dsp:sp modelId="{CDC202DB-00B0-499D-B7AD-DF2F9997F9CC}">
      <dsp:nvSpPr>
        <dsp:cNvPr id="0" name=""/>
        <dsp:cNvSpPr/>
      </dsp:nvSpPr>
      <dsp:spPr>
        <a:xfrm>
          <a:off x="20474" y="2079479"/>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50218"/>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82202"/>
        <a:ext cx="10689232" cy="591232"/>
      </dsp:txXfrm>
    </dsp:sp>
    <dsp:sp modelId="{555CFDB4-82AE-44B8-86D1-B9D50BC8AEA7}">
      <dsp:nvSpPr>
        <dsp:cNvPr id="0" name=""/>
        <dsp:cNvSpPr/>
      </dsp:nvSpPr>
      <dsp:spPr>
        <a:xfrm>
          <a:off x="0" y="786058"/>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818042"/>
        <a:ext cx="10689232" cy="591232"/>
      </dsp:txXfrm>
    </dsp:sp>
    <dsp:sp modelId="{955F4E12-BD86-438D-A2FC-F94F6C60B5A6}">
      <dsp:nvSpPr>
        <dsp:cNvPr id="0" name=""/>
        <dsp:cNvSpPr/>
      </dsp:nvSpPr>
      <dsp:spPr>
        <a:xfrm>
          <a:off x="0" y="1521898"/>
          <a:ext cx="10753200"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553882"/>
        <a:ext cx="10689232" cy="591232"/>
      </dsp:txXfrm>
    </dsp:sp>
    <dsp:sp modelId="{ADDCB1C4-32E8-4791-83BC-C28E336591AD}">
      <dsp:nvSpPr>
        <dsp:cNvPr id="0" name=""/>
        <dsp:cNvSpPr/>
      </dsp:nvSpPr>
      <dsp:spPr>
        <a:xfrm>
          <a:off x="0" y="2177098"/>
          <a:ext cx="10753200" cy="1912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177098"/>
        <a:ext cx="10753200" cy="191268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B54DB-BB3F-4366-9F18-91DDCDDF9B06}" type="datetimeFigureOut">
              <a:rPr lang="cs-CZ" smtClean="0"/>
              <a:t>05.04.2020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DD6D7-97D4-41A6-827D-BDC390496DE1}" type="slidenum">
              <a:rPr lang="cs-CZ" smtClean="0"/>
              <a:t>‹#›</a:t>
            </a:fld>
            <a:endParaRPr lang="cs-CZ"/>
          </a:p>
        </p:txBody>
      </p:sp>
    </p:spTree>
    <p:extLst>
      <p:ext uri="{BB962C8B-B14F-4D97-AF65-F5344CB8AC3E}">
        <p14:creationId xmlns:p14="http://schemas.microsoft.com/office/powerpoint/2010/main" val="42083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01781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0717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433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99359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714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6473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3579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09367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427353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1536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05.04.2020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9581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05.04.2020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7971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05.04.2020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4038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DC531DB-8AA6-4114-9192-EBD53805B2A1}" type="datetimeFigureOut">
              <a:rPr lang="cs-CZ" smtClean="0"/>
              <a:t>05.04.2020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78976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531DB-8AA6-4114-9192-EBD53805B2A1}" type="datetimeFigureOut">
              <a:rPr lang="cs-CZ" smtClean="0"/>
              <a:t>05.04.2020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4803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DC531DB-8AA6-4114-9192-EBD53805B2A1}" type="datetimeFigureOut">
              <a:rPr lang="cs-CZ" smtClean="0"/>
              <a:t>05.04.2020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8122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
        <p:nvSpPr>
          <p:cNvPr id="5" name="Date Placeholder 4"/>
          <p:cNvSpPr>
            <a:spLocks noGrp="1"/>
          </p:cNvSpPr>
          <p:nvPr>
            <p:ph type="dt" sz="half" idx="10"/>
          </p:nvPr>
        </p:nvSpPr>
        <p:spPr/>
        <p:txBody>
          <a:bodyPr/>
          <a:lstStyle/>
          <a:p>
            <a:fld id="{5DC531DB-8AA6-4114-9192-EBD53805B2A1}" type="datetimeFigureOut">
              <a:rPr lang="cs-CZ" smtClean="0"/>
              <a:t>05.04.2020</a:t>
            </a:fld>
            <a:endParaRPr lang="cs-CZ"/>
          </a:p>
        </p:txBody>
      </p:sp>
    </p:spTree>
    <p:extLst>
      <p:ext uri="{BB962C8B-B14F-4D97-AF65-F5344CB8AC3E}">
        <p14:creationId xmlns:p14="http://schemas.microsoft.com/office/powerpoint/2010/main" val="35958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531DB-8AA6-4114-9192-EBD53805B2A1}" type="datetimeFigureOut">
              <a:rPr lang="cs-CZ" smtClean="0"/>
              <a:t>05.04.2020</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CD69F2-7C0B-411E-92AE-B71B5EB7DD3A}" type="slidenum">
              <a:rPr lang="cs-CZ" smtClean="0"/>
              <a:t>‹#›</a:t>
            </a:fld>
            <a:endParaRPr lang="cs-CZ"/>
          </a:p>
        </p:txBody>
      </p:sp>
    </p:spTree>
    <p:extLst>
      <p:ext uri="{BB962C8B-B14F-4D97-AF65-F5344CB8AC3E}">
        <p14:creationId xmlns:p14="http://schemas.microsoft.com/office/powerpoint/2010/main" val="34657589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14082"/>
            <a:ext cx="7766936" cy="1646302"/>
          </a:xfrm>
        </p:spPr>
        <p:txBody>
          <a:bodyPr/>
          <a:lstStyle/>
          <a:p>
            <a:br>
              <a:rPr lang="cs-CZ" b="1" dirty="0"/>
            </a:br>
            <a:br>
              <a:rPr lang="cs-CZ" b="1" dirty="0"/>
            </a:br>
            <a:r>
              <a:rPr lang="cs-CZ" b="1" dirty="0"/>
              <a:t>Soukromí,</a:t>
            </a:r>
            <a:br>
              <a:rPr lang="cs-CZ" b="1" dirty="0"/>
            </a:br>
            <a:r>
              <a:rPr lang="cs-CZ" b="1" dirty="0"/>
              <a:t>Povinná mlčenlivost zdravotnických pracovníků</a:t>
            </a:r>
          </a:p>
        </p:txBody>
      </p:sp>
      <p:sp>
        <p:nvSpPr>
          <p:cNvPr id="3" name="Podnadpis 2"/>
          <p:cNvSpPr>
            <a:spLocks noGrp="1"/>
          </p:cNvSpPr>
          <p:nvPr>
            <p:ph type="subTitle" idx="1"/>
          </p:nvPr>
        </p:nvSpPr>
        <p:spPr/>
        <p:txBody>
          <a:bodyPr/>
          <a:lstStyle/>
          <a:p>
            <a:endParaRPr lang="cs-CZ"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98829962"/>
              </p:ext>
            </p:extLst>
          </p:nvPr>
        </p:nvGraphicFramePr>
        <p:xfrm>
          <a:off x="92448" y="205349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r>
              <a:rPr lang="cs-CZ" sz="2000" dirty="0"/>
              <a:t>Člověk, jehož osobnost byla dotčena, má právo domáhat se toho, aby bylo od neoprávněného zásahu upuštěno nebo aby byl odstraněn jeho následek.</a:t>
            </a:r>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83912612"/>
              </p:ext>
            </p:extLst>
          </p:nvPr>
        </p:nvGraphicFramePr>
        <p:xfrm>
          <a:off x="677334" y="1619414"/>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7641123"/>
              </p:ext>
            </p:extLst>
          </p:nvPr>
        </p:nvGraphicFramePr>
        <p:xfrm>
          <a:off x="840258" y="1930400"/>
          <a:ext cx="8433743"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8596668" cy="3880773"/>
          </a:xfrm>
        </p:spPr>
        <p:txBody>
          <a:bodyPr/>
          <a:lstStyle/>
          <a:p>
            <a:endParaRPr lang="cs-CZ" dirty="0"/>
          </a:p>
          <a:p>
            <a:pPr algn="just"/>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algn="just"/>
            <a:endParaRPr lang="cs-CZ" sz="2800" dirty="0"/>
          </a:p>
          <a:p>
            <a:pPr algn="just"/>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fontScale="92500" lnSpcReduction="10000"/>
          </a:bodyPr>
          <a:lstStyle/>
          <a:p>
            <a:pPr algn="just"/>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algn="just"/>
            <a:endParaRPr lang="cs-CZ" sz="2800" dirty="0"/>
          </a:p>
          <a:p>
            <a:pPr algn="just"/>
            <a:r>
              <a:rPr lang="cs-CZ" sz="2800" dirty="0"/>
              <a:t>Pro osoby získávající způsobilost k výkonu povolání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7" y="553617"/>
            <a:ext cx="8596668"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24781449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3686242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74137663"/>
              </p:ext>
            </p:extLst>
          </p:nvPr>
        </p:nvGraphicFramePr>
        <p:xfrm>
          <a:off x="677334" y="1806362"/>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1162223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Zdravotnická dokumentace</a:t>
            </a:r>
          </a:p>
        </p:txBody>
      </p:sp>
      <p:sp>
        <p:nvSpPr>
          <p:cNvPr id="5" name="Podnadpis 4"/>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170" y="804672"/>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35717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extLst>
              <p:ext uri="{D42A27DB-BD31-4B8C-83A1-F6EECF244321}">
                <p14:modId xmlns:p14="http://schemas.microsoft.com/office/powerpoint/2010/main" val="1464173723"/>
              </p:ext>
            </p:extLst>
          </p:nvPr>
        </p:nvGraphicFramePr>
        <p:xfrm>
          <a:off x="461319" y="411892"/>
          <a:ext cx="10892481" cy="5765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5277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327548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26</a:t>
            </a:fld>
            <a:endParaRPr lang="cs-CZ" altLang="cs-CZ" dirty="0"/>
          </a:p>
        </p:txBody>
      </p:sp>
    </p:spTree>
    <p:extLst>
      <p:ext uri="{BB962C8B-B14F-4D97-AF65-F5344CB8AC3E}">
        <p14:creationId xmlns:p14="http://schemas.microsoft.com/office/powerpoint/2010/main" val="3328494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2792" y="63855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p:txBody>
          <a:bodyPr>
            <a:normAutofit fontScale="92500" lnSpcReduction="10000"/>
          </a:bodyPr>
          <a:lstStyle/>
          <a:p>
            <a:r>
              <a:rPr lang="cs-CZ" sz="3200" dirty="0"/>
              <a:t>Zdravotničtí pracovníci</a:t>
            </a:r>
          </a:p>
          <a:p>
            <a:endParaRPr lang="cs-CZ" sz="3200" dirty="0"/>
          </a:p>
          <a:p>
            <a:r>
              <a:rPr lang="cs-CZ" sz="3200" dirty="0"/>
              <a:t>Pacient</a:t>
            </a:r>
          </a:p>
          <a:p>
            <a:endParaRPr lang="cs-CZ" sz="3200" dirty="0"/>
          </a:p>
          <a:p>
            <a:r>
              <a:rPr lang="cs-CZ" sz="3200" dirty="0"/>
              <a:t>Rodina, příbuzní, pozůstalí</a:t>
            </a:r>
          </a:p>
          <a:p>
            <a:endParaRPr lang="cs-CZ" sz="3200" dirty="0"/>
          </a:p>
          <a:p>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8024" y="1025938"/>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r>
              <a:rPr lang="cs-CZ" sz="2000" dirty="0"/>
              <a:t>osoby se způsobilostí k výkonu zdravotnického povolání</a:t>
            </a:r>
          </a:p>
          <a:p>
            <a:endParaRPr lang="cs-CZ" sz="2000" dirty="0"/>
          </a:p>
          <a:p>
            <a:r>
              <a:rPr lang="cs-CZ" sz="2000" dirty="0"/>
              <a:t>v přímé souvislosti s poskytováním zdravotních služeb</a:t>
            </a:r>
          </a:p>
          <a:p>
            <a:endParaRPr lang="cs-CZ" sz="2000" dirty="0"/>
          </a:p>
          <a:p>
            <a:r>
              <a:rPr lang="cs-CZ" sz="2000" dirty="0"/>
              <a:t>v rozsahu nezbytně nutném pro výkon povolání</a:t>
            </a:r>
          </a:p>
          <a:p>
            <a:pPr algn="just"/>
            <a:endParaRPr lang="cs-CZ" sz="2000" dirty="0"/>
          </a:p>
          <a:p>
            <a:pPr algn="just"/>
            <a:r>
              <a:rPr lang="cs-CZ" sz="2000" dirty="0"/>
              <a:t>z důvodu splnění úkolů podle </a:t>
            </a:r>
            <a:r>
              <a:rPr lang="cs-CZ" sz="2000" dirty="0" err="1"/>
              <a:t>Zozs</a:t>
            </a:r>
            <a:r>
              <a:rPr lang="cs-CZ" sz="2000" dirty="0"/>
              <a:t> nebo jiných právních předpisů </a:t>
            </a:r>
          </a:p>
          <a:p>
            <a:endParaRPr lang="cs-CZ" sz="2000" dirty="0"/>
          </a:p>
          <a:p>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r>
              <a:rPr lang="cs-CZ" sz="3200" dirty="0"/>
              <a:t>V přítomnosti zaměstnance pověřeného poskytovatelem</a:t>
            </a:r>
          </a:p>
          <a:p>
            <a:endParaRPr lang="cs-CZ" sz="3200" dirty="0"/>
          </a:p>
          <a:p>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58554070"/>
              </p:ext>
            </p:extLst>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33</a:t>
            </a:fld>
            <a:endParaRPr lang="cs-CZ" altLang="cs-CZ" dirty="0"/>
          </a:p>
        </p:txBody>
      </p:sp>
    </p:spTree>
    <p:extLst>
      <p:ext uri="{BB962C8B-B14F-4D97-AF65-F5344CB8AC3E}">
        <p14:creationId xmlns:p14="http://schemas.microsoft.com/office/powerpoint/2010/main" val="2809452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pPr lvl="1"/>
            <a:r>
              <a:rPr lang="cs-CZ" sz="1800" dirty="0"/>
              <a:t>ZZS - pokuta až 500 tis. Kč / 100 tis. Kč </a:t>
            </a:r>
          </a:p>
          <a:p>
            <a:pPr lvl="1"/>
            <a:r>
              <a:rPr lang="cs-CZ" sz="18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Tree>
    <p:extLst>
      <p:ext uri="{BB962C8B-B14F-4D97-AF65-F5344CB8AC3E}">
        <p14:creationId xmlns:p14="http://schemas.microsoft.com/office/powerpoint/2010/main" val="398983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nSpc>
                <a:spcPct val="100000"/>
              </a:lnSpc>
            </a:pPr>
            <a:r>
              <a:rPr lang="cs-CZ" sz="2400" i="1" dirty="0"/>
              <a:t>Příslušný správní orgán může pozastavit nebo odejmout oprávnění k poskytování ZS </a:t>
            </a:r>
            <a:endParaRPr lang="cs-CZ" sz="2400" dirty="0"/>
          </a:p>
          <a:p>
            <a:pPr lvl="1"/>
            <a:r>
              <a:rPr lang="cs-CZ" i="1" dirty="0"/>
              <a:t>Poskytovatel nevede ZD</a:t>
            </a:r>
            <a:endParaRPr lang="cs-CZ" dirty="0"/>
          </a:p>
          <a:p>
            <a:pPr lvl="1"/>
            <a:r>
              <a:rPr lang="cs-CZ" i="1" dirty="0"/>
              <a:t>Poskytovatel vede ZD v rozporu s právními předpisy </a:t>
            </a:r>
            <a:endParaRPr lang="cs-CZ" dirty="0"/>
          </a:p>
          <a:p>
            <a:r>
              <a:rPr lang="cs-CZ" sz="2400" i="1" dirty="0"/>
              <a:t>Občanský zákoník</a:t>
            </a:r>
            <a:endParaRPr lang="cs-CZ" sz="2400" dirty="0"/>
          </a:p>
          <a:p>
            <a:pPr lvl="1"/>
            <a:r>
              <a:rPr lang="cs-CZ" i="1" dirty="0"/>
              <a:t>Náhrada škody a nemajetkové újmy</a:t>
            </a:r>
            <a:endParaRPr lang="cs-CZ" dirty="0"/>
          </a:p>
          <a:p>
            <a:pPr lvl="1"/>
            <a:r>
              <a:rPr lang="cs-CZ" i="1" dirty="0"/>
              <a:t>Soud může rozhodnout o obrácení důkazního břemena ohledně prokazování (ne)splnění některého z předpokladů odpovědnosti za újmu (nález IV.ÚS 14/17)</a:t>
            </a:r>
            <a:endParaRPr lang="cs-CZ" dirty="0"/>
          </a:p>
          <a:p>
            <a:r>
              <a:rPr lang="cs-CZ" sz="2400" i="1" dirty="0"/>
              <a:t>Trestní zákoník</a:t>
            </a:r>
            <a:endParaRPr lang="cs-CZ" sz="2400" dirty="0"/>
          </a:p>
          <a:p>
            <a:pPr lvl="1"/>
            <a:r>
              <a:rPr lang="cs-CZ" i="1" dirty="0"/>
              <a:t>Neoprávněné nakládání s osobními údaji</a:t>
            </a:r>
            <a:endParaRPr lang="cs-CZ" dirty="0"/>
          </a:p>
          <a:p>
            <a:pPr lvl="1"/>
            <a:r>
              <a:rPr lang="cs-CZ" i="1" dirty="0"/>
              <a:t>Neoprávněný přístup k počítačovému systému</a:t>
            </a:r>
            <a:endParaRPr lang="cs-CZ" dirty="0"/>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Tree>
    <p:extLst>
      <p:ext uri="{BB962C8B-B14F-4D97-AF65-F5344CB8AC3E}">
        <p14:creationId xmlns:p14="http://schemas.microsoft.com/office/powerpoint/2010/main" val="1494169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444843" y="1944130"/>
            <a:ext cx="8995718" cy="2323070"/>
          </a:xfrm>
        </p:spPr>
        <p:txBody>
          <a:bodyPr/>
          <a:lstStyle/>
          <a:p>
            <a:r>
              <a:rPr lang="cs-CZ" dirty="0"/>
              <a:t>Sankce za neoprávněné porušení mlčenlivosti</a:t>
            </a:r>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6609333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16946307"/>
              </p:ext>
            </p:extLst>
          </p:nvPr>
        </p:nvGraphicFramePr>
        <p:xfrm>
          <a:off x="677334" y="182283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a:lnSpc>
                <a:spcPct val="80000"/>
              </a:lnSpc>
            </a:pPr>
            <a:r>
              <a:rPr lang="cs-CZ" altLang="cs-CZ" sz="2800" dirty="0"/>
              <a:t>Ochrana soukromí je potřeba pro zachování důvěry mezi zdravotníky a pacientem. </a:t>
            </a:r>
          </a:p>
          <a:p>
            <a:pPr marL="0" indent="0">
              <a:lnSpc>
                <a:spcPct val="80000"/>
              </a:lnSpc>
              <a:buNone/>
            </a:pPr>
            <a:r>
              <a:rPr lang="cs-CZ" altLang="cs-CZ" sz="2800" dirty="0"/>
              <a:t>   </a:t>
            </a:r>
          </a:p>
          <a:p>
            <a:pPr>
              <a:lnSpc>
                <a:spcPct val="80000"/>
              </a:lnSpc>
            </a:pPr>
            <a:r>
              <a:rPr lang="cs-CZ" altLang="cs-CZ" sz="2800" dirty="0"/>
              <a:t>Současnost přináší nové problémy: </a:t>
            </a:r>
          </a:p>
          <a:p>
            <a:pPr>
              <a:lnSpc>
                <a:spcPct val="80000"/>
              </a:lnSpc>
              <a:buFont typeface="Wingdings" panose="05000000000000000000" pitchFamily="2" charset="2"/>
              <a:buNone/>
            </a:pPr>
            <a:r>
              <a:rPr lang="cs-CZ" altLang="cs-CZ" sz="2800" dirty="0"/>
              <a:t>	(1) usnadnění – ve srovnání s minulostí - šíření a zpracování informací prostřednictvím elektronických nástrojů, </a:t>
            </a:r>
          </a:p>
          <a:p>
            <a:pPr>
              <a:lnSpc>
                <a:spcPct val="80000"/>
              </a:lnSpc>
              <a:buFont typeface="Wingdings" panose="05000000000000000000" pitchFamily="2" charset="2"/>
              <a:buNone/>
            </a:pPr>
            <a:r>
              <a:rPr lang="cs-CZ" altLang="cs-CZ" sz="2800" dirty="0"/>
              <a:t>	(2) snazší sběr dat v podobě nových diagnostických metod.  </a:t>
            </a:r>
          </a:p>
          <a:p>
            <a:endParaRPr lang="cs-CZ" dirty="0"/>
          </a:p>
        </p:txBody>
      </p:sp>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56617941"/>
              </p:ext>
            </p:extLst>
          </p:nvPr>
        </p:nvGraphicFramePr>
        <p:xfrm>
          <a:off x="677334" y="1839313"/>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Disciplinární postih</a:t>
            </a:r>
          </a:p>
        </p:txBody>
      </p:sp>
      <p:sp>
        <p:nvSpPr>
          <p:cNvPr id="3" name="Zástupný symbol pro obsah 2"/>
          <p:cNvSpPr>
            <a:spLocks noGrp="1"/>
          </p:cNvSpPr>
          <p:nvPr>
            <p:ph idx="1"/>
          </p:nvPr>
        </p:nvSpPr>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lnSpcReduction="10000"/>
          </a:bodyPr>
          <a:lstStyle/>
          <a:p>
            <a:r>
              <a:rPr lang="cs-CZ" altLang="cs-CZ" sz="2800" dirty="0"/>
              <a:t>Mnohé informace o zdravotním stavu jsou citlivé (pohlavní život, duševní stav, závislosti na alkoholu a drogách, profesní a kariérní perspektivy). </a:t>
            </a:r>
          </a:p>
          <a:p>
            <a:r>
              <a:rPr lang="cs-CZ" altLang="cs-CZ" sz="2800" dirty="0"/>
              <a:t>Některé jiné jsou obecně citlivé méně, zvláště nelze-li je snadno utajit. </a:t>
            </a:r>
          </a:p>
          <a:p>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p:txBody>
          <a:bodyPr/>
          <a:lstStyle/>
          <a:p>
            <a:pPr lvl="1"/>
            <a:endParaRPr lang="cs-CZ" dirty="0"/>
          </a:p>
          <a:p>
            <a:pPr lvl="1"/>
            <a:r>
              <a:rPr lang="cs-CZ" dirty="0"/>
              <a:t>Ochrana před zjišťováním a shromažďováním osobních údajů</a:t>
            </a:r>
          </a:p>
          <a:p>
            <a:pPr lvl="1"/>
            <a:r>
              <a:rPr lang="cs-CZ" dirty="0"/>
              <a:t>Ochrana před neoprávněným přístupem k informacím</a:t>
            </a:r>
          </a:p>
          <a:p>
            <a:pPr lvl="1"/>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p:txBody>
          <a:bodyPr/>
          <a:lstStyle/>
          <a:p>
            <a:pPr lvl="1"/>
            <a:endParaRPr lang="cs-CZ" dirty="0"/>
          </a:p>
          <a:p>
            <a:pPr lvl="1"/>
            <a:r>
              <a:rPr lang="cs-CZ" dirty="0"/>
              <a:t>Ochrana před šířením informací, k nimiž zdravotník získal přístup</a:t>
            </a:r>
          </a:p>
          <a:p>
            <a:pPr lvl="1"/>
            <a:r>
              <a:rPr lang="cs-CZ" dirty="0"/>
              <a:t>to 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autonomie pacienta 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ústavou</a:t>
            </a:r>
          </a:p>
        </p:txBody>
      </p:sp>
      <p:sp>
        <p:nvSpPr>
          <p:cNvPr id="3" name="Zástupný symbol pro obsah 2"/>
          <p:cNvSpPr>
            <a:spLocks noGrp="1"/>
          </p:cNvSpPr>
          <p:nvPr>
            <p:ph idx="1"/>
          </p:nvPr>
        </p:nvSpPr>
        <p:spPr>
          <a:xfrm>
            <a:off x="677334" y="1608653"/>
            <a:ext cx="8596668" cy="3880773"/>
          </a:xfrm>
        </p:spPr>
        <p:txBody>
          <a:bodyPr>
            <a:normAutofit fontScale="92500" lnSpcReduction="20000"/>
          </a:bodyPr>
          <a:lstStyle/>
          <a:p>
            <a:endParaRPr lang="cs-CZ" sz="2400" dirty="0"/>
          </a:p>
          <a:p>
            <a:r>
              <a:rPr lang="cs-CZ" sz="3000" dirty="0"/>
              <a:t>Listina základních práv a svobod</a:t>
            </a:r>
          </a:p>
          <a:p>
            <a:pPr lvl="1"/>
            <a:endParaRPr lang="cs-CZ" sz="2600" dirty="0"/>
          </a:p>
          <a:p>
            <a:pPr lvl="1"/>
            <a:r>
              <a:rPr lang="cs-CZ" sz="2600" dirty="0"/>
              <a:t>Článek 10</a:t>
            </a:r>
          </a:p>
          <a:p>
            <a:pPr lvl="2"/>
            <a:r>
              <a:rPr lang="cs-CZ" sz="2200" dirty="0"/>
              <a:t>(1) Každý má právo, aby byla zachována jeho lidská důstojnost, osobní čest, dobrá pověst a chráněno jeho jméno.</a:t>
            </a:r>
          </a:p>
          <a:p>
            <a:pPr lvl="2"/>
            <a:r>
              <a:rPr lang="cs-CZ" sz="2200" dirty="0"/>
              <a:t>(2) Každý má právo na ochranu před neoprávněným zasahováním do soukromého a rodinného života.</a:t>
            </a:r>
          </a:p>
          <a:p>
            <a:pPr lvl="2"/>
            <a:r>
              <a:rPr lang="cs-CZ" sz="2200" dirty="0"/>
              <a:t>(3) 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55821154"/>
              </p:ext>
            </p:extLst>
          </p:nvPr>
        </p:nvGraphicFramePr>
        <p:xfrm>
          <a:off x="677334" y="1600416"/>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841bdbfb-e2fb-403c-b922-f759807e6abc.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Fase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854</TotalTime>
  <Words>1851</Words>
  <Application>Microsoft Office PowerPoint</Application>
  <PresentationFormat>Širokoúhlá obrazovka</PresentationFormat>
  <Paragraphs>220</Paragraphs>
  <Slides>41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41</vt:i4>
      </vt:variant>
    </vt:vector>
  </HeadingPairs>
  <TitlesOfParts>
    <vt:vector size="47" baseType="lpstr">
      <vt:lpstr>Arial</vt:lpstr>
      <vt:lpstr>Calibri</vt:lpstr>
      <vt:lpstr>Trebuchet MS</vt:lpstr>
      <vt:lpstr>Wingdings</vt:lpstr>
      <vt:lpstr>Wingdings 3</vt:lpstr>
      <vt:lpstr>Faseta</vt:lpstr>
      <vt:lpstr>  Soukromí, Povinná mlčenlivost zdravotnických pracovníků</vt:lpstr>
      <vt:lpstr>Požadavek etiky</vt:lpstr>
      <vt:lpstr>Význam informací a soukromí dnes</vt:lpstr>
      <vt:lpstr>Trvalé otázky a nové výzvy </vt:lpstr>
      <vt:lpstr>Zvláštní citlivost informací o zdraví</vt:lpstr>
      <vt:lpstr>Ochrana soukromí VS mlčenlivost</vt:lpstr>
      <vt:lpstr>SOUKROMÍ JE LIDSKÉ PRÁVO</vt:lpstr>
      <vt:lpstr>Právo pacienta zaručené ústavou</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Zdravotnická dokumentace</vt:lpstr>
      <vt:lpstr>Vedení zdravotnické dokumentace</vt:lpstr>
      <vt:lpstr>Prezentace aplikace PowerPoint</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Zákon o ochraně osobních údajů/GDPR</vt:lpstr>
      <vt:lpstr>Sankce při porušení povinností nakládání se ZD</vt:lpstr>
      <vt:lpstr>Sankce při porušení povinností nakládání se ZD</vt:lpstr>
      <vt:lpstr>Sankce za neoprávněné porušení mlčenlivosti</vt:lpstr>
      <vt:lpstr>Trestně právní sankce</vt:lpstr>
      <vt:lpstr>Správní sankce</vt:lpstr>
      <vt:lpstr>Soukromoprávní postihy</vt:lpstr>
      <vt:lpstr>Disciplinární postih</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Mlčenlivost zdravotnických pracovníků</dc:title>
  <dc:creator>Jaroslav Divoký</dc:creator>
  <cp:lastModifiedBy>Michal Koščík</cp:lastModifiedBy>
  <cp:revision>84</cp:revision>
  <dcterms:created xsi:type="dcterms:W3CDTF">2017-04-13T05:10:43Z</dcterms:created>
  <dcterms:modified xsi:type="dcterms:W3CDTF">2020-04-05T20:50:54Z</dcterms:modified>
</cp:coreProperties>
</file>