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391" r:id="rId2"/>
    <p:sldId id="390" r:id="rId3"/>
    <p:sldId id="392" r:id="rId4"/>
    <p:sldId id="394" r:id="rId5"/>
    <p:sldId id="393" r:id="rId6"/>
    <p:sldId id="395" r:id="rId7"/>
    <p:sldId id="397" r:id="rId8"/>
    <p:sldId id="399" r:id="rId9"/>
    <p:sldId id="333" r:id="rId10"/>
    <p:sldId id="335" r:id="rId11"/>
    <p:sldId id="336" r:id="rId12"/>
    <p:sldId id="337" r:id="rId13"/>
    <p:sldId id="338" r:id="rId14"/>
    <p:sldId id="339" r:id="rId15"/>
    <p:sldId id="340" r:id="rId16"/>
    <p:sldId id="400" r:id="rId17"/>
    <p:sldId id="341" r:id="rId18"/>
    <p:sldId id="343" r:id="rId19"/>
    <p:sldId id="344" r:id="rId20"/>
    <p:sldId id="345" r:id="rId21"/>
    <p:sldId id="346" r:id="rId22"/>
    <p:sldId id="347" r:id="rId23"/>
    <p:sldId id="348" r:id="rId24"/>
    <p:sldId id="349" r:id="rId25"/>
    <p:sldId id="350" r:id="rId26"/>
    <p:sldId id="351" r:id="rId27"/>
    <p:sldId id="354" r:id="rId28"/>
    <p:sldId id="352" r:id="rId29"/>
    <p:sldId id="353" r:id="rId30"/>
    <p:sldId id="355" r:id="rId31"/>
    <p:sldId id="356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6754" autoAdjust="0"/>
  </p:normalViewPr>
  <p:slideViewPr>
    <p:cSldViewPr snapToGrid="0">
      <p:cViewPr varScale="1">
        <p:scale>
          <a:sx n="87" d="100"/>
          <a:sy n="87" d="100"/>
        </p:scale>
        <p:origin x="533" y="7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A1AF22-A228-48CE-81FB-232ECC9848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3C39381-E63F-482D-8943-C734A7D8D899}">
      <dgm:prSet/>
      <dgm:spPr/>
      <dgm:t>
        <a:bodyPr/>
        <a:lstStyle/>
        <a:p>
          <a:pPr rtl="0"/>
          <a:r>
            <a:rPr lang="cs-CZ" b="0"/>
            <a:t>Trvalý pobyt na území ČR</a:t>
          </a:r>
          <a:endParaRPr lang="cs-CZ"/>
        </a:p>
      </dgm:t>
    </dgm:pt>
    <dgm:pt modelId="{16F6F203-BBE8-4611-BE10-A6272AEDABF0}" type="parTrans" cxnId="{F6AF1D36-3A7F-4913-98C8-894EEB7D9302}">
      <dgm:prSet/>
      <dgm:spPr/>
      <dgm:t>
        <a:bodyPr/>
        <a:lstStyle/>
        <a:p>
          <a:endParaRPr lang="cs-CZ"/>
        </a:p>
      </dgm:t>
    </dgm:pt>
    <dgm:pt modelId="{7AA72204-F8AF-4720-805C-19DB835A9696}" type="sibTrans" cxnId="{F6AF1D36-3A7F-4913-98C8-894EEB7D9302}">
      <dgm:prSet/>
      <dgm:spPr/>
      <dgm:t>
        <a:bodyPr/>
        <a:lstStyle/>
        <a:p>
          <a:endParaRPr lang="cs-CZ"/>
        </a:p>
      </dgm:t>
    </dgm:pt>
    <dgm:pt modelId="{C4A0E98D-B4A1-4CA2-AE33-F275AD6A50F2}">
      <dgm:prSet/>
      <dgm:spPr/>
      <dgm:t>
        <a:bodyPr/>
        <a:lstStyle/>
        <a:p>
          <a:pPr algn="l" rtl="0"/>
          <a:r>
            <a:rPr lang="cs-CZ" b="0" dirty="0"/>
            <a:t>Bez trvalého pobytu a jsou zaměstnanci zaměstnavatele se sídlem/trvalým pobytem v ČR</a:t>
          </a:r>
          <a:endParaRPr lang="cs-CZ" dirty="0"/>
        </a:p>
      </dgm:t>
    </dgm:pt>
    <dgm:pt modelId="{D3B69B41-3C4E-4822-983C-70FAC7DEEEC5}" type="parTrans" cxnId="{1B682F65-17DD-4E0A-A67D-BFBC319AF7D1}">
      <dgm:prSet/>
      <dgm:spPr/>
      <dgm:t>
        <a:bodyPr/>
        <a:lstStyle/>
        <a:p>
          <a:endParaRPr lang="cs-CZ"/>
        </a:p>
      </dgm:t>
    </dgm:pt>
    <dgm:pt modelId="{3F24F8E5-C7A0-45B2-BD7F-282516AD7537}" type="sibTrans" cxnId="{1B682F65-17DD-4E0A-A67D-BFBC319AF7D1}">
      <dgm:prSet/>
      <dgm:spPr/>
      <dgm:t>
        <a:bodyPr/>
        <a:lstStyle/>
        <a:p>
          <a:endParaRPr lang="cs-CZ"/>
        </a:p>
      </dgm:t>
    </dgm:pt>
    <dgm:pt modelId="{E8AA12A1-287A-41D1-8563-85AE98E38083}">
      <dgm:prSet/>
      <dgm:spPr/>
      <dgm:t>
        <a:bodyPr/>
        <a:lstStyle/>
        <a:p>
          <a:pPr rtl="0"/>
          <a:r>
            <a:rPr lang="cs-CZ" b="0" dirty="0"/>
            <a:t>Další osoby dle zákona o azylu</a:t>
          </a:r>
          <a:endParaRPr lang="cs-CZ" dirty="0"/>
        </a:p>
      </dgm:t>
    </dgm:pt>
    <dgm:pt modelId="{CDB2D657-10DB-4834-9E89-93BB3690B096}" type="parTrans" cxnId="{EC1E83CE-A6AA-4575-8668-991DF7F0EBF0}">
      <dgm:prSet/>
      <dgm:spPr/>
      <dgm:t>
        <a:bodyPr/>
        <a:lstStyle/>
        <a:p>
          <a:endParaRPr lang="cs-CZ"/>
        </a:p>
      </dgm:t>
    </dgm:pt>
    <dgm:pt modelId="{BE3222F6-3349-4AA2-9A0F-3F328510BC16}" type="sibTrans" cxnId="{EC1E83CE-A6AA-4575-8668-991DF7F0EBF0}">
      <dgm:prSet/>
      <dgm:spPr/>
      <dgm:t>
        <a:bodyPr/>
        <a:lstStyle/>
        <a:p>
          <a:endParaRPr lang="cs-CZ"/>
        </a:p>
      </dgm:t>
    </dgm:pt>
    <dgm:pt modelId="{17322D8B-6B6F-417C-88F3-D8A92ADF9FB8}" type="pres">
      <dgm:prSet presAssocID="{C7A1AF22-A228-48CE-81FB-232ECC984891}" presName="linear" presStyleCnt="0">
        <dgm:presLayoutVars>
          <dgm:animLvl val="lvl"/>
          <dgm:resizeHandles val="exact"/>
        </dgm:presLayoutVars>
      </dgm:prSet>
      <dgm:spPr/>
    </dgm:pt>
    <dgm:pt modelId="{B998AC1B-94E0-448F-8D9E-4FBCABCB53FC}" type="pres">
      <dgm:prSet presAssocID="{B3C39381-E63F-482D-8943-C734A7D8D8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CB3E194-1792-4BED-8F1C-CF643B903248}" type="pres">
      <dgm:prSet presAssocID="{7AA72204-F8AF-4720-805C-19DB835A9696}" presName="spacer" presStyleCnt="0"/>
      <dgm:spPr/>
    </dgm:pt>
    <dgm:pt modelId="{4EB72423-68A8-481E-8685-992BD41CA388}" type="pres">
      <dgm:prSet presAssocID="{C4A0E98D-B4A1-4CA2-AE33-F275AD6A50F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47E87F5-A463-420D-A8B1-38CDA74BFFEF}" type="pres">
      <dgm:prSet presAssocID="{3F24F8E5-C7A0-45B2-BD7F-282516AD7537}" presName="spacer" presStyleCnt="0"/>
      <dgm:spPr/>
    </dgm:pt>
    <dgm:pt modelId="{126719EE-34EE-4F53-A0A0-7CB5EF5CBF68}" type="pres">
      <dgm:prSet presAssocID="{E8AA12A1-287A-41D1-8563-85AE98E38083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401380B-88E9-43BC-A5BF-0B2F01C673B5}" type="presOf" srcId="{E8AA12A1-287A-41D1-8563-85AE98E38083}" destId="{126719EE-34EE-4F53-A0A0-7CB5EF5CBF68}" srcOrd="0" destOrd="0" presId="urn:microsoft.com/office/officeart/2005/8/layout/vList2"/>
    <dgm:cxn modelId="{F6AF1D36-3A7F-4913-98C8-894EEB7D9302}" srcId="{C7A1AF22-A228-48CE-81FB-232ECC984891}" destId="{B3C39381-E63F-482D-8943-C734A7D8D899}" srcOrd="0" destOrd="0" parTransId="{16F6F203-BBE8-4611-BE10-A6272AEDABF0}" sibTransId="{7AA72204-F8AF-4720-805C-19DB835A9696}"/>
    <dgm:cxn modelId="{1B682F65-17DD-4E0A-A67D-BFBC319AF7D1}" srcId="{C7A1AF22-A228-48CE-81FB-232ECC984891}" destId="{C4A0E98D-B4A1-4CA2-AE33-F275AD6A50F2}" srcOrd="1" destOrd="0" parTransId="{D3B69B41-3C4E-4822-983C-70FAC7DEEEC5}" sibTransId="{3F24F8E5-C7A0-45B2-BD7F-282516AD7537}"/>
    <dgm:cxn modelId="{04B6228E-F0AF-4C5B-9B25-5C29A314A97C}" type="presOf" srcId="{C4A0E98D-B4A1-4CA2-AE33-F275AD6A50F2}" destId="{4EB72423-68A8-481E-8685-992BD41CA388}" srcOrd="0" destOrd="0" presId="urn:microsoft.com/office/officeart/2005/8/layout/vList2"/>
    <dgm:cxn modelId="{FD3EF095-FA4F-4311-AD82-57FF1F86FEE8}" type="presOf" srcId="{C7A1AF22-A228-48CE-81FB-232ECC984891}" destId="{17322D8B-6B6F-417C-88F3-D8A92ADF9FB8}" srcOrd="0" destOrd="0" presId="urn:microsoft.com/office/officeart/2005/8/layout/vList2"/>
    <dgm:cxn modelId="{EC1E83CE-A6AA-4575-8668-991DF7F0EBF0}" srcId="{C7A1AF22-A228-48CE-81FB-232ECC984891}" destId="{E8AA12A1-287A-41D1-8563-85AE98E38083}" srcOrd="2" destOrd="0" parTransId="{CDB2D657-10DB-4834-9E89-93BB3690B096}" sibTransId="{BE3222F6-3349-4AA2-9A0F-3F328510BC16}"/>
    <dgm:cxn modelId="{B0E5ECF0-0EAE-4B06-9134-995D7842975A}" type="presOf" srcId="{B3C39381-E63F-482D-8943-C734A7D8D899}" destId="{B998AC1B-94E0-448F-8D9E-4FBCABCB53FC}" srcOrd="0" destOrd="0" presId="urn:microsoft.com/office/officeart/2005/8/layout/vList2"/>
    <dgm:cxn modelId="{E926B3B5-9A7E-4F72-9FCF-7D6A2C6B4C9F}" type="presParOf" srcId="{17322D8B-6B6F-417C-88F3-D8A92ADF9FB8}" destId="{B998AC1B-94E0-448F-8D9E-4FBCABCB53FC}" srcOrd="0" destOrd="0" presId="urn:microsoft.com/office/officeart/2005/8/layout/vList2"/>
    <dgm:cxn modelId="{99D4BADB-B4DE-42D2-A84F-A8E5ABDFB33C}" type="presParOf" srcId="{17322D8B-6B6F-417C-88F3-D8A92ADF9FB8}" destId="{3CB3E194-1792-4BED-8F1C-CF643B903248}" srcOrd="1" destOrd="0" presId="urn:microsoft.com/office/officeart/2005/8/layout/vList2"/>
    <dgm:cxn modelId="{77E62AB8-B4B4-4226-A2AB-8F59F6E74D10}" type="presParOf" srcId="{17322D8B-6B6F-417C-88F3-D8A92ADF9FB8}" destId="{4EB72423-68A8-481E-8685-992BD41CA388}" srcOrd="2" destOrd="0" presId="urn:microsoft.com/office/officeart/2005/8/layout/vList2"/>
    <dgm:cxn modelId="{82267E91-32A0-4D86-B7F3-061C18E13AD2}" type="presParOf" srcId="{17322D8B-6B6F-417C-88F3-D8A92ADF9FB8}" destId="{F47E87F5-A463-420D-A8B1-38CDA74BFFEF}" srcOrd="3" destOrd="0" presId="urn:microsoft.com/office/officeart/2005/8/layout/vList2"/>
    <dgm:cxn modelId="{0E2F52FE-2CFF-4CFA-A407-F80133DA8C95}" type="presParOf" srcId="{17322D8B-6B6F-417C-88F3-D8A92ADF9FB8}" destId="{126719EE-34EE-4F53-A0A0-7CB5EF5CBF6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F2189D8-70E7-4241-B137-1EE9A1CF0F2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781FC94-C36E-4508-9F27-A8EA3296ABAE}">
      <dgm:prSet/>
      <dgm:spPr/>
      <dgm:t>
        <a:bodyPr/>
        <a:lstStyle/>
        <a:p>
          <a:pPr rtl="0"/>
          <a:r>
            <a:rPr lang="cs-CZ"/>
            <a:t>na poskytnutí informací od zdravotní pojišťovny o jemu poskytnutých hrazených službách,</a:t>
          </a:r>
        </a:p>
      </dgm:t>
    </dgm:pt>
    <dgm:pt modelId="{F8974FCD-47E4-4EB8-98E0-FC45E7060B15}" type="parTrans" cxnId="{5282C730-7C11-42E5-BCCE-4E4D9831E75D}">
      <dgm:prSet/>
      <dgm:spPr/>
      <dgm:t>
        <a:bodyPr/>
        <a:lstStyle/>
        <a:p>
          <a:endParaRPr lang="cs-CZ"/>
        </a:p>
      </dgm:t>
    </dgm:pt>
    <dgm:pt modelId="{B4BBAE87-E05D-4C2D-AC97-C92E908985BF}" type="sibTrans" cxnId="{5282C730-7C11-42E5-BCCE-4E4D9831E75D}">
      <dgm:prSet/>
      <dgm:spPr/>
      <dgm:t>
        <a:bodyPr/>
        <a:lstStyle/>
        <a:p>
          <a:endParaRPr lang="cs-CZ"/>
        </a:p>
      </dgm:t>
    </dgm:pt>
    <dgm:pt modelId="{E23A75A7-E834-494D-8638-FF632F1E0A24}">
      <dgm:prSet/>
      <dgm:spPr/>
      <dgm:t>
        <a:bodyPr/>
        <a:lstStyle/>
        <a:p>
          <a:pPr rtl="0"/>
          <a:r>
            <a:rPr lang="cs-CZ"/>
            <a:t>podílet se na kontrole poskytnuté zdravotní péče hrazené zdravotním pojištěním,</a:t>
          </a:r>
        </a:p>
      </dgm:t>
    </dgm:pt>
    <dgm:pt modelId="{465DD6A4-CBBD-4CCB-B4AA-AB3B84CF71F1}" type="parTrans" cxnId="{4C3BE9C0-A35E-471E-900C-A065586F77D7}">
      <dgm:prSet/>
      <dgm:spPr/>
      <dgm:t>
        <a:bodyPr/>
        <a:lstStyle/>
        <a:p>
          <a:endParaRPr lang="cs-CZ"/>
        </a:p>
      </dgm:t>
    </dgm:pt>
    <dgm:pt modelId="{13707D7F-7241-498F-B535-05AFE8C1C408}" type="sibTrans" cxnId="{4C3BE9C0-A35E-471E-900C-A065586F77D7}">
      <dgm:prSet/>
      <dgm:spPr/>
      <dgm:t>
        <a:bodyPr/>
        <a:lstStyle/>
        <a:p>
          <a:endParaRPr lang="cs-CZ"/>
        </a:p>
      </dgm:t>
    </dgm:pt>
    <dgm:pt modelId="{FBAA49D7-D1C0-429F-8BB8-D30634785DBF}">
      <dgm:prSet/>
      <dgm:spPr/>
      <dgm:t>
        <a:bodyPr/>
        <a:lstStyle/>
        <a:p>
          <a:pPr rtl="0"/>
          <a:r>
            <a:rPr lang="cs-CZ"/>
            <a:t>na vystavení dokladu o zaplacení regulačního poplatku; poskytovatel je povinen tento doklad pojištěnci na jeho žádost vydat,</a:t>
          </a:r>
        </a:p>
      </dgm:t>
    </dgm:pt>
    <dgm:pt modelId="{0A14953D-4D3D-4065-8382-00C05C25C056}" type="parTrans" cxnId="{82450122-93DF-480B-A6F3-507EE84E2F7B}">
      <dgm:prSet/>
      <dgm:spPr/>
      <dgm:t>
        <a:bodyPr/>
        <a:lstStyle/>
        <a:p>
          <a:endParaRPr lang="cs-CZ"/>
        </a:p>
      </dgm:t>
    </dgm:pt>
    <dgm:pt modelId="{DBD93F35-3709-41B6-A85A-BDBFED93DC7C}" type="sibTrans" cxnId="{82450122-93DF-480B-A6F3-507EE84E2F7B}">
      <dgm:prSet/>
      <dgm:spPr/>
      <dgm:t>
        <a:bodyPr/>
        <a:lstStyle/>
        <a:p>
          <a:endParaRPr lang="cs-CZ"/>
        </a:p>
      </dgm:t>
    </dgm:pt>
    <dgm:pt modelId="{9FC70BE4-BB13-4236-9E56-AC815D11A1AA}">
      <dgm:prSet/>
      <dgm:spPr/>
      <dgm:t>
        <a:bodyPr/>
        <a:lstStyle/>
        <a:p>
          <a:pPr rtl="0"/>
          <a:r>
            <a:rPr lang="cs-CZ" dirty="0"/>
            <a:t>na vystavení dokladu o zaplacení regulačního poplatku a o zaplacení doplatku za vydání částečně hrazeného léčivého přípravku nebo potraviny pro zvláštní lékařské účely poskytovatelem lékárenské péče; </a:t>
          </a:r>
        </a:p>
      </dgm:t>
    </dgm:pt>
    <dgm:pt modelId="{64FAE59B-0F64-48CE-AF7B-FF26D4FB6784}" type="parTrans" cxnId="{37A1DEA8-CF49-46F7-AD2B-C4372C7B23C8}">
      <dgm:prSet/>
      <dgm:spPr/>
      <dgm:t>
        <a:bodyPr/>
        <a:lstStyle/>
        <a:p>
          <a:endParaRPr lang="cs-CZ"/>
        </a:p>
      </dgm:t>
    </dgm:pt>
    <dgm:pt modelId="{3D0E2395-526D-4B17-A2B1-44AC0997C39B}" type="sibTrans" cxnId="{37A1DEA8-CF49-46F7-AD2B-C4372C7B23C8}">
      <dgm:prSet/>
      <dgm:spPr/>
      <dgm:t>
        <a:bodyPr/>
        <a:lstStyle/>
        <a:p>
          <a:endParaRPr lang="cs-CZ"/>
        </a:p>
      </dgm:t>
    </dgm:pt>
    <dgm:pt modelId="{8D9AC5B2-A154-4DE9-A21F-7E1924AF5F15}" type="pres">
      <dgm:prSet presAssocID="{9F2189D8-70E7-4241-B137-1EE9A1CF0F24}" presName="linear" presStyleCnt="0">
        <dgm:presLayoutVars>
          <dgm:animLvl val="lvl"/>
          <dgm:resizeHandles val="exact"/>
        </dgm:presLayoutVars>
      </dgm:prSet>
      <dgm:spPr/>
    </dgm:pt>
    <dgm:pt modelId="{83703DB8-05E2-4F1E-B0DD-80366E1EA1F0}" type="pres">
      <dgm:prSet presAssocID="{8781FC94-C36E-4508-9F27-A8EA3296ABA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EAF735A-8226-43F4-9AE3-21E38C5185DF}" type="pres">
      <dgm:prSet presAssocID="{B4BBAE87-E05D-4C2D-AC97-C92E908985BF}" presName="spacer" presStyleCnt="0"/>
      <dgm:spPr/>
    </dgm:pt>
    <dgm:pt modelId="{78F67887-3023-4E62-9445-E26C47F12793}" type="pres">
      <dgm:prSet presAssocID="{E23A75A7-E834-494D-8638-FF632F1E0A2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C624E7-4CA4-43A1-8BE8-8BDB41DD65C6}" type="pres">
      <dgm:prSet presAssocID="{13707D7F-7241-498F-B535-05AFE8C1C408}" presName="spacer" presStyleCnt="0"/>
      <dgm:spPr/>
    </dgm:pt>
    <dgm:pt modelId="{747AB080-3B00-4F8B-9F3D-88830DD1587F}" type="pres">
      <dgm:prSet presAssocID="{FBAA49D7-D1C0-429F-8BB8-D30634785DB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86FB545-7155-4C38-B261-CE7A1F339A8D}" type="pres">
      <dgm:prSet presAssocID="{DBD93F35-3709-41B6-A85A-BDBFED93DC7C}" presName="spacer" presStyleCnt="0"/>
      <dgm:spPr/>
    </dgm:pt>
    <dgm:pt modelId="{416F3812-4F4E-4CF8-9023-4AB15B0F58F8}" type="pres">
      <dgm:prSet presAssocID="{9FC70BE4-BB13-4236-9E56-AC815D11A1A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D44F419-CD11-4660-B98E-D68684A0C1E2}" type="presOf" srcId="{8781FC94-C36E-4508-9F27-A8EA3296ABAE}" destId="{83703DB8-05E2-4F1E-B0DD-80366E1EA1F0}" srcOrd="0" destOrd="0" presId="urn:microsoft.com/office/officeart/2005/8/layout/vList2"/>
    <dgm:cxn modelId="{82450122-93DF-480B-A6F3-507EE84E2F7B}" srcId="{9F2189D8-70E7-4241-B137-1EE9A1CF0F24}" destId="{FBAA49D7-D1C0-429F-8BB8-D30634785DBF}" srcOrd="2" destOrd="0" parTransId="{0A14953D-4D3D-4065-8382-00C05C25C056}" sibTransId="{DBD93F35-3709-41B6-A85A-BDBFED93DC7C}"/>
    <dgm:cxn modelId="{5282C730-7C11-42E5-BCCE-4E4D9831E75D}" srcId="{9F2189D8-70E7-4241-B137-1EE9A1CF0F24}" destId="{8781FC94-C36E-4508-9F27-A8EA3296ABAE}" srcOrd="0" destOrd="0" parTransId="{F8974FCD-47E4-4EB8-98E0-FC45E7060B15}" sibTransId="{B4BBAE87-E05D-4C2D-AC97-C92E908985BF}"/>
    <dgm:cxn modelId="{F04DBB59-9E73-440E-B5D7-3DA270C3D619}" type="presOf" srcId="{FBAA49D7-D1C0-429F-8BB8-D30634785DBF}" destId="{747AB080-3B00-4F8B-9F3D-88830DD1587F}" srcOrd="0" destOrd="0" presId="urn:microsoft.com/office/officeart/2005/8/layout/vList2"/>
    <dgm:cxn modelId="{37A1DEA8-CF49-46F7-AD2B-C4372C7B23C8}" srcId="{9F2189D8-70E7-4241-B137-1EE9A1CF0F24}" destId="{9FC70BE4-BB13-4236-9E56-AC815D11A1AA}" srcOrd="3" destOrd="0" parTransId="{64FAE59B-0F64-48CE-AF7B-FF26D4FB6784}" sibTransId="{3D0E2395-526D-4B17-A2B1-44AC0997C39B}"/>
    <dgm:cxn modelId="{4C3BE9C0-A35E-471E-900C-A065586F77D7}" srcId="{9F2189D8-70E7-4241-B137-1EE9A1CF0F24}" destId="{E23A75A7-E834-494D-8638-FF632F1E0A24}" srcOrd="1" destOrd="0" parTransId="{465DD6A4-CBBD-4CCB-B4AA-AB3B84CF71F1}" sibTransId="{13707D7F-7241-498F-B535-05AFE8C1C408}"/>
    <dgm:cxn modelId="{0138D8D4-B55B-4C10-BB24-7EB40FA7B10D}" type="presOf" srcId="{9F2189D8-70E7-4241-B137-1EE9A1CF0F24}" destId="{8D9AC5B2-A154-4DE9-A21F-7E1924AF5F15}" srcOrd="0" destOrd="0" presId="urn:microsoft.com/office/officeart/2005/8/layout/vList2"/>
    <dgm:cxn modelId="{DB1AE5D6-0F43-4FE3-A798-4C642AC11DF5}" type="presOf" srcId="{E23A75A7-E834-494D-8638-FF632F1E0A24}" destId="{78F67887-3023-4E62-9445-E26C47F12793}" srcOrd="0" destOrd="0" presId="urn:microsoft.com/office/officeart/2005/8/layout/vList2"/>
    <dgm:cxn modelId="{FC023DE0-4B76-48AB-AAF3-FBB15834E592}" type="presOf" srcId="{9FC70BE4-BB13-4236-9E56-AC815D11A1AA}" destId="{416F3812-4F4E-4CF8-9023-4AB15B0F58F8}" srcOrd="0" destOrd="0" presId="urn:microsoft.com/office/officeart/2005/8/layout/vList2"/>
    <dgm:cxn modelId="{5E0CEE72-1618-492B-85B1-1101E0F4FB00}" type="presParOf" srcId="{8D9AC5B2-A154-4DE9-A21F-7E1924AF5F15}" destId="{83703DB8-05E2-4F1E-B0DD-80366E1EA1F0}" srcOrd="0" destOrd="0" presId="urn:microsoft.com/office/officeart/2005/8/layout/vList2"/>
    <dgm:cxn modelId="{F842B220-1488-497F-829F-75D6B8AA9F7C}" type="presParOf" srcId="{8D9AC5B2-A154-4DE9-A21F-7E1924AF5F15}" destId="{7EAF735A-8226-43F4-9AE3-21E38C5185DF}" srcOrd="1" destOrd="0" presId="urn:microsoft.com/office/officeart/2005/8/layout/vList2"/>
    <dgm:cxn modelId="{187333E1-9B36-4ADE-9F80-5DA35C687256}" type="presParOf" srcId="{8D9AC5B2-A154-4DE9-A21F-7E1924AF5F15}" destId="{78F67887-3023-4E62-9445-E26C47F12793}" srcOrd="2" destOrd="0" presId="urn:microsoft.com/office/officeart/2005/8/layout/vList2"/>
    <dgm:cxn modelId="{1175A1D5-6A84-4B99-BBD6-A1D06C939998}" type="presParOf" srcId="{8D9AC5B2-A154-4DE9-A21F-7E1924AF5F15}" destId="{4BC624E7-4CA4-43A1-8BE8-8BDB41DD65C6}" srcOrd="3" destOrd="0" presId="urn:microsoft.com/office/officeart/2005/8/layout/vList2"/>
    <dgm:cxn modelId="{463FF7F0-5BEA-4CEC-9364-2612C1B01353}" type="presParOf" srcId="{8D9AC5B2-A154-4DE9-A21F-7E1924AF5F15}" destId="{747AB080-3B00-4F8B-9F3D-88830DD1587F}" srcOrd="4" destOrd="0" presId="urn:microsoft.com/office/officeart/2005/8/layout/vList2"/>
    <dgm:cxn modelId="{A16D9E69-1AE6-4FC1-B552-28E9EFFBA08D}" type="presParOf" srcId="{8D9AC5B2-A154-4DE9-A21F-7E1924AF5F15}" destId="{186FB545-7155-4C38-B261-CE7A1F339A8D}" srcOrd="5" destOrd="0" presId="urn:microsoft.com/office/officeart/2005/8/layout/vList2"/>
    <dgm:cxn modelId="{B9DAF42C-6C58-4BD3-9FE3-F07B827A5937}" type="presParOf" srcId="{8D9AC5B2-A154-4DE9-A21F-7E1924AF5F15}" destId="{416F3812-4F4E-4CF8-9023-4AB15B0F58F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098D41A-9267-4B02-BA22-6D3A3B383B5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7DA1243-8AFF-42CD-B5DC-E6D7663CFBF1}">
      <dgm:prSet/>
      <dgm:spPr/>
      <dgm:t>
        <a:bodyPr/>
        <a:lstStyle/>
        <a:p>
          <a:r>
            <a:rPr lang="cs-CZ"/>
            <a:t>(1) Hrazenými službami jsou také preventivní prohlídky, které se provádějí</a:t>
          </a:r>
        </a:p>
      </dgm:t>
    </dgm:pt>
    <dgm:pt modelId="{40F65E72-34E8-4EEF-A07D-E4CB20E348B3}" type="parTrans" cxnId="{6E49015C-E572-4F46-A80D-7503449F04CB}">
      <dgm:prSet/>
      <dgm:spPr/>
      <dgm:t>
        <a:bodyPr/>
        <a:lstStyle/>
        <a:p>
          <a:endParaRPr lang="cs-CZ"/>
        </a:p>
      </dgm:t>
    </dgm:pt>
    <dgm:pt modelId="{292B483D-B329-4488-80CF-8B95BC7C7E24}" type="sibTrans" cxnId="{6E49015C-E572-4F46-A80D-7503449F04CB}">
      <dgm:prSet/>
      <dgm:spPr/>
      <dgm:t>
        <a:bodyPr/>
        <a:lstStyle/>
        <a:p>
          <a:endParaRPr lang="cs-CZ"/>
        </a:p>
      </dgm:t>
    </dgm:pt>
    <dgm:pt modelId="{7AAF9C67-A550-4D4B-B43E-3C07F50BB6E5}">
      <dgm:prSet/>
      <dgm:spPr/>
      <dgm:t>
        <a:bodyPr/>
        <a:lstStyle/>
        <a:p>
          <a:r>
            <a:rPr lang="cs-CZ" dirty="0"/>
            <a:t>v prvém roce života devětkrát do roka, z toho minimálně šestkrát v prvém půlroce života a z toho minimálně třikrát v prvních třech měsících života, pokud jim není poskytována dispenzární péče,</a:t>
          </a:r>
        </a:p>
      </dgm:t>
    </dgm:pt>
    <dgm:pt modelId="{DA9D1ADC-4AF9-4568-8C49-6BDA052B3F8E}" type="parTrans" cxnId="{B51CCCFE-2989-4A8C-B88E-0EA789A742BA}">
      <dgm:prSet/>
      <dgm:spPr/>
      <dgm:t>
        <a:bodyPr/>
        <a:lstStyle/>
        <a:p>
          <a:endParaRPr lang="cs-CZ"/>
        </a:p>
      </dgm:t>
    </dgm:pt>
    <dgm:pt modelId="{87AFED96-2209-4C09-A6ED-BE3538FF8D71}" type="sibTrans" cxnId="{B51CCCFE-2989-4A8C-B88E-0EA789A742BA}">
      <dgm:prSet/>
      <dgm:spPr/>
      <dgm:t>
        <a:bodyPr/>
        <a:lstStyle/>
        <a:p>
          <a:endParaRPr lang="cs-CZ"/>
        </a:p>
      </dgm:t>
    </dgm:pt>
    <dgm:pt modelId="{FC156757-215E-4C5A-B8CC-B1C84C257432}">
      <dgm:prSet/>
      <dgm:spPr/>
      <dgm:t>
        <a:bodyPr/>
        <a:lstStyle/>
        <a:p>
          <a:r>
            <a:rPr lang="cs-CZ" dirty="0"/>
            <a:t>v 18 měsících věku,</a:t>
          </a:r>
        </a:p>
      </dgm:t>
    </dgm:pt>
    <dgm:pt modelId="{019966FC-BA43-4896-89B1-1EE2D251BFF1}" type="parTrans" cxnId="{4C9E8131-F2D8-448F-AB50-B3A4F77BDB29}">
      <dgm:prSet/>
      <dgm:spPr/>
      <dgm:t>
        <a:bodyPr/>
        <a:lstStyle/>
        <a:p>
          <a:endParaRPr lang="cs-CZ"/>
        </a:p>
      </dgm:t>
    </dgm:pt>
    <dgm:pt modelId="{883AEC0B-2D8B-4A7A-A631-E26399746FAA}" type="sibTrans" cxnId="{4C9E8131-F2D8-448F-AB50-B3A4F77BDB29}">
      <dgm:prSet/>
      <dgm:spPr/>
      <dgm:t>
        <a:bodyPr/>
        <a:lstStyle/>
        <a:p>
          <a:endParaRPr lang="cs-CZ"/>
        </a:p>
      </dgm:t>
    </dgm:pt>
    <dgm:pt modelId="{E817BAC6-F757-40C9-8ABA-13F95FEC9B2A}">
      <dgm:prSet/>
      <dgm:spPr/>
      <dgm:t>
        <a:bodyPr/>
        <a:lstStyle/>
        <a:p>
          <a:r>
            <a:rPr lang="cs-CZ" dirty="0"/>
            <a:t> ve třech letech a dále vždy jedenkrát za dva roky, nejdříve však 18 měsíců po provedení poslední preventivní prohlídky.</a:t>
          </a:r>
        </a:p>
      </dgm:t>
    </dgm:pt>
    <dgm:pt modelId="{3878737C-3CCE-449E-A19F-DC2E509BE6A5}" type="parTrans" cxnId="{97971939-35A7-42A6-A32E-C572C833A2DC}">
      <dgm:prSet/>
      <dgm:spPr/>
      <dgm:t>
        <a:bodyPr/>
        <a:lstStyle/>
        <a:p>
          <a:endParaRPr lang="cs-CZ"/>
        </a:p>
      </dgm:t>
    </dgm:pt>
    <dgm:pt modelId="{811D266A-D672-4840-B111-24DA4C3F68AC}" type="sibTrans" cxnId="{97971939-35A7-42A6-A32E-C572C833A2DC}">
      <dgm:prSet/>
      <dgm:spPr/>
      <dgm:t>
        <a:bodyPr/>
        <a:lstStyle/>
        <a:p>
          <a:endParaRPr lang="cs-CZ"/>
        </a:p>
      </dgm:t>
    </dgm:pt>
    <dgm:pt modelId="{97976743-4E83-4E14-9282-FF7B80C84A48}">
      <dgm:prSet/>
      <dgm:spPr/>
      <dgm:t>
        <a:bodyPr/>
        <a:lstStyle/>
        <a:p>
          <a:r>
            <a:rPr lang="cs-CZ"/>
            <a:t>(2) V oboru zubní lékařství se provádí preventivní prohlídka:</a:t>
          </a:r>
        </a:p>
      </dgm:t>
    </dgm:pt>
    <dgm:pt modelId="{297D104D-AF8C-48B9-8C67-0A9A7A768857}" type="parTrans" cxnId="{15633089-AE2E-41A7-AB76-F14107094C2E}">
      <dgm:prSet/>
      <dgm:spPr/>
      <dgm:t>
        <a:bodyPr/>
        <a:lstStyle/>
        <a:p>
          <a:endParaRPr lang="cs-CZ"/>
        </a:p>
      </dgm:t>
    </dgm:pt>
    <dgm:pt modelId="{8234EC9D-34F9-4D03-9AAE-6C7BA4CEED06}" type="sibTrans" cxnId="{15633089-AE2E-41A7-AB76-F14107094C2E}">
      <dgm:prSet/>
      <dgm:spPr/>
      <dgm:t>
        <a:bodyPr/>
        <a:lstStyle/>
        <a:p>
          <a:endParaRPr lang="cs-CZ"/>
        </a:p>
      </dgm:t>
    </dgm:pt>
    <dgm:pt modelId="{C8C15A16-7E53-419C-BE04-724A757604A6}">
      <dgm:prSet/>
      <dgm:spPr/>
      <dgm:t>
        <a:bodyPr/>
        <a:lstStyle/>
        <a:p>
          <a:r>
            <a:rPr lang="cs-CZ" dirty="0"/>
            <a:t>u dětí a dorostu ve věku do 18 let dvakrát ročně,</a:t>
          </a:r>
        </a:p>
      </dgm:t>
    </dgm:pt>
    <dgm:pt modelId="{3B5F6B0D-BA20-44B3-B0B9-141634E20C11}" type="parTrans" cxnId="{CB73C016-CC8C-4979-85F3-D45ED2AB421E}">
      <dgm:prSet/>
      <dgm:spPr/>
      <dgm:t>
        <a:bodyPr/>
        <a:lstStyle/>
        <a:p>
          <a:endParaRPr lang="cs-CZ"/>
        </a:p>
      </dgm:t>
    </dgm:pt>
    <dgm:pt modelId="{23E8B2A0-FB99-495D-91BD-46EE6EFD3BC8}" type="sibTrans" cxnId="{CB73C016-CC8C-4979-85F3-D45ED2AB421E}">
      <dgm:prSet/>
      <dgm:spPr/>
      <dgm:t>
        <a:bodyPr/>
        <a:lstStyle/>
        <a:p>
          <a:endParaRPr lang="cs-CZ"/>
        </a:p>
      </dgm:t>
    </dgm:pt>
    <dgm:pt modelId="{327B210A-1F8D-4F47-BD38-7A5C022ACC45}">
      <dgm:prSet/>
      <dgm:spPr/>
      <dgm:t>
        <a:bodyPr/>
        <a:lstStyle/>
        <a:p>
          <a:r>
            <a:rPr lang="cs-CZ" dirty="0"/>
            <a:t>u těhotných žen dvakrát v průběhu těhotenství,</a:t>
          </a:r>
        </a:p>
      </dgm:t>
    </dgm:pt>
    <dgm:pt modelId="{01811CA8-2D71-4A16-A158-1FA8DFEC9E93}" type="parTrans" cxnId="{75823216-AE46-4AE3-A607-E422CC612189}">
      <dgm:prSet/>
      <dgm:spPr/>
      <dgm:t>
        <a:bodyPr/>
        <a:lstStyle/>
        <a:p>
          <a:endParaRPr lang="cs-CZ"/>
        </a:p>
      </dgm:t>
    </dgm:pt>
    <dgm:pt modelId="{4C7610DD-96FE-440B-9729-7A6642432205}" type="sibTrans" cxnId="{75823216-AE46-4AE3-A607-E422CC612189}">
      <dgm:prSet/>
      <dgm:spPr/>
      <dgm:t>
        <a:bodyPr/>
        <a:lstStyle/>
        <a:p>
          <a:endParaRPr lang="cs-CZ"/>
        </a:p>
      </dgm:t>
    </dgm:pt>
    <dgm:pt modelId="{BFB72C9F-F56C-4F4D-A281-0ABAAB6BDDC5}">
      <dgm:prSet/>
      <dgm:spPr/>
      <dgm:t>
        <a:bodyPr/>
        <a:lstStyle/>
        <a:p>
          <a:r>
            <a:rPr lang="cs-CZ" dirty="0"/>
            <a:t>u dospělých jedenkrát ročně.</a:t>
          </a:r>
        </a:p>
      </dgm:t>
    </dgm:pt>
    <dgm:pt modelId="{63A0B421-D2CA-45E8-A781-73DBC0D78C63}" type="parTrans" cxnId="{F080AEE6-79CB-49F4-9DF8-A0CB38621206}">
      <dgm:prSet/>
      <dgm:spPr/>
      <dgm:t>
        <a:bodyPr/>
        <a:lstStyle/>
        <a:p>
          <a:endParaRPr lang="cs-CZ"/>
        </a:p>
      </dgm:t>
    </dgm:pt>
    <dgm:pt modelId="{80F145E3-B01C-481A-B24B-94FBEA27766E}" type="sibTrans" cxnId="{F080AEE6-79CB-49F4-9DF8-A0CB38621206}">
      <dgm:prSet/>
      <dgm:spPr/>
      <dgm:t>
        <a:bodyPr/>
        <a:lstStyle/>
        <a:p>
          <a:endParaRPr lang="cs-CZ"/>
        </a:p>
      </dgm:t>
    </dgm:pt>
    <dgm:pt modelId="{F92965B5-C17C-423B-B431-E7F2BB638B8E}">
      <dgm:prSet/>
      <dgm:spPr/>
      <dgm:t>
        <a:bodyPr/>
        <a:lstStyle/>
        <a:p>
          <a:r>
            <a:rPr lang="cs-CZ"/>
            <a:t>(3) V oboru gynekologie a porodnictví se provádí preventivní prohlídka při ukončení povinné školní docházky a dále počínaje patnáctým rokem věku jedenkrát ročně.</a:t>
          </a:r>
        </a:p>
      </dgm:t>
    </dgm:pt>
    <dgm:pt modelId="{B99DB993-485B-467C-9300-0604F079842E}" type="parTrans" cxnId="{E4A01C6B-3C2E-4DB2-82EB-1A9F8951B595}">
      <dgm:prSet/>
      <dgm:spPr/>
      <dgm:t>
        <a:bodyPr/>
        <a:lstStyle/>
        <a:p>
          <a:endParaRPr lang="cs-CZ"/>
        </a:p>
      </dgm:t>
    </dgm:pt>
    <dgm:pt modelId="{B9E2CA24-A040-4AE0-9A28-DF2D09590C42}" type="sibTrans" cxnId="{E4A01C6B-3C2E-4DB2-82EB-1A9F8951B595}">
      <dgm:prSet/>
      <dgm:spPr/>
      <dgm:t>
        <a:bodyPr/>
        <a:lstStyle/>
        <a:p>
          <a:endParaRPr lang="cs-CZ"/>
        </a:p>
      </dgm:t>
    </dgm:pt>
    <dgm:pt modelId="{DE2977F9-DAD5-4AB5-8959-9D7CC6CF17EE}" type="pres">
      <dgm:prSet presAssocID="{9098D41A-9267-4B02-BA22-6D3A3B383B53}" presName="linear" presStyleCnt="0">
        <dgm:presLayoutVars>
          <dgm:animLvl val="lvl"/>
          <dgm:resizeHandles val="exact"/>
        </dgm:presLayoutVars>
      </dgm:prSet>
      <dgm:spPr/>
    </dgm:pt>
    <dgm:pt modelId="{A96AE196-6B95-44F7-8F69-ECEAE586D222}" type="pres">
      <dgm:prSet presAssocID="{E7DA1243-8AFF-42CD-B5DC-E6D7663CFBF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36BE855-1E55-41AB-98B3-66849D5188A5}" type="pres">
      <dgm:prSet presAssocID="{E7DA1243-8AFF-42CD-B5DC-E6D7663CFBF1}" presName="childText" presStyleLbl="revTx" presStyleIdx="0" presStyleCnt="2">
        <dgm:presLayoutVars>
          <dgm:bulletEnabled val="1"/>
        </dgm:presLayoutVars>
      </dgm:prSet>
      <dgm:spPr/>
    </dgm:pt>
    <dgm:pt modelId="{9A54B853-0BC9-4B1B-9DCF-892C84444EDA}" type="pres">
      <dgm:prSet presAssocID="{97976743-4E83-4E14-9282-FF7B80C84A4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41EE7F4-34B0-4AE8-B587-40FAAFD1E7F8}" type="pres">
      <dgm:prSet presAssocID="{97976743-4E83-4E14-9282-FF7B80C84A48}" presName="childText" presStyleLbl="revTx" presStyleIdx="1" presStyleCnt="2">
        <dgm:presLayoutVars>
          <dgm:bulletEnabled val="1"/>
        </dgm:presLayoutVars>
      </dgm:prSet>
      <dgm:spPr/>
    </dgm:pt>
    <dgm:pt modelId="{BCCF8C32-B454-4DA3-8B0F-7CCC0CEA67CF}" type="pres">
      <dgm:prSet presAssocID="{F92965B5-C17C-423B-B431-E7F2BB638B8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5823216-AE46-4AE3-A607-E422CC612189}" srcId="{97976743-4E83-4E14-9282-FF7B80C84A48}" destId="{327B210A-1F8D-4F47-BD38-7A5C022ACC45}" srcOrd="1" destOrd="0" parTransId="{01811CA8-2D71-4A16-A158-1FA8DFEC9E93}" sibTransId="{4C7610DD-96FE-440B-9729-7A6642432205}"/>
    <dgm:cxn modelId="{62E96416-D810-4080-9531-8F62892968E4}" type="presOf" srcId="{97976743-4E83-4E14-9282-FF7B80C84A48}" destId="{9A54B853-0BC9-4B1B-9DCF-892C84444EDA}" srcOrd="0" destOrd="0" presId="urn:microsoft.com/office/officeart/2005/8/layout/vList2"/>
    <dgm:cxn modelId="{CB73C016-CC8C-4979-85F3-D45ED2AB421E}" srcId="{97976743-4E83-4E14-9282-FF7B80C84A48}" destId="{C8C15A16-7E53-419C-BE04-724A757604A6}" srcOrd="0" destOrd="0" parTransId="{3B5F6B0D-BA20-44B3-B0B9-141634E20C11}" sibTransId="{23E8B2A0-FB99-495D-91BD-46EE6EFD3BC8}"/>
    <dgm:cxn modelId="{F798501B-8A4D-4701-AF24-605316F9CBB5}" type="presOf" srcId="{BFB72C9F-F56C-4F4D-A281-0ABAAB6BDDC5}" destId="{041EE7F4-34B0-4AE8-B587-40FAAFD1E7F8}" srcOrd="0" destOrd="2" presId="urn:microsoft.com/office/officeart/2005/8/layout/vList2"/>
    <dgm:cxn modelId="{4B2F8E1F-142A-459C-A375-6A79DA5FD3D7}" type="presOf" srcId="{F92965B5-C17C-423B-B431-E7F2BB638B8E}" destId="{BCCF8C32-B454-4DA3-8B0F-7CCC0CEA67CF}" srcOrd="0" destOrd="0" presId="urn:microsoft.com/office/officeart/2005/8/layout/vList2"/>
    <dgm:cxn modelId="{4C9E8131-F2D8-448F-AB50-B3A4F77BDB29}" srcId="{E7DA1243-8AFF-42CD-B5DC-E6D7663CFBF1}" destId="{FC156757-215E-4C5A-B8CC-B1C84C257432}" srcOrd="1" destOrd="0" parTransId="{019966FC-BA43-4896-89B1-1EE2D251BFF1}" sibTransId="{883AEC0B-2D8B-4A7A-A631-E26399746FAA}"/>
    <dgm:cxn modelId="{97971939-35A7-42A6-A32E-C572C833A2DC}" srcId="{E7DA1243-8AFF-42CD-B5DC-E6D7663CFBF1}" destId="{E817BAC6-F757-40C9-8ABA-13F95FEC9B2A}" srcOrd="2" destOrd="0" parTransId="{3878737C-3CCE-449E-A19F-DC2E509BE6A5}" sibTransId="{811D266A-D672-4840-B111-24DA4C3F68AC}"/>
    <dgm:cxn modelId="{C668EA3E-4F93-40E1-8B0A-20D1C42CCF37}" type="presOf" srcId="{E7DA1243-8AFF-42CD-B5DC-E6D7663CFBF1}" destId="{A96AE196-6B95-44F7-8F69-ECEAE586D222}" srcOrd="0" destOrd="0" presId="urn:microsoft.com/office/officeart/2005/8/layout/vList2"/>
    <dgm:cxn modelId="{6E49015C-E572-4F46-A80D-7503449F04CB}" srcId="{9098D41A-9267-4B02-BA22-6D3A3B383B53}" destId="{E7DA1243-8AFF-42CD-B5DC-E6D7663CFBF1}" srcOrd="0" destOrd="0" parTransId="{40F65E72-34E8-4EEF-A07D-E4CB20E348B3}" sibTransId="{292B483D-B329-4488-80CF-8B95BC7C7E24}"/>
    <dgm:cxn modelId="{81D3BA63-8C38-4C8E-BE4F-A91B8EB7FAE1}" type="presOf" srcId="{FC156757-215E-4C5A-B8CC-B1C84C257432}" destId="{E36BE855-1E55-41AB-98B3-66849D5188A5}" srcOrd="0" destOrd="1" presId="urn:microsoft.com/office/officeart/2005/8/layout/vList2"/>
    <dgm:cxn modelId="{02160744-40A9-4BB4-ADDA-3C55EE226114}" type="presOf" srcId="{C8C15A16-7E53-419C-BE04-724A757604A6}" destId="{041EE7F4-34B0-4AE8-B587-40FAAFD1E7F8}" srcOrd="0" destOrd="0" presId="urn:microsoft.com/office/officeart/2005/8/layout/vList2"/>
    <dgm:cxn modelId="{E4A01C6B-3C2E-4DB2-82EB-1A9F8951B595}" srcId="{9098D41A-9267-4B02-BA22-6D3A3B383B53}" destId="{F92965B5-C17C-423B-B431-E7F2BB638B8E}" srcOrd="2" destOrd="0" parTransId="{B99DB993-485B-467C-9300-0604F079842E}" sibTransId="{B9E2CA24-A040-4AE0-9A28-DF2D09590C42}"/>
    <dgm:cxn modelId="{0101517B-5044-4193-AB52-336DB68F18BB}" type="presOf" srcId="{9098D41A-9267-4B02-BA22-6D3A3B383B53}" destId="{DE2977F9-DAD5-4AB5-8959-9D7CC6CF17EE}" srcOrd="0" destOrd="0" presId="urn:microsoft.com/office/officeart/2005/8/layout/vList2"/>
    <dgm:cxn modelId="{15633089-AE2E-41A7-AB76-F14107094C2E}" srcId="{9098D41A-9267-4B02-BA22-6D3A3B383B53}" destId="{97976743-4E83-4E14-9282-FF7B80C84A48}" srcOrd="1" destOrd="0" parTransId="{297D104D-AF8C-48B9-8C67-0A9A7A768857}" sibTransId="{8234EC9D-34F9-4D03-9AAE-6C7BA4CEED06}"/>
    <dgm:cxn modelId="{398583BE-8C9B-4920-BB03-47C9158C9F11}" type="presOf" srcId="{E817BAC6-F757-40C9-8ABA-13F95FEC9B2A}" destId="{E36BE855-1E55-41AB-98B3-66849D5188A5}" srcOrd="0" destOrd="2" presId="urn:microsoft.com/office/officeart/2005/8/layout/vList2"/>
    <dgm:cxn modelId="{F6EBF0CB-80AB-4B09-B62F-687BF2053EAC}" type="presOf" srcId="{327B210A-1F8D-4F47-BD38-7A5C022ACC45}" destId="{041EE7F4-34B0-4AE8-B587-40FAAFD1E7F8}" srcOrd="0" destOrd="1" presId="urn:microsoft.com/office/officeart/2005/8/layout/vList2"/>
    <dgm:cxn modelId="{D5EDCCDF-242E-47AF-ADC0-2FD2B8328102}" type="presOf" srcId="{7AAF9C67-A550-4D4B-B43E-3C07F50BB6E5}" destId="{E36BE855-1E55-41AB-98B3-66849D5188A5}" srcOrd="0" destOrd="0" presId="urn:microsoft.com/office/officeart/2005/8/layout/vList2"/>
    <dgm:cxn modelId="{F080AEE6-79CB-49F4-9DF8-A0CB38621206}" srcId="{97976743-4E83-4E14-9282-FF7B80C84A48}" destId="{BFB72C9F-F56C-4F4D-A281-0ABAAB6BDDC5}" srcOrd="2" destOrd="0" parTransId="{63A0B421-D2CA-45E8-A781-73DBC0D78C63}" sibTransId="{80F145E3-B01C-481A-B24B-94FBEA27766E}"/>
    <dgm:cxn modelId="{B51CCCFE-2989-4A8C-B88E-0EA789A742BA}" srcId="{E7DA1243-8AFF-42CD-B5DC-E6D7663CFBF1}" destId="{7AAF9C67-A550-4D4B-B43E-3C07F50BB6E5}" srcOrd="0" destOrd="0" parTransId="{DA9D1ADC-4AF9-4568-8C49-6BDA052B3F8E}" sibTransId="{87AFED96-2209-4C09-A6ED-BE3538FF8D71}"/>
    <dgm:cxn modelId="{558D8292-6B53-44E8-B437-6CF80F0E55C9}" type="presParOf" srcId="{DE2977F9-DAD5-4AB5-8959-9D7CC6CF17EE}" destId="{A96AE196-6B95-44F7-8F69-ECEAE586D222}" srcOrd="0" destOrd="0" presId="urn:microsoft.com/office/officeart/2005/8/layout/vList2"/>
    <dgm:cxn modelId="{6A8EC082-0E24-4C9F-9E1B-0F57357E3D39}" type="presParOf" srcId="{DE2977F9-DAD5-4AB5-8959-9D7CC6CF17EE}" destId="{E36BE855-1E55-41AB-98B3-66849D5188A5}" srcOrd="1" destOrd="0" presId="urn:microsoft.com/office/officeart/2005/8/layout/vList2"/>
    <dgm:cxn modelId="{0EECCE22-A8E2-4CFA-B822-32A8C1A39A9F}" type="presParOf" srcId="{DE2977F9-DAD5-4AB5-8959-9D7CC6CF17EE}" destId="{9A54B853-0BC9-4B1B-9DCF-892C84444EDA}" srcOrd="2" destOrd="0" presId="urn:microsoft.com/office/officeart/2005/8/layout/vList2"/>
    <dgm:cxn modelId="{1D4D7B85-0CA4-433F-8AA4-D48E3E59DEF7}" type="presParOf" srcId="{DE2977F9-DAD5-4AB5-8959-9D7CC6CF17EE}" destId="{041EE7F4-34B0-4AE8-B587-40FAAFD1E7F8}" srcOrd="3" destOrd="0" presId="urn:microsoft.com/office/officeart/2005/8/layout/vList2"/>
    <dgm:cxn modelId="{B36C492B-5019-4138-9EE0-838955F892F5}" type="presParOf" srcId="{DE2977F9-DAD5-4AB5-8959-9D7CC6CF17EE}" destId="{BCCF8C32-B454-4DA3-8B0F-7CCC0CEA67C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A8419C-97D9-4040-8AC9-D787C5C1D2D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4FDBE58-9A1B-4BFC-80FA-0359503514B6}">
      <dgm:prSet/>
      <dgm:spPr/>
      <dgm:t>
        <a:bodyPr/>
        <a:lstStyle/>
        <a:p>
          <a:pPr rtl="0"/>
          <a:r>
            <a:rPr lang="cs-CZ" b="0"/>
            <a:t>Vznik</a:t>
          </a:r>
          <a:endParaRPr lang="cs-CZ"/>
        </a:p>
      </dgm:t>
    </dgm:pt>
    <dgm:pt modelId="{9E9EF761-ABCB-4F6F-BFA6-A38E539BE35D}" type="parTrans" cxnId="{8FFC0F8B-73E5-49D5-8C54-B0350E736E35}">
      <dgm:prSet/>
      <dgm:spPr/>
      <dgm:t>
        <a:bodyPr/>
        <a:lstStyle/>
        <a:p>
          <a:endParaRPr lang="cs-CZ"/>
        </a:p>
      </dgm:t>
    </dgm:pt>
    <dgm:pt modelId="{6ABC97CD-235B-4A7A-A7D3-E34074D30E9F}" type="sibTrans" cxnId="{8FFC0F8B-73E5-49D5-8C54-B0350E736E35}">
      <dgm:prSet/>
      <dgm:spPr/>
      <dgm:t>
        <a:bodyPr/>
        <a:lstStyle/>
        <a:p>
          <a:endParaRPr lang="cs-CZ"/>
        </a:p>
      </dgm:t>
    </dgm:pt>
    <dgm:pt modelId="{1E9D1DB8-DC65-42DA-82E3-EACE31A9AAFE}">
      <dgm:prSet/>
      <dgm:spPr/>
      <dgm:t>
        <a:bodyPr/>
        <a:lstStyle/>
        <a:p>
          <a:pPr rtl="0"/>
          <a:r>
            <a:rPr lang="cs-CZ" b="0"/>
            <a:t>narozením – osoba s trvalým pobytem v ČR</a:t>
          </a:r>
          <a:endParaRPr lang="cs-CZ"/>
        </a:p>
      </dgm:t>
    </dgm:pt>
    <dgm:pt modelId="{5BC75608-71AA-4D42-850E-CF07B11A9682}" type="parTrans" cxnId="{BFBD4BAC-194B-43E5-9268-A65530E8A9FF}">
      <dgm:prSet/>
      <dgm:spPr/>
      <dgm:t>
        <a:bodyPr/>
        <a:lstStyle/>
        <a:p>
          <a:endParaRPr lang="cs-CZ"/>
        </a:p>
      </dgm:t>
    </dgm:pt>
    <dgm:pt modelId="{D608A946-ABDC-4261-906B-2AA4A0B471F9}" type="sibTrans" cxnId="{BFBD4BAC-194B-43E5-9268-A65530E8A9FF}">
      <dgm:prSet/>
      <dgm:spPr/>
      <dgm:t>
        <a:bodyPr/>
        <a:lstStyle/>
        <a:p>
          <a:endParaRPr lang="cs-CZ"/>
        </a:p>
      </dgm:t>
    </dgm:pt>
    <dgm:pt modelId="{85564199-34D2-4C10-ABBF-D9DB51AB02D0}">
      <dgm:prSet/>
      <dgm:spPr/>
      <dgm:t>
        <a:bodyPr/>
        <a:lstStyle/>
        <a:p>
          <a:pPr rtl="0"/>
          <a:r>
            <a:rPr lang="cs-CZ" b="0" dirty="0"/>
            <a:t>dnem, kdy se osoba bez trvalého pobytu v ČR stala zaměstnancem zaměstnavatele se sídlem/trvalým pobytem v ČR </a:t>
          </a:r>
          <a:endParaRPr lang="cs-CZ" dirty="0"/>
        </a:p>
      </dgm:t>
    </dgm:pt>
    <dgm:pt modelId="{BE5378E3-AAF0-43B2-ADA6-6BFF0C05788E}" type="parTrans" cxnId="{3E9055CF-65E4-44BD-9D46-88311B463A8A}">
      <dgm:prSet/>
      <dgm:spPr/>
      <dgm:t>
        <a:bodyPr/>
        <a:lstStyle/>
        <a:p>
          <a:endParaRPr lang="cs-CZ"/>
        </a:p>
      </dgm:t>
    </dgm:pt>
    <dgm:pt modelId="{5A423A2D-34CF-4926-B8CE-9CE5D7720B3F}" type="sibTrans" cxnId="{3E9055CF-65E4-44BD-9D46-88311B463A8A}">
      <dgm:prSet/>
      <dgm:spPr/>
      <dgm:t>
        <a:bodyPr/>
        <a:lstStyle/>
        <a:p>
          <a:endParaRPr lang="cs-CZ"/>
        </a:p>
      </dgm:t>
    </dgm:pt>
    <dgm:pt modelId="{AD51C212-F002-476B-B615-68242F7B8A9F}">
      <dgm:prSet/>
      <dgm:spPr/>
      <dgm:t>
        <a:bodyPr/>
        <a:lstStyle/>
        <a:p>
          <a:pPr rtl="0"/>
          <a:r>
            <a:rPr lang="cs-CZ" b="0"/>
            <a:t>dnem získání trvalého pobytu v ČR</a:t>
          </a:r>
          <a:endParaRPr lang="cs-CZ"/>
        </a:p>
      </dgm:t>
    </dgm:pt>
    <dgm:pt modelId="{E3CA3C45-07AC-4A7B-942F-8CEFADE98277}" type="parTrans" cxnId="{EE24DB39-6F5B-4E46-97F6-5F2F1F108DD6}">
      <dgm:prSet/>
      <dgm:spPr/>
      <dgm:t>
        <a:bodyPr/>
        <a:lstStyle/>
        <a:p>
          <a:endParaRPr lang="cs-CZ"/>
        </a:p>
      </dgm:t>
    </dgm:pt>
    <dgm:pt modelId="{6CAA8863-B97E-4843-9E43-6C5DFE66E660}" type="sibTrans" cxnId="{EE24DB39-6F5B-4E46-97F6-5F2F1F108DD6}">
      <dgm:prSet/>
      <dgm:spPr/>
      <dgm:t>
        <a:bodyPr/>
        <a:lstStyle/>
        <a:p>
          <a:endParaRPr lang="cs-CZ"/>
        </a:p>
      </dgm:t>
    </dgm:pt>
    <dgm:pt modelId="{99D2DF31-BE3F-4371-B140-5F1DBF85AB7D}">
      <dgm:prSet/>
      <dgm:spPr/>
      <dgm:t>
        <a:bodyPr/>
        <a:lstStyle/>
        <a:p>
          <a:pPr rtl="0"/>
          <a:r>
            <a:rPr lang="cs-CZ" b="0"/>
            <a:t>Zánik</a:t>
          </a:r>
          <a:endParaRPr lang="cs-CZ"/>
        </a:p>
      </dgm:t>
    </dgm:pt>
    <dgm:pt modelId="{DE33F3FD-4B81-4FB3-A518-5AD4AE182A82}" type="parTrans" cxnId="{F225E6CD-100E-48B4-A053-3A9F8B658671}">
      <dgm:prSet/>
      <dgm:spPr/>
      <dgm:t>
        <a:bodyPr/>
        <a:lstStyle/>
        <a:p>
          <a:endParaRPr lang="cs-CZ"/>
        </a:p>
      </dgm:t>
    </dgm:pt>
    <dgm:pt modelId="{4535BB07-7C4B-475D-A14B-129D782EBBB6}" type="sibTrans" cxnId="{F225E6CD-100E-48B4-A053-3A9F8B658671}">
      <dgm:prSet/>
      <dgm:spPr/>
      <dgm:t>
        <a:bodyPr/>
        <a:lstStyle/>
        <a:p>
          <a:endParaRPr lang="cs-CZ"/>
        </a:p>
      </dgm:t>
    </dgm:pt>
    <dgm:pt modelId="{3B5AADD6-F4CA-4100-A282-26BED0E3E4B1}">
      <dgm:prSet/>
      <dgm:spPr/>
      <dgm:t>
        <a:bodyPr/>
        <a:lstStyle/>
        <a:p>
          <a:pPr rtl="0"/>
          <a:r>
            <a:rPr lang="cs-CZ" b="0"/>
            <a:t>smrtí pojištěnce / prohlášením za mrtvého</a:t>
          </a:r>
          <a:endParaRPr lang="cs-CZ"/>
        </a:p>
      </dgm:t>
    </dgm:pt>
    <dgm:pt modelId="{24BCA9D8-C0A6-40BC-8BF1-0F547B1F309B}" type="parTrans" cxnId="{1E747072-C803-4BF5-891F-ED1B55148D7F}">
      <dgm:prSet/>
      <dgm:spPr/>
      <dgm:t>
        <a:bodyPr/>
        <a:lstStyle/>
        <a:p>
          <a:endParaRPr lang="cs-CZ"/>
        </a:p>
      </dgm:t>
    </dgm:pt>
    <dgm:pt modelId="{98ED0629-CB59-47B8-94B3-6537F2E599C6}" type="sibTrans" cxnId="{1E747072-C803-4BF5-891F-ED1B55148D7F}">
      <dgm:prSet/>
      <dgm:spPr/>
      <dgm:t>
        <a:bodyPr/>
        <a:lstStyle/>
        <a:p>
          <a:endParaRPr lang="cs-CZ"/>
        </a:p>
      </dgm:t>
    </dgm:pt>
    <dgm:pt modelId="{2A617819-FDE3-476C-BC62-B524AF879D0C}">
      <dgm:prSet/>
      <dgm:spPr/>
      <dgm:t>
        <a:bodyPr/>
        <a:lstStyle/>
        <a:p>
          <a:pPr rtl="0"/>
          <a:r>
            <a:rPr lang="cs-CZ" b="0"/>
            <a:t>kdy osoba bez trvalého pobytu přestala být zaměstnancem zaměstnavatele se sídlem/trvalým pobytem v ČR </a:t>
          </a:r>
          <a:endParaRPr lang="cs-CZ"/>
        </a:p>
      </dgm:t>
    </dgm:pt>
    <dgm:pt modelId="{35650077-0CDD-413B-A35C-196FAB308DF3}" type="parTrans" cxnId="{6CB588AF-E99F-47D3-8233-E315FF19C3AE}">
      <dgm:prSet/>
      <dgm:spPr/>
      <dgm:t>
        <a:bodyPr/>
        <a:lstStyle/>
        <a:p>
          <a:endParaRPr lang="cs-CZ"/>
        </a:p>
      </dgm:t>
    </dgm:pt>
    <dgm:pt modelId="{3812DD1E-8A3F-452F-8DCB-5B5B313610E2}" type="sibTrans" cxnId="{6CB588AF-E99F-47D3-8233-E315FF19C3AE}">
      <dgm:prSet/>
      <dgm:spPr/>
      <dgm:t>
        <a:bodyPr/>
        <a:lstStyle/>
        <a:p>
          <a:endParaRPr lang="cs-CZ"/>
        </a:p>
      </dgm:t>
    </dgm:pt>
    <dgm:pt modelId="{05F6DD07-43CD-448C-B886-D58AD3F1523F}">
      <dgm:prSet/>
      <dgm:spPr/>
      <dgm:t>
        <a:bodyPr/>
        <a:lstStyle/>
        <a:p>
          <a:pPr rtl="0"/>
          <a:r>
            <a:rPr lang="cs-CZ" b="0"/>
            <a:t>ukončení trvalého pobytu v ČR</a:t>
          </a:r>
          <a:endParaRPr lang="cs-CZ"/>
        </a:p>
      </dgm:t>
    </dgm:pt>
    <dgm:pt modelId="{EE7F2AFB-A7EB-4766-9CF5-C4616207BF80}" type="parTrans" cxnId="{7A425D87-E00D-4548-8997-74FE4A9D297C}">
      <dgm:prSet/>
      <dgm:spPr/>
      <dgm:t>
        <a:bodyPr/>
        <a:lstStyle/>
        <a:p>
          <a:endParaRPr lang="cs-CZ"/>
        </a:p>
      </dgm:t>
    </dgm:pt>
    <dgm:pt modelId="{FBB05507-54F5-47B5-A7CF-7F6A73801365}" type="sibTrans" cxnId="{7A425D87-E00D-4548-8997-74FE4A9D297C}">
      <dgm:prSet/>
      <dgm:spPr/>
      <dgm:t>
        <a:bodyPr/>
        <a:lstStyle/>
        <a:p>
          <a:endParaRPr lang="cs-CZ"/>
        </a:p>
      </dgm:t>
    </dgm:pt>
    <dgm:pt modelId="{5954ACB0-7AFB-45AC-85B0-2A029F5FB932}" type="pres">
      <dgm:prSet presAssocID="{3DA8419C-97D9-4040-8AC9-D787C5C1D2D2}" presName="linear" presStyleCnt="0">
        <dgm:presLayoutVars>
          <dgm:animLvl val="lvl"/>
          <dgm:resizeHandles val="exact"/>
        </dgm:presLayoutVars>
      </dgm:prSet>
      <dgm:spPr/>
    </dgm:pt>
    <dgm:pt modelId="{9703D263-9B2A-475A-B557-1AB2C89EAC4A}" type="pres">
      <dgm:prSet presAssocID="{E4FDBE58-9A1B-4BFC-80FA-0359503514B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7E02DFD-D214-4C0A-B5E1-A786E6C37707}" type="pres">
      <dgm:prSet presAssocID="{E4FDBE58-9A1B-4BFC-80FA-0359503514B6}" presName="childText" presStyleLbl="revTx" presStyleIdx="0" presStyleCnt="2">
        <dgm:presLayoutVars>
          <dgm:bulletEnabled val="1"/>
        </dgm:presLayoutVars>
      </dgm:prSet>
      <dgm:spPr/>
    </dgm:pt>
    <dgm:pt modelId="{D9FA9640-68AD-41E5-A8BE-33AB1CD9B071}" type="pres">
      <dgm:prSet presAssocID="{99D2DF31-BE3F-4371-B140-5F1DBF85AB7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BC1C589-7F03-4B98-9B02-E8FF38B4A460}" type="pres">
      <dgm:prSet presAssocID="{99D2DF31-BE3F-4371-B140-5F1DBF85AB7D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9517206-0F2A-469D-8000-439942CCCCC4}" type="presOf" srcId="{AD51C212-F002-476B-B615-68242F7B8A9F}" destId="{A7E02DFD-D214-4C0A-B5E1-A786E6C37707}" srcOrd="0" destOrd="2" presId="urn:microsoft.com/office/officeart/2005/8/layout/vList2"/>
    <dgm:cxn modelId="{EE24DB39-6F5B-4E46-97F6-5F2F1F108DD6}" srcId="{E4FDBE58-9A1B-4BFC-80FA-0359503514B6}" destId="{AD51C212-F002-476B-B615-68242F7B8A9F}" srcOrd="2" destOrd="0" parTransId="{E3CA3C45-07AC-4A7B-942F-8CEFADE98277}" sibTransId="{6CAA8863-B97E-4843-9E43-6C5DFE66E660}"/>
    <dgm:cxn modelId="{22B31450-FC3E-407B-9154-AD846C308ADB}" type="presOf" srcId="{1E9D1DB8-DC65-42DA-82E3-EACE31A9AAFE}" destId="{A7E02DFD-D214-4C0A-B5E1-A786E6C37707}" srcOrd="0" destOrd="0" presId="urn:microsoft.com/office/officeart/2005/8/layout/vList2"/>
    <dgm:cxn modelId="{FF3A7670-87C3-4264-8E3E-E7284EFFCD1A}" type="presOf" srcId="{3B5AADD6-F4CA-4100-A282-26BED0E3E4B1}" destId="{ABC1C589-7F03-4B98-9B02-E8FF38B4A460}" srcOrd="0" destOrd="0" presId="urn:microsoft.com/office/officeart/2005/8/layout/vList2"/>
    <dgm:cxn modelId="{1E747072-C803-4BF5-891F-ED1B55148D7F}" srcId="{99D2DF31-BE3F-4371-B140-5F1DBF85AB7D}" destId="{3B5AADD6-F4CA-4100-A282-26BED0E3E4B1}" srcOrd="0" destOrd="0" parTransId="{24BCA9D8-C0A6-40BC-8BF1-0F547B1F309B}" sibTransId="{98ED0629-CB59-47B8-94B3-6537F2E599C6}"/>
    <dgm:cxn modelId="{7A425D87-E00D-4548-8997-74FE4A9D297C}" srcId="{99D2DF31-BE3F-4371-B140-5F1DBF85AB7D}" destId="{05F6DD07-43CD-448C-B886-D58AD3F1523F}" srcOrd="2" destOrd="0" parTransId="{EE7F2AFB-A7EB-4766-9CF5-C4616207BF80}" sibTransId="{FBB05507-54F5-47B5-A7CF-7F6A73801365}"/>
    <dgm:cxn modelId="{8FFC0F8B-73E5-49D5-8C54-B0350E736E35}" srcId="{3DA8419C-97D9-4040-8AC9-D787C5C1D2D2}" destId="{E4FDBE58-9A1B-4BFC-80FA-0359503514B6}" srcOrd="0" destOrd="0" parTransId="{9E9EF761-ABCB-4F6F-BFA6-A38E539BE35D}" sibTransId="{6ABC97CD-235B-4A7A-A7D3-E34074D30E9F}"/>
    <dgm:cxn modelId="{BFBD4BAC-194B-43E5-9268-A65530E8A9FF}" srcId="{E4FDBE58-9A1B-4BFC-80FA-0359503514B6}" destId="{1E9D1DB8-DC65-42DA-82E3-EACE31A9AAFE}" srcOrd="0" destOrd="0" parTransId="{5BC75608-71AA-4D42-850E-CF07B11A9682}" sibTransId="{D608A946-ABDC-4261-906B-2AA4A0B471F9}"/>
    <dgm:cxn modelId="{1F8B6DAC-4F27-4342-9425-1CAC4FBC759C}" type="presOf" srcId="{05F6DD07-43CD-448C-B886-D58AD3F1523F}" destId="{ABC1C589-7F03-4B98-9B02-E8FF38B4A460}" srcOrd="0" destOrd="2" presId="urn:microsoft.com/office/officeart/2005/8/layout/vList2"/>
    <dgm:cxn modelId="{A11C87AC-7291-4BFB-9C10-96D7FFC4688B}" type="presOf" srcId="{2A617819-FDE3-476C-BC62-B524AF879D0C}" destId="{ABC1C589-7F03-4B98-9B02-E8FF38B4A460}" srcOrd="0" destOrd="1" presId="urn:microsoft.com/office/officeart/2005/8/layout/vList2"/>
    <dgm:cxn modelId="{6CB588AF-E99F-47D3-8233-E315FF19C3AE}" srcId="{99D2DF31-BE3F-4371-B140-5F1DBF85AB7D}" destId="{2A617819-FDE3-476C-BC62-B524AF879D0C}" srcOrd="1" destOrd="0" parTransId="{35650077-0CDD-413B-A35C-196FAB308DF3}" sibTransId="{3812DD1E-8A3F-452F-8DCB-5B5B313610E2}"/>
    <dgm:cxn modelId="{37B038C9-1653-4A93-B151-179EB3367718}" type="presOf" srcId="{85564199-34D2-4C10-ABBF-D9DB51AB02D0}" destId="{A7E02DFD-D214-4C0A-B5E1-A786E6C37707}" srcOrd="0" destOrd="1" presId="urn:microsoft.com/office/officeart/2005/8/layout/vList2"/>
    <dgm:cxn modelId="{EFE362CA-4AC7-4F37-9CD0-7169EF91024B}" type="presOf" srcId="{99D2DF31-BE3F-4371-B140-5F1DBF85AB7D}" destId="{D9FA9640-68AD-41E5-A8BE-33AB1CD9B071}" srcOrd="0" destOrd="0" presId="urn:microsoft.com/office/officeart/2005/8/layout/vList2"/>
    <dgm:cxn modelId="{F225E6CD-100E-48B4-A053-3A9F8B658671}" srcId="{3DA8419C-97D9-4040-8AC9-D787C5C1D2D2}" destId="{99D2DF31-BE3F-4371-B140-5F1DBF85AB7D}" srcOrd="1" destOrd="0" parTransId="{DE33F3FD-4B81-4FB3-A518-5AD4AE182A82}" sibTransId="{4535BB07-7C4B-475D-A14B-129D782EBBB6}"/>
    <dgm:cxn modelId="{04DBFBCD-584F-49F2-BBD3-9684B472C5FE}" type="presOf" srcId="{3DA8419C-97D9-4040-8AC9-D787C5C1D2D2}" destId="{5954ACB0-7AFB-45AC-85B0-2A029F5FB932}" srcOrd="0" destOrd="0" presId="urn:microsoft.com/office/officeart/2005/8/layout/vList2"/>
    <dgm:cxn modelId="{3E9055CF-65E4-44BD-9D46-88311B463A8A}" srcId="{E4FDBE58-9A1B-4BFC-80FA-0359503514B6}" destId="{85564199-34D2-4C10-ABBF-D9DB51AB02D0}" srcOrd="1" destOrd="0" parTransId="{BE5378E3-AAF0-43B2-ADA6-6BFF0C05788E}" sibTransId="{5A423A2D-34CF-4926-B8CE-9CE5D7720B3F}"/>
    <dgm:cxn modelId="{B38BDDE7-0E84-4026-A14B-6484731314FB}" type="presOf" srcId="{E4FDBE58-9A1B-4BFC-80FA-0359503514B6}" destId="{9703D263-9B2A-475A-B557-1AB2C89EAC4A}" srcOrd="0" destOrd="0" presId="urn:microsoft.com/office/officeart/2005/8/layout/vList2"/>
    <dgm:cxn modelId="{79596564-33CE-4697-995D-E405B82FA2C4}" type="presParOf" srcId="{5954ACB0-7AFB-45AC-85B0-2A029F5FB932}" destId="{9703D263-9B2A-475A-B557-1AB2C89EAC4A}" srcOrd="0" destOrd="0" presId="urn:microsoft.com/office/officeart/2005/8/layout/vList2"/>
    <dgm:cxn modelId="{192B7423-09BE-4986-9B88-75E729584B5D}" type="presParOf" srcId="{5954ACB0-7AFB-45AC-85B0-2A029F5FB932}" destId="{A7E02DFD-D214-4C0A-B5E1-A786E6C37707}" srcOrd="1" destOrd="0" presId="urn:microsoft.com/office/officeart/2005/8/layout/vList2"/>
    <dgm:cxn modelId="{68E7D6A7-86EB-42FE-9ED6-A3193D84FE41}" type="presParOf" srcId="{5954ACB0-7AFB-45AC-85B0-2A029F5FB932}" destId="{D9FA9640-68AD-41E5-A8BE-33AB1CD9B071}" srcOrd="2" destOrd="0" presId="urn:microsoft.com/office/officeart/2005/8/layout/vList2"/>
    <dgm:cxn modelId="{CAEE810B-42DE-467A-9EDB-B85BAEBDF5D3}" type="presParOf" srcId="{5954ACB0-7AFB-45AC-85B0-2A029F5FB932}" destId="{ABC1C589-7F03-4B98-9B02-E8FF38B4A46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43BA3F-1589-4A25-8551-1901E07689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DE6194E-D667-4734-A8D8-3CC73FDCC43B}">
      <dgm:prSet/>
      <dgm:spPr/>
      <dgm:t>
        <a:bodyPr/>
        <a:lstStyle/>
        <a:p>
          <a:pPr rtl="0"/>
          <a:r>
            <a:rPr lang="cs-CZ" b="0" dirty="0"/>
            <a:t>Výběr zdravotní pojišťovny</a:t>
          </a:r>
          <a:endParaRPr lang="cs-CZ" dirty="0"/>
        </a:p>
      </dgm:t>
    </dgm:pt>
    <dgm:pt modelId="{51399AA8-C63D-4822-AA92-C7578D9323EA}" type="parTrans" cxnId="{BB04D416-19BC-45E3-853F-773108653450}">
      <dgm:prSet/>
      <dgm:spPr/>
      <dgm:t>
        <a:bodyPr/>
        <a:lstStyle/>
        <a:p>
          <a:endParaRPr lang="cs-CZ"/>
        </a:p>
      </dgm:t>
    </dgm:pt>
    <dgm:pt modelId="{177A6C45-A0CA-41E3-B2C0-4F56E82CAD82}" type="sibTrans" cxnId="{BB04D416-19BC-45E3-853F-773108653450}">
      <dgm:prSet/>
      <dgm:spPr/>
      <dgm:t>
        <a:bodyPr/>
        <a:lstStyle/>
        <a:p>
          <a:endParaRPr lang="cs-CZ"/>
        </a:p>
      </dgm:t>
    </dgm:pt>
    <dgm:pt modelId="{1B6A18C7-CE46-493F-B9B8-53399AD93BD3}">
      <dgm:prSet/>
      <dgm:spPr/>
      <dgm:t>
        <a:bodyPr/>
        <a:lstStyle/>
        <a:p>
          <a:pPr rtl="0"/>
          <a:r>
            <a:rPr lang="cs-CZ" b="0" dirty="0"/>
            <a:t>Výběr poskytovatele ZS a ZZ </a:t>
          </a:r>
          <a:endParaRPr lang="cs-CZ" dirty="0"/>
        </a:p>
      </dgm:t>
    </dgm:pt>
    <dgm:pt modelId="{4C9D0F06-75AE-410D-8740-45F59621518B}" type="parTrans" cxnId="{FA5707BD-C3E4-47B2-8325-E43E771FDF26}">
      <dgm:prSet/>
      <dgm:spPr/>
      <dgm:t>
        <a:bodyPr/>
        <a:lstStyle/>
        <a:p>
          <a:endParaRPr lang="cs-CZ"/>
        </a:p>
      </dgm:t>
    </dgm:pt>
    <dgm:pt modelId="{35823F37-F38D-4E53-98FA-EE07202C8BD3}" type="sibTrans" cxnId="{FA5707BD-C3E4-47B2-8325-E43E771FDF26}">
      <dgm:prSet/>
      <dgm:spPr/>
      <dgm:t>
        <a:bodyPr/>
        <a:lstStyle/>
        <a:p>
          <a:endParaRPr lang="cs-CZ"/>
        </a:p>
      </dgm:t>
    </dgm:pt>
    <dgm:pt modelId="{511DB524-CDC9-4CBB-9184-4384406DE615}">
      <dgm:prSet/>
      <dgm:spPr/>
      <dgm:t>
        <a:bodyPr/>
        <a:lstStyle/>
        <a:p>
          <a:pPr rtl="0"/>
          <a:r>
            <a:rPr lang="cs-CZ" b="0" dirty="0"/>
            <a:t>Časová a místní dostupnost hrazených služeb</a:t>
          </a:r>
          <a:endParaRPr lang="cs-CZ" dirty="0"/>
        </a:p>
      </dgm:t>
    </dgm:pt>
    <dgm:pt modelId="{895A9948-9865-4A3C-ACF3-23390DF2E127}" type="parTrans" cxnId="{46B1F46E-46EA-4ED2-8E4B-402DA182C521}">
      <dgm:prSet/>
      <dgm:spPr/>
      <dgm:t>
        <a:bodyPr/>
        <a:lstStyle/>
        <a:p>
          <a:endParaRPr lang="cs-CZ"/>
        </a:p>
      </dgm:t>
    </dgm:pt>
    <dgm:pt modelId="{F5D7F9DA-BCFC-48FD-80A9-FC1155CD0D91}" type="sibTrans" cxnId="{46B1F46E-46EA-4ED2-8E4B-402DA182C521}">
      <dgm:prSet/>
      <dgm:spPr/>
      <dgm:t>
        <a:bodyPr/>
        <a:lstStyle/>
        <a:p>
          <a:endParaRPr lang="cs-CZ"/>
        </a:p>
      </dgm:t>
    </dgm:pt>
    <dgm:pt modelId="{86901395-28AA-4B4D-B173-675B86967462}">
      <dgm:prSet/>
      <dgm:spPr/>
      <dgm:t>
        <a:bodyPr/>
        <a:lstStyle/>
        <a:p>
          <a:pPr rtl="0"/>
          <a:r>
            <a:rPr lang="cs-CZ" b="0" dirty="0"/>
            <a:t>Hrazené služby v rozsahu a za podmínek dle zákona</a:t>
          </a:r>
          <a:endParaRPr lang="cs-CZ" dirty="0"/>
        </a:p>
      </dgm:t>
    </dgm:pt>
    <dgm:pt modelId="{357EFC50-F586-46BB-9CA5-DAB48845DDD0}" type="parTrans" cxnId="{9D5C89F1-3B9F-480C-86B0-18F9E922172C}">
      <dgm:prSet/>
      <dgm:spPr/>
      <dgm:t>
        <a:bodyPr/>
        <a:lstStyle/>
        <a:p>
          <a:endParaRPr lang="cs-CZ"/>
        </a:p>
      </dgm:t>
    </dgm:pt>
    <dgm:pt modelId="{5D9F7A49-2AC4-4E03-A726-BF940A85FDAD}" type="sibTrans" cxnId="{9D5C89F1-3B9F-480C-86B0-18F9E922172C}">
      <dgm:prSet/>
      <dgm:spPr/>
      <dgm:t>
        <a:bodyPr/>
        <a:lstStyle/>
        <a:p>
          <a:endParaRPr lang="cs-CZ"/>
        </a:p>
      </dgm:t>
    </dgm:pt>
    <dgm:pt modelId="{F63944A9-13C2-4297-B1F6-9541B9191F35}">
      <dgm:prSet/>
      <dgm:spPr/>
      <dgm:t>
        <a:bodyPr/>
        <a:lstStyle/>
        <a:p>
          <a:pPr rtl="0"/>
          <a:r>
            <a:rPr lang="cs-CZ" b="0" dirty="0"/>
            <a:t>Zdravotnické prostředky, léčivé přípravky a potraviny pro zvláštní lékařské účely bez přímé úhrady</a:t>
          </a:r>
          <a:endParaRPr lang="cs-CZ" dirty="0"/>
        </a:p>
      </dgm:t>
    </dgm:pt>
    <dgm:pt modelId="{A7E50EC0-9584-4915-9A2E-D8725FAF05CE}" type="parTrans" cxnId="{F8E6BBB9-807A-489B-81F9-47F9C2E571B7}">
      <dgm:prSet/>
      <dgm:spPr/>
      <dgm:t>
        <a:bodyPr/>
        <a:lstStyle/>
        <a:p>
          <a:endParaRPr lang="cs-CZ"/>
        </a:p>
      </dgm:t>
    </dgm:pt>
    <dgm:pt modelId="{57FFD8DD-CD61-411E-B57D-BB5C1B2149F8}" type="sibTrans" cxnId="{F8E6BBB9-807A-489B-81F9-47F9C2E571B7}">
      <dgm:prSet/>
      <dgm:spPr/>
      <dgm:t>
        <a:bodyPr/>
        <a:lstStyle/>
        <a:p>
          <a:endParaRPr lang="cs-CZ"/>
        </a:p>
      </dgm:t>
    </dgm:pt>
    <dgm:pt modelId="{FE8DAF7C-E02B-46BB-BB5E-DDF797F636E8}">
      <dgm:prSet/>
      <dgm:spPr/>
      <dgm:t>
        <a:bodyPr/>
        <a:lstStyle/>
        <a:p>
          <a:pPr rtl="0"/>
          <a:r>
            <a:rPr lang="cs-CZ" b="0"/>
            <a:t>…</a:t>
          </a:r>
          <a:endParaRPr lang="cs-CZ"/>
        </a:p>
      </dgm:t>
    </dgm:pt>
    <dgm:pt modelId="{54F20415-21C7-4000-A611-28A8049FCC92}" type="parTrans" cxnId="{D9AB9463-9DC3-4B55-9642-740E7738CEA9}">
      <dgm:prSet/>
      <dgm:spPr/>
      <dgm:t>
        <a:bodyPr/>
        <a:lstStyle/>
        <a:p>
          <a:endParaRPr lang="cs-CZ"/>
        </a:p>
      </dgm:t>
    </dgm:pt>
    <dgm:pt modelId="{5FD3C3FE-1D80-4132-89DA-08D07531C38B}" type="sibTrans" cxnId="{D9AB9463-9DC3-4B55-9642-740E7738CEA9}">
      <dgm:prSet/>
      <dgm:spPr/>
      <dgm:t>
        <a:bodyPr/>
        <a:lstStyle/>
        <a:p>
          <a:endParaRPr lang="cs-CZ"/>
        </a:p>
      </dgm:t>
    </dgm:pt>
    <dgm:pt modelId="{0BEF994F-3246-4E49-B8B0-A1477F1B7B68}" type="pres">
      <dgm:prSet presAssocID="{B443BA3F-1589-4A25-8551-1901E076897B}" presName="linear" presStyleCnt="0">
        <dgm:presLayoutVars>
          <dgm:animLvl val="lvl"/>
          <dgm:resizeHandles val="exact"/>
        </dgm:presLayoutVars>
      </dgm:prSet>
      <dgm:spPr/>
    </dgm:pt>
    <dgm:pt modelId="{2A25DCA4-CABA-4530-A8EA-0F900A14AC63}" type="pres">
      <dgm:prSet presAssocID="{DDE6194E-D667-4734-A8D8-3CC73FDCC43B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BBC7DFF-EE9D-40B2-9901-6F531592210A}" type="pres">
      <dgm:prSet presAssocID="{177A6C45-A0CA-41E3-B2C0-4F56E82CAD82}" presName="spacer" presStyleCnt="0"/>
      <dgm:spPr/>
    </dgm:pt>
    <dgm:pt modelId="{3D67E815-C978-4C97-A8A8-702228A56995}" type="pres">
      <dgm:prSet presAssocID="{1B6A18C7-CE46-493F-B9B8-53399AD93BD3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95427A7-7E36-4ACB-890D-CDBE21E4AE6B}" type="pres">
      <dgm:prSet presAssocID="{35823F37-F38D-4E53-98FA-EE07202C8BD3}" presName="spacer" presStyleCnt="0"/>
      <dgm:spPr/>
    </dgm:pt>
    <dgm:pt modelId="{69B7DF75-6645-40FE-A086-BC772D69601B}" type="pres">
      <dgm:prSet presAssocID="{511DB524-CDC9-4CBB-9184-4384406DE61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45886C53-753D-4586-9C2B-D6B99356F8B9}" type="pres">
      <dgm:prSet presAssocID="{F5D7F9DA-BCFC-48FD-80A9-FC1155CD0D91}" presName="spacer" presStyleCnt="0"/>
      <dgm:spPr/>
    </dgm:pt>
    <dgm:pt modelId="{C7077D29-0718-49B5-AF12-70809E9486B9}" type="pres">
      <dgm:prSet presAssocID="{86901395-28AA-4B4D-B173-675B8696746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6B220ED-A4F1-4723-A7AA-E8C4C450D543}" type="pres">
      <dgm:prSet presAssocID="{5D9F7A49-2AC4-4E03-A726-BF940A85FDAD}" presName="spacer" presStyleCnt="0"/>
      <dgm:spPr/>
    </dgm:pt>
    <dgm:pt modelId="{AFF20370-43F7-4F31-99A1-8CD08E0CDF8C}" type="pres">
      <dgm:prSet presAssocID="{F63944A9-13C2-4297-B1F6-9541B9191F3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EA96D509-119B-4BB6-91AD-6C7D5D4F9470}" type="pres">
      <dgm:prSet presAssocID="{57FFD8DD-CD61-411E-B57D-BB5C1B2149F8}" presName="spacer" presStyleCnt="0"/>
      <dgm:spPr/>
    </dgm:pt>
    <dgm:pt modelId="{9E82AFEE-FE3A-4846-AC2F-CB6FAAC86157}" type="pres">
      <dgm:prSet presAssocID="{FE8DAF7C-E02B-46BB-BB5E-DDF797F636E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1DFBE06-8EB5-4C9E-9849-FAD687AC3CB1}" type="presOf" srcId="{DDE6194E-D667-4734-A8D8-3CC73FDCC43B}" destId="{2A25DCA4-CABA-4530-A8EA-0F900A14AC63}" srcOrd="0" destOrd="0" presId="urn:microsoft.com/office/officeart/2005/8/layout/vList2"/>
    <dgm:cxn modelId="{BB04D416-19BC-45E3-853F-773108653450}" srcId="{B443BA3F-1589-4A25-8551-1901E076897B}" destId="{DDE6194E-D667-4734-A8D8-3CC73FDCC43B}" srcOrd="0" destOrd="0" parTransId="{51399AA8-C63D-4822-AA92-C7578D9323EA}" sibTransId="{177A6C45-A0CA-41E3-B2C0-4F56E82CAD82}"/>
    <dgm:cxn modelId="{8925D91E-1404-423E-B548-0F04A9922801}" type="presOf" srcId="{511DB524-CDC9-4CBB-9184-4384406DE615}" destId="{69B7DF75-6645-40FE-A086-BC772D69601B}" srcOrd="0" destOrd="0" presId="urn:microsoft.com/office/officeart/2005/8/layout/vList2"/>
    <dgm:cxn modelId="{1DE09E3A-978C-459E-BF8F-CFAD673FBCFD}" type="presOf" srcId="{F63944A9-13C2-4297-B1F6-9541B9191F35}" destId="{AFF20370-43F7-4F31-99A1-8CD08E0CDF8C}" srcOrd="0" destOrd="0" presId="urn:microsoft.com/office/officeart/2005/8/layout/vList2"/>
    <dgm:cxn modelId="{D9AB9463-9DC3-4B55-9642-740E7738CEA9}" srcId="{B443BA3F-1589-4A25-8551-1901E076897B}" destId="{FE8DAF7C-E02B-46BB-BB5E-DDF797F636E8}" srcOrd="5" destOrd="0" parTransId="{54F20415-21C7-4000-A611-28A8049FCC92}" sibTransId="{5FD3C3FE-1D80-4132-89DA-08D07531C38B}"/>
    <dgm:cxn modelId="{46B1F46E-46EA-4ED2-8E4B-402DA182C521}" srcId="{B443BA3F-1589-4A25-8551-1901E076897B}" destId="{511DB524-CDC9-4CBB-9184-4384406DE615}" srcOrd="2" destOrd="0" parTransId="{895A9948-9865-4A3C-ACF3-23390DF2E127}" sibTransId="{F5D7F9DA-BCFC-48FD-80A9-FC1155CD0D91}"/>
    <dgm:cxn modelId="{DA12DD80-4C0C-49F7-8894-61E7F284F69C}" type="presOf" srcId="{FE8DAF7C-E02B-46BB-BB5E-DDF797F636E8}" destId="{9E82AFEE-FE3A-4846-AC2F-CB6FAAC86157}" srcOrd="0" destOrd="0" presId="urn:microsoft.com/office/officeart/2005/8/layout/vList2"/>
    <dgm:cxn modelId="{43BF469A-71E6-4F2B-9538-4121BD2C6682}" type="presOf" srcId="{1B6A18C7-CE46-493F-B9B8-53399AD93BD3}" destId="{3D67E815-C978-4C97-A8A8-702228A56995}" srcOrd="0" destOrd="0" presId="urn:microsoft.com/office/officeart/2005/8/layout/vList2"/>
    <dgm:cxn modelId="{562A03A2-61DD-44DE-8372-498012198AF9}" type="presOf" srcId="{86901395-28AA-4B4D-B173-675B86967462}" destId="{C7077D29-0718-49B5-AF12-70809E9486B9}" srcOrd="0" destOrd="0" presId="urn:microsoft.com/office/officeart/2005/8/layout/vList2"/>
    <dgm:cxn modelId="{F8E6BBB9-807A-489B-81F9-47F9C2E571B7}" srcId="{B443BA3F-1589-4A25-8551-1901E076897B}" destId="{F63944A9-13C2-4297-B1F6-9541B9191F35}" srcOrd="4" destOrd="0" parTransId="{A7E50EC0-9584-4915-9A2E-D8725FAF05CE}" sibTransId="{57FFD8DD-CD61-411E-B57D-BB5C1B2149F8}"/>
    <dgm:cxn modelId="{FA5707BD-C3E4-47B2-8325-E43E771FDF26}" srcId="{B443BA3F-1589-4A25-8551-1901E076897B}" destId="{1B6A18C7-CE46-493F-B9B8-53399AD93BD3}" srcOrd="1" destOrd="0" parTransId="{4C9D0F06-75AE-410D-8740-45F59621518B}" sibTransId="{35823F37-F38D-4E53-98FA-EE07202C8BD3}"/>
    <dgm:cxn modelId="{9D5C89F1-3B9F-480C-86B0-18F9E922172C}" srcId="{B443BA3F-1589-4A25-8551-1901E076897B}" destId="{86901395-28AA-4B4D-B173-675B86967462}" srcOrd="3" destOrd="0" parTransId="{357EFC50-F586-46BB-9CA5-DAB48845DDD0}" sibTransId="{5D9F7A49-2AC4-4E03-A726-BF940A85FDAD}"/>
    <dgm:cxn modelId="{6CF066F7-15E1-4593-9A5E-FE55FC0B7693}" type="presOf" srcId="{B443BA3F-1589-4A25-8551-1901E076897B}" destId="{0BEF994F-3246-4E49-B8B0-A1477F1B7B68}" srcOrd="0" destOrd="0" presId="urn:microsoft.com/office/officeart/2005/8/layout/vList2"/>
    <dgm:cxn modelId="{79150CDF-3B4F-491E-9918-09D81A4F769E}" type="presParOf" srcId="{0BEF994F-3246-4E49-B8B0-A1477F1B7B68}" destId="{2A25DCA4-CABA-4530-A8EA-0F900A14AC63}" srcOrd="0" destOrd="0" presId="urn:microsoft.com/office/officeart/2005/8/layout/vList2"/>
    <dgm:cxn modelId="{772BF27C-3652-44DC-A425-C06901CBC128}" type="presParOf" srcId="{0BEF994F-3246-4E49-B8B0-A1477F1B7B68}" destId="{2BBC7DFF-EE9D-40B2-9901-6F531592210A}" srcOrd="1" destOrd="0" presId="urn:microsoft.com/office/officeart/2005/8/layout/vList2"/>
    <dgm:cxn modelId="{77E518DE-9E54-46A7-87E6-2E7D25EC66E5}" type="presParOf" srcId="{0BEF994F-3246-4E49-B8B0-A1477F1B7B68}" destId="{3D67E815-C978-4C97-A8A8-702228A56995}" srcOrd="2" destOrd="0" presId="urn:microsoft.com/office/officeart/2005/8/layout/vList2"/>
    <dgm:cxn modelId="{FEEF3A9B-3A59-4D08-A160-3521F336F63E}" type="presParOf" srcId="{0BEF994F-3246-4E49-B8B0-A1477F1B7B68}" destId="{C95427A7-7E36-4ACB-890D-CDBE21E4AE6B}" srcOrd="3" destOrd="0" presId="urn:microsoft.com/office/officeart/2005/8/layout/vList2"/>
    <dgm:cxn modelId="{060EC3E2-BBBF-402B-B20A-6952139CBD50}" type="presParOf" srcId="{0BEF994F-3246-4E49-B8B0-A1477F1B7B68}" destId="{69B7DF75-6645-40FE-A086-BC772D69601B}" srcOrd="4" destOrd="0" presId="urn:microsoft.com/office/officeart/2005/8/layout/vList2"/>
    <dgm:cxn modelId="{43D3B835-66BE-4DDA-A449-6E77DACB349C}" type="presParOf" srcId="{0BEF994F-3246-4E49-B8B0-A1477F1B7B68}" destId="{45886C53-753D-4586-9C2B-D6B99356F8B9}" srcOrd="5" destOrd="0" presId="urn:microsoft.com/office/officeart/2005/8/layout/vList2"/>
    <dgm:cxn modelId="{1689948B-F9B2-44F6-9009-139ED90112AF}" type="presParOf" srcId="{0BEF994F-3246-4E49-B8B0-A1477F1B7B68}" destId="{C7077D29-0718-49B5-AF12-70809E9486B9}" srcOrd="6" destOrd="0" presId="urn:microsoft.com/office/officeart/2005/8/layout/vList2"/>
    <dgm:cxn modelId="{9E8DEEB0-80E0-4709-A4AF-154E73600DFB}" type="presParOf" srcId="{0BEF994F-3246-4E49-B8B0-A1477F1B7B68}" destId="{96B220ED-A4F1-4723-A7AA-E8C4C450D543}" srcOrd="7" destOrd="0" presId="urn:microsoft.com/office/officeart/2005/8/layout/vList2"/>
    <dgm:cxn modelId="{20F2BC82-0C74-4E06-8DB0-F01E1B617FF8}" type="presParOf" srcId="{0BEF994F-3246-4E49-B8B0-A1477F1B7B68}" destId="{AFF20370-43F7-4F31-99A1-8CD08E0CDF8C}" srcOrd="8" destOrd="0" presId="urn:microsoft.com/office/officeart/2005/8/layout/vList2"/>
    <dgm:cxn modelId="{F75BC924-49E6-4D0F-9B24-148E349E5F0D}" type="presParOf" srcId="{0BEF994F-3246-4E49-B8B0-A1477F1B7B68}" destId="{EA96D509-119B-4BB6-91AD-6C7D5D4F9470}" srcOrd="9" destOrd="0" presId="urn:microsoft.com/office/officeart/2005/8/layout/vList2"/>
    <dgm:cxn modelId="{A488286B-5806-4DDA-AF5F-896CEC642484}" type="presParOf" srcId="{0BEF994F-3246-4E49-B8B0-A1477F1B7B68}" destId="{9E82AFEE-FE3A-4846-AC2F-CB6FAAC8615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61DA1F4-D108-4BEE-A688-A507745089B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B225A1F3-054C-4FCC-85F5-FC1D5800896A}">
      <dgm:prSet/>
      <dgm:spPr/>
      <dgm:t>
        <a:bodyPr/>
        <a:lstStyle/>
        <a:p>
          <a:pPr rtl="0"/>
          <a:r>
            <a:rPr lang="cs-CZ" b="0"/>
            <a:t>Dodržování stanoveného léčebného režimu </a:t>
          </a:r>
          <a:endParaRPr lang="cs-CZ"/>
        </a:p>
      </dgm:t>
    </dgm:pt>
    <dgm:pt modelId="{6971B79B-8C19-4235-9F84-459230291AB8}" type="parTrans" cxnId="{440C4A76-0B3F-410F-B079-ECEC90C85684}">
      <dgm:prSet/>
      <dgm:spPr/>
      <dgm:t>
        <a:bodyPr/>
        <a:lstStyle/>
        <a:p>
          <a:endParaRPr lang="cs-CZ"/>
        </a:p>
      </dgm:t>
    </dgm:pt>
    <dgm:pt modelId="{B306DC1D-EB76-4763-A98F-060506E22B7D}" type="sibTrans" cxnId="{440C4A76-0B3F-410F-B079-ECEC90C85684}">
      <dgm:prSet/>
      <dgm:spPr/>
      <dgm:t>
        <a:bodyPr/>
        <a:lstStyle/>
        <a:p>
          <a:endParaRPr lang="cs-CZ"/>
        </a:p>
      </dgm:t>
    </dgm:pt>
    <dgm:pt modelId="{05E1527D-FA50-4C5B-854D-73D4FB5805BD}">
      <dgm:prSet/>
      <dgm:spPr/>
      <dgm:t>
        <a:bodyPr/>
        <a:lstStyle/>
        <a:p>
          <a:pPr rtl="0"/>
          <a:r>
            <a:rPr lang="cs-CZ" b="0"/>
            <a:t>Podrobení se preventivním prohlídkám </a:t>
          </a:r>
          <a:endParaRPr lang="cs-CZ"/>
        </a:p>
      </dgm:t>
    </dgm:pt>
    <dgm:pt modelId="{C86532BB-9D9E-4095-975F-14D2CE6A88B2}" type="parTrans" cxnId="{8C68E665-086B-4B68-82A0-6DD07E6FC277}">
      <dgm:prSet/>
      <dgm:spPr/>
      <dgm:t>
        <a:bodyPr/>
        <a:lstStyle/>
        <a:p>
          <a:endParaRPr lang="cs-CZ"/>
        </a:p>
      </dgm:t>
    </dgm:pt>
    <dgm:pt modelId="{7139F164-9C4E-47D4-93E0-05D641518191}" type="sibTrans" cxnId="{8C68E665-086B-4B68-82A0-6DD07E6FC277}">
      <dgm:prSet/>
      <dgm:spPr/>
      <dgm:t>
        <a:bodyPr/>
        <a:lstStyle/>
        <a:p>
          <a:endParaRPr lang="cs-CZ"/>
        </a:p>
      </dgm:t>
    </dgm:pt>
    <dgm:pt modelId="{3EB193C8-5E0E-4812-9E9C-765A536084F9}">
      <dgm:prSet/>
      <dgm:spPr/>
      <dgm:t>
        <a:bodyPr/>
        <a:lstStyle/>
        <a:p>
          <a:pPr rtl="0"/>
          <a:r>
            <a:rPr lang="cs-CZ" b="0"/>
            <a:t>Dodržovat opatření směřující k odvrácení nemocí</a:t>
          </a:r>
          <a:endParaRPr lang="cs-CZ"/>
        </a:p>
      </dgm:t>
    </dgm:pt>
    <dgm:pt modelId="{5FCE7B50-EE06-421C-9E6C-0263A543865E}" type="parTrans" cxnId="{5E65DF05-2F17-47D9-A2AF-2901696424B0}">
      <dgm:prSet/>
      <dgm:spPr/>
      <dgm:t>
        <a:bodyPr/>
        <a:lstStyle/>
        <a:p>
          <a:endParaRPr lang="cs-CZ"/>
        </a:p>
      </dgm:t>
    </dgm:pt>
    <dgm:pt modelId="{C8AD8517-90B3-4C31-91A9-284AEA3E31D9}" type="sibTrans" cxnId="{5E65DF05-2F17-47D9-A2AF-2901696424B0}">
      <dgm:prSet/>
      <dgm:spPr/>
      <dgm:t>
        <a:bodyPr/>
        <a:lstStyle/>
        <a:p>
          <a:endParaRPr lang="cs-CZ"/>
        </a:p>
      </dgm:t>
    </dgm:pt>
    <dgm:pt modelId="{A033C9C8-CFB7-4926-A167-CDDE9A7ED7DD}">
      <dgm:prSet/>
      <dgm:spPr/>
      <dgm:t>
        <a:bodyPr/>
        <a:lstStyle/>
        <a:p>
          <a:pPr rtl="0"/>
          <a:r>
            <a:rPr lang="cs-CZ" b="0"/>
            <a:t>Vyvarovat se vědomému poškození vlastního zdraví</a:t>
          </a:r>
          <a:endParaRPr lang="cs-CZ"/>
        </a:p>
      </dgm:t>
    </dgm:pt>
    <dgm:pt modelId="{2F8547E9-950B-4A88-B36E-E8A28C257C31}" type="parTrans" cxnId="{C9654EDC-AD4C-41C8-9C7C-D2D2C190130F}">
      <dgm:prSet/>
      <dgm:spPr/>
      <dgm:t>
        <a:bodyPr/>
        <a:lstStyle/>
        <a:p>
          <a:endParaRPr lang="cs-CZ"/>
        </a:p>
      </dgm:t>
    </dgm:pt>
    <dgm:pt modelId="{D956B892-FEF9-4483-892D-5500EE1F073B}" type="sibTrans" cxnId="{C9654EDC-AD4C-41C8-9C7C-D2D2C190130F}">
      <dgm:prSet/>
      <dgm:spPr/>
      <dgm:t>
        <a:bodyPr/>
        <a:lstStyle/>
        <a:p>
          <a:endParaRPr lang="cs-CZ"/>
        </a:p>
      </dgm:t>
    </dgm:pt>
    <dgm:pt modelId="{E4D2F571-CD1F-4FE2-9ADD-914241AE4BE3}">
      <dgm:prSet/>
      <dgm:spPr/>
      <dgm:t>
        <a:bodyPr/>
        <a:lstStyle/>
        <a:p>
          <a:pPr rtl="0"/>
          <a:r>
            <a:rPr lang="cs-CZ" b="0"/>
            <a:t>Hradit poskytovateli regulační poplatky</a:t>
          </a:r>
          <a:endParaRPr lang="cs-CZ"/>
        </a:p>
      </dgm:t>
    </dgm:pt>
    <dgm:pt modelId="{A5EFD85F-6398-4F08-B8FF-FE0B80405952}" type="parTrans" cxnId="{AB974BDB-09AF-4BA5-B764-E5A5135A297B}">
      <dgm:prSet/>
      <dgm:spPr/>
      <dgm:t>
        <a:bodyPr/>
        <a:lstStyle/>
        <a:p>
          <a:endParaRPr lang="cs-CZ"/>
        </a:p>
      </dgm:t>
    </dgm:pt>
    <dgm:pt modelId="{A8366ED4-AD98-437C-9330-0C1FF2FE8D65}" type="sibTrans" cxnId="{AB974BDB-09AF-4BA5-B764-E5A5135A297B}">
      <dgm:prSet/>
      <dgm:spPr/>
      <dgm:t>
        <a:bodyPr/>
        <a:lstStyle/>
        <a:p>
          <a:endParaRPr lang="cs-CZ"/>
        </a:p>
      </dgm:t>
    </dgm:pt>
    <dgm:pt modelId="{F759BF89-5490-407D-938A-E991E9F20F8B}" type="pres">
      <dgm:prSet presAssocID="{261DA1F4-D108-4BEE-A688-A507745089BC}" presName="linear" presStyleCnt="0">
        <dgm:presLayoutVars>
          <dgm:animLvl val="lvl"/>
          <dgm:resizeHandles val="exact"/>
        </dgm:presLayoutVars>
      </dgm:prSet>
      <dgm:spPr/>
    </dgm:pt>
    <dgm:pt modelId="{32B2A16B-AEC6-4A9A-B4F7-5E284AFA7590}" type="pres">
      <dgm:prSet presAssocID="{B225A1F3-054C-4FCC-85F5-FC1D5800896A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9FC6F56-855C-42A5-AA70-B4456A50E768}" type="pres">
      <dgm:prSet presAssocID="{B306DC1D-EB76-4763-A98F-060506E22B7D}" presName="spacer" presStyleCnt="0"/>
      <dgm:spPr/>
    </dgm:pt>
    <dgm:pt modelId="{AD30447F-F85A-42BF-A68D-106D93620D42}" type="pres">
      <dgm:prSet presAssocID="{05E1527D-FA50-4C5B-854D-73D4FB5805B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A8C70C1-3A06-4EB7-8D1E-A17632E21CB3}" type="pres">
      <dgm:prSet presAssocID="{7139F164-9C4E-47D4-93E0-05D641518191}" presName="spacer" presStyleCnt="0"/>
      <dgm:spPr/>
    </dgm:pt>
    <dgm:pt modelId="{B934EB40-C044-48FB-B67F-C2D7BA3367F5}" type="pres">
      <dgm:prSet presAssocID="{3EB193C8-5E0E-4812-9E9C-765A536084F9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12354FB5-E21D-4CE8-B074-5EB73E76DAD6}" type="pres">
      <dgm:prSet presAssocID="{C8AD8517-90B3-4C31-91A9-284AEA3E31D9}" presName="spacer" presStyleCnt="0"/>
      <dgm:spPr/>
    </dgm:pt>
    <dgm:pt modelId="{558548DF-E890-4D2D-B125-1F5506B8C6B9}" type="pres">
      <dgm:prSet presAssocID="{A033C9C8-CFB7-4926-A167-CDDE9A7ED7DD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4EB57D8-C9F8-43F3-9C6C-233C8FC01678}" type="pres">
      <dgm:prSet presAssocID="{D956B892-FEF9-4483-892D-5500EE1F073B}" presName="spacer" presStyleCnt="0"/>
      <dgm:spPr/>
    </dgm:pt>
    <dgm:pt modelId="{16B102BD-9B6E-41CD-A0BD-477D90C40D0E}" type="pres">
      <dgm:prSet presAssocID="{E4D2F571-CD1F-4FE2-9ADD-914241AE4BE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E65DF05-2F17-47D9-A2AF-2901696424B0}" srcId="{261DA1F4-D108-4BEE-A688-A507745089BC}" destId="{3EB193C8-5E0E-4812-9E9C-765A536084F9}" srcOrd="2" destOrd="0" parTransId="{5FCE7B50-EE06-421C-9E6C-0263A543865E}" sibTransId="{C8AD8517-90B3-4C31-91A9-284AEA3E31D9}"/>
    <dgm:cxn modelId="{0FAFBF17-7762-4AF1-AB6B-EB7572F082B1}" type="presOf" srcId="{E4D2F571-CD1F-4FE2-9ADD-914241AE4BE3}" destId="{16B102BD-9B6E-41CD-A0BD-477D90C40D0E}" srcOrd="0" destOrd="0" presId="urn:microsoft.com/office/officeart/2005/8/layout/vList2"/>
    <dgm:cxn modelId="{8C68E665-086B-4B68-82A0-6DD07E6FC277}" srcId="{261DA1F4-D108-4BEE-A688-A507745089BC}" destId="{05E1527D-FA50-4C5B-854D-73D4FB5805BD}" srcOrd="1" destOrd="0" parTransId="{C86532BB-9D9E-4095-975F-14D2CE6A88B2}" sibTransId="{7139F164-9C4E-47D4-93E0-05D641518191}"/>
    <dgm:cxn modelId="{440C4A76-0B3F-410F-B079-ECEC90C85684}" srcId="{261DA1F4-D108-4BEE-A688-A507745089BC}" destId="{B225A1F3-054C-4FCC-85F5-FC1D5800896A}" srcOrd="0" destOrd="0" parTransId="{6971B79B-8C19-4235-9F84-459230291AB8}" sibTransId="{B306DC1D-EB76-4763-A98F-060506E22B7D}"/>
    <dgm:cxn modelId="{186C0777-7A94-4E1F-8236-2F990FB44370}" type="presOf" srcId="{05E1527D-FA50-4C5B-854D-73D4FB5805BD}" destId="{AD30447F-F85A-42BF-A68D-106D93620D42}" srcOrd="0" destOrd="0" presId="urn:microsoft.com/office/officeart/2005/8/layout/vList2"/>
    <dgm:cxn modelId="{A537B798-9302-4012-A9DE-D4AE81A5420E}" type="presOf" srcId="{B225A1F3-054C-4FCC-85F5-FC1D5800896A}" destId="{32B2A16B-AEC6-4A9A-B4F7-5E284AFA7590}" srcOrd="0" destOrd="0" presId="urn:microsoft.com/office/officeart/2005/8/layout/vList2"/>
    <dgm:cxn modelId="{F4A3B7A1-D111-4A02-A264-738024641821}" type="presOf" srcId="{A033C9C8-CFB7-4926-A167-CDDE9A7ED7DD}" destId="{558548DF-E890-4D2D-B125-1F5506B8C6B9}" srcOrd="0" destOrd="0" presId="urn:microsoft.com/office/officeart/2005/8/layout/vList2"/>
    <dgm:cxn modelId="{AAC27DBD-49F9-47F6-9A38-345CED45C6EB}" type="presOf" srcId="{3EB193C8-5E0E-4812-9E9C-765A536084F9}" destId="{B934EB40-C044-48FB-B67F-C2D7BA3367F5}" srcOrd="0" destOrd="0" presId="urn:microsoft.com/office/officeart/2005/8/layout/vList2"/>
    <dgm:cxn modelId="{AB974BDB-09AF-4BA5-B764-E5A5135A297B}" srcId="{261DA1F4-D108-4BEE-A688-A507745089BC}" destId="{E4D2F571-CD1F-4FE2-9ADD-914241AE4BE3}" srcOrd="4" destOrd="0" parTransId="{A5EFD85F-6398-4F08-B8FF-FE0B80405952}" sibTransId="{A8366ED4-AD98-437C-9330-0C1FF2FE8D65}"/>
    <dgm:cxn modelId="{C9654EDC-AD4C-41C8-9C7C-D2D2C190130F}" srcId="{261DA1F4-D108-4BEE-A688-A507745089BC}" destId="{A033C9C8-CFB7-4926-A167-CDDE9A7ED7DD}" srcOrd="3" destOrd="0" parTransId="{2F8547E9-950B-4A88-B36E-E8A28C257C31}" sibTransId="{D956B892-FEF9-4483-892D-5500EE1F073B}"/>
    <dgm:cxn modelId="{1B9F0EEA-8736-4DA7-B612-4EC94DC96EA9}" type="presOf" srcId="{261DA1F4-D108-4BEE-A688-A507745089BC}" destId="{F759BF89-5490-407D-938A-E991E9F20F8B}" srcOrd="0" destOrd="0" presId="urn:microsoft.com/office/officeart/2005/8/layout/vList2"/>
    <dgm:cxn modelId="{98D65992-A98F-4A65-88EB-E3BE09286791}" type="presParOf" srcId="{F759BF89-5490-407D-938A-E991E9F20F8B}" destId="{32B2A16B-AEC6-4A9A-B4F7-5E284AFA7590}" srcOrd="0" destOrd="0" presId="urn:microsoft.com/office/officeart/2005/8/layout/vList2"/>
    <dgm:cxn modelId="{CAF33CB1-E2AE-4AAE-BA00-9CF18885F23E}" type="presParOf" srcId="{F759BF89-5490-407D-938A-E991E9F20F8B}" destId="{F9FC6F56-855C-42A5-AA70-B4456A50E768}" srcOrd="1" destOrd="0" presId="urn:microsoft.com/office/officeart/2005/8/layout/vList2"/>
    <dgm:cxn modelId="{DFC451E4-B25C-4C17-84A8-24ABE95B7607}" type="presParOf" srcId="{F759BF89-5490-407D-938A-E991E9F20F8B}" destId="{AD30447F-F85A-42BF-A68D-106D93620D42}" srcOrd="2" destOrd="0" presId="urn:microsoft.com/office/officeart/2005/8/layout/vList2"/>
    <dgm:cxn modelId="{632A024C-8079-418C-9A9C-8762683781C7}" type="presParOf" srcId="{F759BF89-5490-407D-938A-E991E9F20F8B}" destId="{0A8C70C1-3A06-4EB7-8D1E-A17632E21CB3}" srcOrd="3" destOrd="0" presId="urn:microsoft.com/office/officeart/2005/8/layout/vList2"/>
    <dgm:cxn modelId="{DB84352B-D5F3-4766-BA0C-C25E5B99A0E5}" type="presParOf" srcId="{F759BF89-5490-407D-938A-E991E9F20F8B}" destId="{B934EB40-C044-48FB-B67F-C2D7BA3367F5}" srcOrd="4" destOrd="0" presId="urn:microsoft.com/office/officeart/2005/8/layout/vList2"/>
    <dgm:cxn modelId="{B0309DD8-3F4C-4C46-BF27-CB17D5C3C309}" type="presParOf" srcId="{F759BF89-5490-407D-938A-E991E9F20F8B}" destId="{12354FB5-E21D-4CE8-B074-5EB73E76DAD6}" srcOrd="5" destOrd="0" presId="urn:microsoft.com/office/officeart/2005/8/layout/vList2"/>
    <dgm:cxn modelId="{2BFE3F17-4674-4E00-B5F0-1A46A948C72B}" type="presParOf" srcId="{F759BF89-5490-407D-938A-E991E9F20F8B}" destId="{558548DF-E890-4D2D-B125-1F5506B8C6B9}" srcOrd="6" destOrd="0" presId="urn:microsoft.com/office/officeart/2005/8/layout/vList2"/>
    <dgm:cxn modelId="{70E59B6D-C2B5-42CC-A7DF-A6C692F62267}" type="presParOf" srcId="{F759BF89-5490-407D-938A-E991E9F20F8B}" destId="{44EB57D8-C9F8-43F3-9C6C-233C8FC01678}" srcOrd="7" destOrd="0" presId="urn:microsoft.com/office/officeart/2005/8/layout/vList2"/>
    <dgm:cxn modelId="{678D7311-2D25-4EAA-A097-5A24CF58DB37}" type="presParOf" srcId="{F759BF89-5490-407D-938A-E991E9F20F8B}" destId="{16B102BD-9B6E-41CD-A0BD-477D90C40D0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E8BF45-BEF5-4C67-9589-1D9EF2B6D56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6C5B0E5-942D-434E-8D51-AE1C9E1427D2}">
      <dgm:prSet/>
      <dgm:spPr/>
      <dgm:t>
        <a:bodyPr/>
        <a:lstStyle/>
        <a:p>
          <a:pPr rtl="0"/>
          <a:r>
            <a:rPr lang="cs-CZ" dirty="0"/>
            <a:t>Ze zdravotního pojištění se hradí zdravotní služby poskytnuté pojištěnci </a:t>
          </a:r>
          <a:r>
            <a:rPr lang="cs-CZ" b="1" dirty="0"/>
            <a:t>s cílem</a:t>
          </a:r>
          <a:r>
            <a:rPr lang="cs-CZ" dirty="0"/>
            <a:t> zlepšit nebo zachovat jeho zdravotní stav nebo zmírnit jeho utrpení, pokud</a:t>
          </a:r>
        </a:p>
      </dgm:t>
    </dgm:pt>
    <dgm:pt modelId="{49426442-89F4-4755-8D4C-83581A638C0C}" type="parTrans" cxnId="{4BD07193-6894-472F-B517-819FCDD158CB}">
      <dgm:prSet/>
      <dgm:spPr/>
      <dgm:t>
        <a:bodyPr/>
        <a:lstStyle/>
        <a:p>
          <a:endParaRPr lang="cs-CZ"/>
        </a:p>
      </dgm:t>
    </dgm:pt>
    <dgm:pt modelId="{8FF6D953-A97C-4BFF-A1EF-26E096044B34}" type="sibTrans" cxnId="{4BD07193-6894-472F-B517-819FCDD158CB}">
      <dgm:prSet/>
      <dgm:spPr/>
      <dgm:t>
        <a:bodyPr/>
        <a:lstStyle/>
        <a:p>
          <a:endParaRPr lang="cs-CZ"/>
        </a:p>
      </dgm:t>
    </dgm:pt>
    <dgm:pt modelId="{1E127A3D-8D7B-4D65-AD7B-BF2BD8555DB3}">
      <dgm:prSet/>
      <dgm:spPr/>
      <dgm:t>
        <a:bodyPr/>
        <a:lstStyle/>
        <a:p>
          <a:pPr rtl="0"/>
          <a:r>
            <a:rPr lang="cs-CZ"/>
            <a:t>a) odpovídají zdravotnímu stavu pojištěnce a účelu, jehož má být jejich poskytnutím dosaženo, a jsou pro pojištěnce přiměřeně bezpečné,</a:t>
          </a:r>
        </a:p>
      </dgm:t>
    </dgm:pt>
    <dgm:pt modelId="{783A791F-4D83-490B-85A3-07BD03D6FE65}" type="parTrans" cxnId="{3C47D46A-D9DC-477C-852D-C0C199E9A6E7}">
      <dgm:prSet/>
      <dgm:spPr/>
      <dgm:t>
        <a:bodyPr/>
        <a:lstStyle/>
        <a:p>
          <a:endParaRPr lang="cs-CZ"/>
        </a:p>
      </dgm:t>
    </dgm:pt>
    <dgm:pt modelId="{DC74A0C6-30CB-4B5B-A6BF-1E717F8F96F5}" type="sibTrans" cxnId="{3C47D46A-D9DC-477C-852D-C0C199E9A6E7}">
      <dgm:prSet/>
      <dgm:spPr/>
      <dgm:t>
        <a:bodyPr/>
        <a:lstStyle/>
        <a:p>
          <a:endParaRPr lang="cs-CZ"/>
        </a:p>
      </dgm:t>
    </dgm:pt>
    <dgm:pt modelId="{2009F818-83C5-4DDD-8AEC-8DB7095A14FD}">
      <dgm:prSet/>
      <dgm:spPr/>
      <dgm:t>
        <a:bodyPr/>
        <a:lstStyle/>
        <a:p>
          <a:pPr rtl="0"/>
          <a:r>
            <a:rPr lang="cs-CZ"/>
            <a:t>b) jsou v souladu se současnými dostupnými poznatky lékařské vědy,</a:t>
          </a:r>
        </a:p>
      </dgm:t>
    </dgm:pt>
    <dgm:pt modelId="{C04199B8-A903-4C51-B98D-BAC033986D2A}" type="parTrans" cxnId="{993F89FE-BF89-4482-BC90-087BC3E88DD1}">
      <dgm:prSet/>
      <dgm:spPr/>
      <dgm:t>
        <a:bodyPr/>
        <a:lstStyle/>
        <a:p>
          <a:endParaRPr lang="cs-CZ"/>
        </a:p>
      </dgm:t>
    </dgm:pt>
    <dgm:pt modelId="{4A9CFE57-1DC2-43DC-849F-657E8B579884}" type="sibTrans" cxnId="{993F89FE-BF89-4482-BC90-087BC3E88DD1}">
      <dgm:prSet/>
      <dgm:spPr/>
      <dgm:t>
        <a:bodyPr/>
        <a:lstStyle/>
        <a:p>
          <a:endParaRPr lang="cs-CZ"/>
        </a:p>
      </dgm:t>
    </dgm:pt>
    <dgm:pt modelId="{E0E1A111-66BB-4D96-8B88-654DD10C8498}">
      <dgm:prSet/>
      <dgm:spPr/>
      <dgm:t>
        <a:bodyPr/>
        <a:lstStyle/>
        <a:p>
          <a:pPr rtl="0"/>
          <a:r>
            <a:rPr lang="cs-CZ"/>
            <a:t>c) existují důkazy o jejich účinnosti vzhledem k účelu jejich poskytování.</a:t>
          </a:r>
        </a:p>
      </dgm:t>
    </dgm:pt>
    <dgm:pt modelId="{ECD35991-42F8-46EF-B8D4-373F9246FB4C}" type="parTrans" cxnId="{DF53D91F-43DB-46AA-929F-D13EB8FBFD60}">
      <dgm:prSet/>
      <dgm:spPr/>
      <dgm:t>
        <a:bodyPr/>
        <a:lstStyle/>
        <a:p>
          <a:endParaRPr lang="cs-CZ"/>
        </a:p>
      </dgm:t>
    </dgm:pt>
    <dgm:pt modelId="{B7FB0CFF-C9F2-43EE-816B-BBACA0018B2F}" type="sibTrans" cxnId="{DF53D91F-43DB-46AA-929F-D13EB8FBFD60}">
      <dgm:prSet/>
      <dgm:spPr/>
      <dgm:t>
        <a:bodyPr/>
        <a:lstStyle/>
        <a:p>
          <a:endParaRPr lang="cs-CZ"/>
        </a:p>
      </dgm:t>
    </dgm:pt>
    <dgm:pt modelId="{E94DC0DC-A7B2-4A75-9BA4-47E7C7EBB85F}" type="pres">
      <dgm:prSet presAssocID="{EAE8BF45-BEF5-4C67-9589-1D9EF2B6D568}" presName="linear" presStyleCnt="0">
        <dgm:presLayoutVars>
          <dgm:animLvl val="lvl"/>
          <dgm:resizeHandles val="exact"/>
        </dgm:presLayoutVars>
      </dgm:prSet>
      <dgm:spPr/>
    </dgm:pt>
    <dgm:pt modelId="{DA9436D7-21FC-42E0-8CEA-533327D07C65}" type="pres">
      <dgm:prSet presAssocID="{16C5B0E5-942D-434E-8D51-AE1C9E1427D2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90A44C3-4938-4A4A-921A-C913ECB373B2}" type="pres">
      <dgm:prSet presAssocID="{16C5B0E5-942D-434E-8D51-AE1C9E1427D2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106C107-0190-4DA6-BCB9-1DC3A9FF78F2}" type="presOf" srcId="{E0E1A111-66BB-4D96-8B88-654DD10C8498}" destId="{290A44C3-4938-4A4A-921A-C913ECB373B2}" srcOrd="0" destOrd="2" presId="urn:microsoft.com/office/officeart/2005/8/layout/vList2"/>
    <dgm:cxn modelId="{78F7DA0D-DC45-48B7-B054-15C8EB3B5418}" type="presOf" srcId="{1E127A3D-8D7B-4D65-AD7B-BF2BD8555DB3}" destId="{290A44C3-4938-4A4A-921A-C913ECB373B2}" srcOrd="0" destOrd="0" presId="urn:microsoft.com/office/officeart/2005/8/layout/vList2"/>
    <dgm:cxn modelId="{DF53D91F-43DB-46AA-929F-D13EB8FBFD60}" srcId="{16C5B0E5-942D-434E-8D51-AE1C9E1427D2}" destId="{E0E1A111-66BB-4D96-8B88-654DD10C8498}" srcOrd="2" destOrd="0" parTransId="{ECD35991-42F8-46EF-B8D4-373F9246FB4C}" sibTransId="{B7FB0CFF-C9F2-43EE-816B-BBACA0018B2F}"/>
    <dgm:cxn modelId="{3C47D46A-D9DC-477C-852D-C0C199E9A6E7}" srcId="{16C5B0E5-942D-434E-8D51-AE1C9E1427D2}" destId="{1E127A3D-8D7B-4D65-AD7B-BF2BD8555DB3}" srcOrd="0" destOrd="0" parTransId="{783A791F-4D83-490B-85A3-07BD03D6FE65}" sibTransId="{DC74A0C6-30CB-4B5B-A6BF-1E717F8F96F5}"/>
    <dgm:cxn modelId="{6E2D4874-4380-4C09-ADE8-0B0EFE5D9935}" type="presOf" srcId="{2009F818-83C5-4DDD-8AEC-8DB7095A14FD}" destId="{290A44C3-4938-4A4A-921A-C913ECB373B2}" srcOrd="0" destOrd="1" presId="urn:microsoft.com/office/officeart/2005/8/layout/vList2"/>
    <dgm:cxn modelId="{4BD07193-6894-472F-B517-819FCDD158CB}" srcId="{EAE8BF45-BEF5-4C67-9589-1D9EF2B6D568}" destId="{16C5B0E5-942D-434E-8D51-AE1C9E1427D2}" srcOrd="0" destOrd="0" parTransId="{49426442-89F4-4755-8D4C-83581A638C0C}" sibTransId="{8FF6D953-A97C-4BFF-A1EF-26E096044B34}"/>
    <dgm:cxn modelId="{24B295AD-0F24-4D2E-A472-A0702B755B8A}" type="presOf" srcId="{EAE8BF45-BEF5-4C67-9589-1D9EF2B6D568}" destId="{E94DC0DC-A7B2-4A75-9BA4-47E7C7EBB85F}" srcOrd="0" destOrd="0" presId="urn:microsoft.com/office/officeart/2005/8/layout/vList2"/>
    <dgm:cxn modelId="{9A5DC5CC-1B1E-4666-ADFE-5ADCE1C3D62B}" type="presOf" srcId="{16C5B0E5-942D-434E-8D51-AE1C9E1427D2}" destId="{DA9436D7-21FC-42E0-8CEA-533327D07C65}" srcOrd="0" destOrd="0" presId="urn:microsoft.com/office/officeart/2005/8/layout/vList2"/>
    <dgm:cxn modelId="{993F89FE-BF89-4482-BC90-087BC3E88DD1}" srcId="{16C5B0E5-942D-434E-8D51-AE1C9E1427D2}" destId="{2009F818-83C5-4DDD-8AEC-8DB7095A14FD}" srcOrd="1" destOrd="0" parTransId="{C04199B8-A903-4C51-B98D-BAC033986D2A}" sibTransId="{4A9CFE57-1DC2-43DC-849F-657E8B579884}"/>
    <dgm:cxn modelId="{55496A3F-D6C1-4EC9-A7E6-0F29E3D8FA60}" type="presParOf" srcId="{E94DC0DC-A7B2-4A75-9BA4-47E7C7EBB85F}" destId="{DA9436D7-21FC-42E0-8CEA-533327D07C65}" srcOrd="0" destOrd="0" presId="urn:microsoft.com/office/officeart/2005/8/layout/vList2"/>
    <dgm:cxn modelId="{BB7F0655-E6E5-4860-B385-CDC39C9442FC}" type="presParOf" srcId="{E94DC0DC-A7B2-4A75-9BA4-47E7C7EBB85F}" destId="{290A44C3-4938-4A4A-921A-C913ECB373B2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E52EDD-2D04-4D97-8E9C-B2720BE0135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F3571CD-CD3C-4EB8-81D4-3F507F5B5506}">
      <dgm:prSet/>
      <dgm:spPr/>
      <dgm:t>
        <a:bodyPr/>
        <a:lstStyle/>
        <a:p>
          <a:pPr rtl="0"/>
          <a:r>
            <a:rPr lang="cs-CZ"/>
            <a:t>Hrazenými službami jsou v rozsahu a za podmínek stanovených tímto zákonem</a:t>
          </a:r>
        </a:p>
      </dgm:t>
    </dgm:pt>
    <dgm:pt modelId="{D8548296-31D2-4EFC-9099-170DBA0D150C}" type="parTrans" cxnId="{5D4BF3FA-E2D1-4410-92BE-C8BE05A45F89}">
      <dgm:prSet/>
      <dgm:spPr/>
      <dgm:t>
        <a:bodyPr/>
        <a:lstStyle/>
        <a:p>
          <a:endParaRPr lang="cs-CZ"/>
        </a:p>
      </dgm:t>
    </dgm:pt>
    <dgm:pt modelId="{CAE67478-FA0D-435E-8AFC-47A84A14034A}" type="sibTrans" cxnId="{5D4BF3FA-E2D1-4410-92BE-C8BE05A45F89}">
      <dgm:prSet/>
      <dgm:spPr/>
      <dgm:t>
        <a:bodyPr/>
        <a:lstStyle/>
        <a:p>
          <a:endParaRPr lang="cs-CZ"/>
        </a:p>
      </dgm:t>
    </dgm:pt>
    <dgm:pt modelId="{EA91102C-A736-45D6-8C53-34E0F4E9EE23}">
      <dgm:prSet/>
      <dgm:spPr/>
      <dgm:t>
        <a:bodyPr/>
        <a:lstStyle/>
        <a:p>
          <a:pPr rtl="0"/>
          <a:r>
            <a:rPr lang="cs-CZ"/>
            <a:t>a) zdravotní péče preventivní, dispenzární, diagnostická, léčebná, léčebně rehabilitační, lázeňská léčebně rehabilitační, posudková, ošetřovatelská, paliativní a zdravotní péče o dárce krve, tkání a buněk nebo orgánů související s jejich odběrem, a to ve všech formách jejího poskytování podle zákona o zdravotních službách,</a:t>
          </a:r>
        </a:p>
      </dgm:t>
    </dgm:pt>
    <dgm:pt modelId="{1EE03B9F-44CA-4BE8-B3E4-4223569719C0}" type="parTrans" cxnId="{98FEDA16-76FF-46D3-9E20-9027BBD7A70C}">
      <dgm:prSet/>
      <dgm:spPr/>
      <dgm:t>
        <a:bodyPr/>
        <a:lstStyle/>
        <a:p>
          <a:endParaRPr lang="cs-CZ"/>
        </a:p>
      </dgm:t>
    </dgm:pt>
    <dgm:pt modelId="{E1127369-E6FE-4430-8F44-14CC5BE9CFA4}" type="sibTrans" cxnId="{98FEDA16-76FF-46D3-9E20-9027BBD7A70C}">
      <dgm:prSet/>
      <dgm:spPr/>
      <dgm:t>
        <a:bodyPr/>
        <a:lstStyle/>
        <a:p>
          <a:endParaRPr lang="cs-CZ"/>
        </a:p>
      </dgm:t>
    </dgm:pt>
    <dgm:pt modelId="{DE3BF455-4608-40E1-AE10-FBEDA99B226E}">
      <dgm:prSet/>
      <dgm:spPr/>
      <dgm:t>
        <a:bodyPr/>
        <a:lstStyle/>
        <a:p>
          <a:pPr rtl="0"/>
          <a:r>
            <a:rPr lang="cs-CZ" dirty="0"/>
            <a:t>b) poskytování léčivých přípravků, potravin pro zvláštní lékařské účely, zdravotnických prostředků a stomatologických výrobků,</a:t>
          </a:r>
        </a:p>
      </dgm:t>
    </dgm:pt>
    <dgm:pt modelId="{FAA257BA-0EAC-42F9-9993-098778035279}" type="parTrans" cxnId="{5A55CC82-C7B6-48AB-8A52-AA4AC877F9E1}">
      <dgm:prSet/>
      <dgm:spPr/>
      <dgm:t>
        <a:bodyPr/>
        <a:lstStyle/>
        <a:p>
          <a:endParaRPr lang="cs-CZ"/>
        </a:p>
      </dgm:t>
    </dgm:pt>
    <dgm:pt modelId="{EECE8F70-395A-4316-AD8D-D3B7D71DF7E8}" type="sibTrans" cxnId="{5A55CC82-C7B6-48AB-8A52-AA4AC877F9E1}">
      <dgm:prSet/>
      <dgm:spPr/>
      <dgm:t>
        <a:bodyPr/>
        <a:lstStyle/>
        <a:p>
          <a:endParaRPr lang="cs-CZ"/>
        </a:p>
      </dgm:t>
    </dgm:pt>
    <dgm:pt modelId="{67D0A246-FEBC-4492-AB37-695DB84E385E}">
      <dgm:prSet/>
      <dgm:spPr/>
      <dgm:t>
        <a:bodyPr/>
        <a:lstStyle/>
        <a:p>
          <a:pPr rtl="0"/>
          <a:r>
            <a:rPr lang="cs-CZ" dirty="0"/>
            <a:t>c) přeprava pojištěnců a náhrada cestovních nákladů,</a:t>
          </a:r>
        </a:p>
      </dgm:t>
    </dgm:pt>
    <dgm:pt modelId="{0C57FC00-D314-4091-BD7A-9F419BF03C1C}" type="parTrans" cxnId="{1AD49662-A164-426D-945F-F06DA9639298}">
      <dgm:prSet/>
      <dgm:spPr/>
      <dgm:t>
        <a:bodyPr/>
        <a:lstStyle/>
        <a:p>
          <a:endParaRPr lang="cs-CZ"/>
        </a:p>
      </dgm:t>
    </dgm:pt>
    <dgm:pt modelId="{F8297275-5315-489B-8BFE-AE64DD35CAEE}" type="sibTrans" cxnId="{1AD49662-A164-426D-945F-F06DA9639298}">
      <dgm:prSet/>
      <dgm:spPr/>
      <dgm:t>
        <a:bodyPr/>
        <a:lstStyle/>
        <a:p>
          <a:endParaRPr lang="cs-CZ"/>
        </a:p>
      </dgm:t>
    </dgm:pt>
    <dgm:pt modelId="{EB592520-DBAF-49C9-8F7D-FA3C0FEA0EDB}">
      <dgm:prSet/>
      <dgm:spPr/>
      <dgm:t>
        <a:bodyPr/>
        <a:lstStyle/>
        <a:p>
          <a:pPr rtl="0"/>
          <a:r>
            <a:rPr lang="cs-CZ" dirty="0"/>
            <a:t>d) odběr krve a odběr tkání, buněk a orgánů určených k transplantaci a nezbytné nakládání s nimi (uchovávání, skladování, zpracování a vyšetření),</a:t>
          </a:r>
        </a:p>
      </dgm:t>
    </dgm:pt>
    <dgm:pt modelId="{82AAADC6-73F0-439C-AB55-5B68EDF98FCA}" type="parTrans" cxnId="{6A212303-049D-4186-8250-B52F965FCB25}">
      <dgm:prSet/>
      <dgm:spPr/>
      <dgm:t>
        <a:bodyPr/>
        <a:lstStyle/>
        <a:p>
          <a:endParaRPr lang="cs-CZ"/>
        </a:p>
      </dgm:t>
    </dgm:pt>
    <dgm:pt modelId="{ED3C6FCF-D29B-4D10-A40E-DAF1D8A09C99}" type="sibTrans" cxnId="{6A212303-049D-4186-8250-B52F965FCB25}">
      <dgm:prSet/>
      <dgm:spPr/>
      <dgm:t>
        <a:bodyPr/>
        <a:lstStyle/>
        <a:p>
          <a:endParaRPr lang="cs-CZ"/>
        </a:p>
      </dgm:t>
    </dgm:pt>
    <dgm:pt modelId="{CF890F01-BA14-45B0-BCE1-7A66AC446103}" type="pres">
      <dgm:prSet presAssocID="{E8E52EDD-2D04-4D97-8E9C-B2720BE01358}" presName="linear" presStyleCnt="0">
        <dgm:presLayoutVars>
          <dgm:animLvl val="lvl"/>
          <dgm:resizeHandles val="exact"/>
        </dgm:presLayoutVars>
      </dgm:prSet>
      <dgm:spPr/>
    </dgm:pt>
    <dgm:pt modelId="{42CF1E0E-FE01-4C01-AAB2-8021A3132E3A}" type="pres">
      <dgm:prSet presAssocID="{2F3571CD-CD3C-4EB8-81D4-3F507F5B550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B7610635-E720-414C-A2D3-79B6A08E0371}" type="pres">
      <dgm:prSet presAssocID="{2F3571CD-CD3C-4EB8-81D4-3F507F5B550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A212303-049D-4186-8250-B52F965FCB25}" srcId="{2F3571CD-CD3C-4EB8-81D4-3F507F5B5506}" destId="{EB592520-DBAF-49C9-8F7D-FA3C0FEA0EDB}" srcOrd="3" destOrd="0" parTransId="{82AAADC6-73F0-439C-AB55-5B68EDF98FCA}" sibTransId="{ED3C6FCF-D29B-4D10-A40E-DAF1D8A09C99}"/>
    <dgm:cxn modelId="{98FEDA16-76FF-46D3-9E20-9027BBD7A70C}" srcId="{2F3571CD-CD3C-4EB8-81D4-3F507F5B5506}" destId="{EA91102C-A736-45D6-8C53-34E0F4E9EE23}" srcOrd="0" destOrd="0" parTransId="{1EE03B9F-44CA-4BE8-B3E4-4223569719C0}" sibTransId="{E1127369-E6FE-4430-8F44-14CC5BE9CFA4}"/>
    <dgm:cxn modelId="{1AD49662-A164-426D-945F-F06DA9639298}" srcId="{2F3571CD-CD3C-4EB8-81D4-3F507F5B5506}" destId="{67D0A246-FEBC-4492-AB37-695DB84E385E}" srcOrd="2" destOrd="0" parTransId="{0C57FC00-D314-4091-BD7A-9F419BF03C1C}" sibTransId="{F8297275-5315-489B-8BFE-AE64DD35CAEE}"/>
    <dgm:cxn modelId="{CC31AD68-9B6B-4434-93E7-17D3D6661E6D}" type="presOf" srcId="{2F3571CD-CD3C-4EB8-81D4-3F507F5B5506}" destId="{42CF1E0E-FE01-4C01-AAB2-8021A3132E3A}" srcOrd="0" destOrd="0" presId="urn:microsoft.com/office/officeart/2005/8/layout/vList2"/>
    <dgm:cxn modelId="{C6BF7A6E-1002-4290-AF9C-5EE3C8CB0FFD}" type="presOf" srcId="{EB592520-DBAF-49C9-8F7D-FA3C0FEA0EDB}" destId="{B7610635-E720-414C-A2D3-79B6A08E0371}" srcOrd="0" destOrd="3" presId="urn:microsoft.com/office/officeart/2005/8/layout/vList2"/>
    <dgm:cxn modelId="{F7CA8D7C-8FCC-49B0-AA17-EB8C0A150CEA}" type="presOf" srcId="{DE3BF455-4608-40E1-AE10-FBEDA99B226E}" destId="{B7610635-E720-414C-A2D3-79B6A08E0371}" srcOrd="0" destOrd="1" presId="urn:microsoft.com/office/officeart/2005/8/layout/vList2"/>
    <dgm:cxn modelId="{5A55CC82-C7B6-48AB-8A52-AA4AC877F9E1}" srcId="{2F3571CD-CD3C-4EB8-81D4-3F507F5B5506}" destId="{DE3BF455-4608-40E1-AE10-FBEDA99B226E}" srcOrd="1" destOrd="0" parTransId="{FAA257BA-0EAC-42F9-9993-098778035279}" sibTransId="{EECE8F70-395A-4316-AD8D-D3B7D71DF7E8}"/>
    <dgm:cxn modelId="{F485FF83-B214-452E-9F67-C22FC434F9A1}" type="presOf" srcId="{E8E52EDD-2D04-4D97-8E9C-B2720BE01358}" destId="{CF890F01-BA14-45B0-BCE1-7A66AC446103}" srcOrd="0" destOrd="0" presId="urn:microsoft.com/office/officeart/2005/8/layout/vList2"/>
    <dgm:cxn modelId="{D840CBCA-7516-4A8F-A5B5-DB52E994FB5F}" type="presOf" srcId="{67D0A246-FEBC-4492-AB37-695DB84E385E}" destId="{B7610635-E720-414C-A2D3-79B6A08E0371}" srcOrd="0" destOrd="2" presId="urn:microsoft.com/office/officeart/2005/8/layout/vList2"/>
    <dgm:cxn modelId="{249B91F2-6351-46D4-BA9E-6C15C7BA7749}" type="presOf" srcId="{EA91102C-A736-45D6-8C53-34E0F4E9EE23}" destId="{B7610635-E720-414C-A2D3-79B6A08E0371}" srcOrd="0" destOrd="0" presId="urn:microsoft.com/office/officeart/2005/8/layout/vList2"/>
    <dgm:cxn modelId="{5D4BF3FA-E2D1-4410-92BE-C8BE05A45F89}" srcId="{E8E52EDD-2D04-4D97-8E9C-B2720BE01358}" destId="{2F3571CD-CD3C-4EB8-81D4-3F507F5B5506}" srcOrd="0" destOrd="0" parTransId="{D8548296-31D2-4EFC-9099-170DBA0D150C}" sibTransId="{CAE67478-FA0D-435E-8AFC-47A84A14034A}"/>
    <dgm:cxn modelId="{4DBAED1D-4174-46E4-9A4A-E18F04B3BCEF}" type="presParOf" srcId="{CF890F01-BA14-45B0-BCE1-7A66AC446103}" destId="{42CF1E0E-FE01-4C01-AAB2-8021A3132E3A}" srcOrd="0" destOrd="0" presId="urn:microsoft.com/office/officeart/2005/8/layout/vList2"/>
    <dgm:cxn modelId="{F9D38FE8-C89D-41B0-A1F5-09740A8193E4}" type="presParOf" srcId="{CF890F01-BA14-45B0-BCE1-7A66AC446103}" destId="{B7610635-E720-414C-A2D3-79B6A08E037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79E6025-F0FC-4622-A7A9-9E1B336AF4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8CC54A3-E399-457C-993B-0DB7E30733F4}">
      <dgm:prSet/>
      <dgm:spPr/>
      <dgm:t>
        <a:bodyPr/>
        <a:lstStyle/>
        <a:p>
          <a:pPr rtl="0"/>
          <a:r>
            <a:rPr lang="cs-CZ" dirty="0"/>
            <a:t>Na výběr zdravotní pojišťovny, nestanoví-li tento zákon jinak,</a:t>
          </a:r>
        </a:p>
      </dgm:t>
    </dgm:pt>
    <dgm:pt modelId="{4A6B3111-13A5-42DD-941F-851EC94EDE4F}" type="parTrans" cxnId="{02AE0D56-C274-4C9F-AC52-D36D2DAB4D32}">
      <dgm:prSet/>
      <dgm:spPr/>
      <dgm:t>
        <a:bodyPr/>
        <a:lstStyle/>
        <a:p>
          <a:endParaRPr lang="cs-CZ"/>
        </a:p>
      </dgm:t>
    </dgm:pt>
    <dgm:pt modelId="{F84D4C06-3D63-46AE-BC3C-1839D128DA9D}" type="sibTrans" cxnId="{02AE0D56-C274-4C9F-AC52-D36D2DAB4D32}">
      <dgm:prSet/>
      <dgm:spPr/>
      <dgm:t>
        <a:bodyPr/>
        <a:lstStyle/>
        <a:p>
          <a:endParaRPr lang="cs-CZ"/>
        </a:p>
      </dgm:t>
    </dgm:pt>
    <dgm:pt modelId="{EE6ED050-C6ED-406C-800F-E083703B7EF0}">
      <dgm:prSet/>
      <dgm:spPr/>
      <dgm:t>
        <a:bodyPr/>
        <a:lstStyle/>
        <a:p>
          <a:pPr rtl="0"/>
          <a:r>
            <a:rPr lang="cs-CZ" dirty="0"/>
            <a:t>na výběr poskytovatele zdravotních služeb na území České republiky (dále jen "poskytovatel"), který je ve smluvním vztahu k příslušné zdravotní pojišťovně, a na výběr zdravotnického zařízení tohoto poskytovatele; </a:t>
          </a:r>
        </a:p>
      </dgm:t>
    </dgm:pt>
    <dgm:pt modelId="{DA80A3A3-1D32-4A0E-BD3A-17771A18C427}" type="parTrans" cxnId="{F777ABA4-1E3A-461E-BE63-DA984603D3D4}">
      <dgm:prSet/>
      <dgm:spPr/>
      <dgm:t>
        <a:bodyPr/>
        <a:lstStyle/>
        <a:p>
          <a:endParaRPr lang="cs-CZ"/>
        </a:p>
      </dgm:t>
    </dgm:pt>
    <dgm:pt modelId="{3DC5CEDE-362E-4395-AC79-82F4395BDC11}" type="sibTrans" cxnId="{F777ABA4-1E3A-461E-BE63-DA984603D3D4}">
      <dgm:prSet/>
      <dgm:spPr/>
      <dgm:t>
        <a:bodyPr/>
        <a:lstStyle/>
        <a:p>
          <a:endParaRPr lang="cs-CZ"/>
        </a:p>
      </dgm:t>
    </dgm:pt>
    <dgm:pt modelId="{21292163-F08E-4917-8A78-BEBA0825943B}">
      <dgm:prSet/>
      <dgm:spPr/>
      <dgm:t>
        <a:bodyPr/>
        <a:lstStyle/>
        <a:p>
          <a:pPr rtl="0"/>
          <a:r>
            <a:rPr lang="cs-CZ" dirty="0"/>
            <a:t>v případě registrujícího poskytovatele může toto právo uplatnit jednou za 3 měsíce,</a:t>
          </a:r>
        </a:p>
      </dgm:t>
    </dgm:pt>
    <dgm:pt modelId="{2FF3E5E5-2A6A-4B0A-93E7-D4E71CF78AAC}" type="parTrans" cxnId="{527E2712-7DD3-4A83-ACA5-0532B863B3B5}">
      <dgm:prSet/>
      <dgm:spPr/>
      <dgm:t>
        <a:bodyPr/>
        <a:lstStyle/>
        <a:p>
          <a:endParaRPr lang="cs-CZ"/>
        </a:p>
      </dgm:t>
    </dgm:pt>
    <dgm:pt modelId="{29921B3C-5E48-458D-837A-037EF13A77EB}" type="sibTrans" cxnId="{527E2712-7DD3-4A83-ACA5-0532B863B3B5}">
      <dgm:prSet/>
      <dgm:spPr/>
      <dgm:t>
        <a:bodyPr/>
        <a:lstStyle/>
        <a:p>
          <a:endParaRPr lang="cs-CZ"/>
        </a:p>
      </dgm:t>
    </dgm:pt>
    <dgm:pt modelId="{9C882502-D622-4274-99CD-DC658F7F8CB9}">
      <dgm:prSet/>
      <dgm:spPr/>
      <dgm:t>
        <a:bodyPr/>
        <a:lstStyle/>
        <a:p>
          <a:pPr rtl="0"/>
          <a:endParaRPr lang="cs-CZ"/>
        </a:p>
      </dgm:t>
    </dgm:pt>
    <dgm:pt modelId="{CEEBC208-16FE-473E-970A-BCB4A7CD5146}" type="parTrans" cxnId="{9A37D504-9F0E-4742-B6CB-A69CDC24986A}">
      <dgm:prSet/>
      <dgm:spPr/>
      <dgm:t>
        <a:bodyPr/>
        <a:lstStyle/>
        <a:p>
          <a:endParaRPr lang="cs-CZ"/>
        </a:p>
      </dgm:t>
    </dgm:pt>
    <dgm:pt modelId="{2D4236C6-6FA4-4865-AF05-0FB10E383DBF}" type="sibTrans" cxnId="{9A37D504-9F0E-4742-B6CB-A69CDC24986A}">
      <dgm:prSet/>
      <dgm:spPr/>
      <dgm:t>
        <a:bodyPr/>
        <a:lstStyle/>
        <a:p>
          <a:endParaRPr lang="cs-CZ"/>
        </a:p>
      </dgm:t>
    </dgm:pt>
    <dgm:pt modelId="{75BA8817-F365-4B9B-ACE9-6A27D3670552}" type="pres">
      <dgm:prSet presAssocID="{779E6025-F0FC-4622-A7A9-9E1B336AF4F2}" presName="linear" presStyleCnt="0">
        <dgm:presLayoutVars>
          <dgm:animLvl val="lvl"/>
          <dgm:resizeHandles val="exact"/>
        </dgm:presLayoutVars>
      </dgm:prSet>
      <dgm:spPr/>
    </dgm:pt>
    <dgm:pt modelId="{52E6C6C4-949D-4A3C-839C-F58543C808FD}" type="pres">
      <dgm:prSet presAssocID="{18CC54A3-E399-457C-993B-0DB7E30733F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B64EA81-D657-46CD-AEA8-630582608B17}" type="pres">
      <dgm:prSet presAssocID="{F84D4C06-3D63-46AE-BC3C-1839D128DA9D}" presName="spacer" presStyleCnt="0"/>
      <dgm:spPr/>
    </dgm:pt>
    <dgm:pt modelId="{091F09DB-E7A6-4B03-B7A4-677974F04CB6}" type="pres">
      <dgm:prSet presAssocID="{EE6ED050-C6ED-406C-800F-E083703B7EF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8CE4DFF-F523-4E49-B349-8E664E1544B8}" type="pres">
      <dgm:prSet presAssocID="{EE6ED050-C6ED-406C-800F-E083703B7EF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9A37D504-9F0E-4742-B6CB-A69CDC24986A}" srcId="{EE6ED050-C6ED-406C-800F-E083703B7EF0}" destId="{9C882502-D622-4274-99CD-DC658F7F8CB9}" srcOrd="1" destOrd="0" parTransId="{CEEBC208-16FE-473E-970A-BCB4A7CD5146}" sibTransId="{2D4236C6-6FA4-4865-AF05-0FB10E383DBF}"/>
    <dgm:cxn modelId="{28E31D0B-9DDF-4209-8601-F9FA12BB91C2}" type="presOf" srcId="{779E6025-F0FC-4622-A7A9-9E1B336AF4F2}" destId="{75BA8817-F365-4B9B-ACE9-6A27D3670552}" srcOrd="0" destOrd="0" presId="urn:microsoft.com/office/officeart/2005/8/layout/vList2"/>
    <dgm:cxn modelId="{527E2712-7DD3-4A83-ACA5-0532B863B3B5}" srcId="{EE6ED050-C6ED-406C-800F-E083703B7EF0}" destId="{21292163-F08E-4917-8A78-BEBA0825943B}" srcOrd="0" destOrd="0" parTransId="{2FF3E5E5-2A6A-4B0A-93E7-D4E71CF78AAC}" sibTransId="{29921B3C-5E48-458D-837A-037EF13A77EB}"/>
    <dgm:cxn modelId="{04EC2D17-B78D-4F2D-89A6-6411DC8318FB}" type="presOf" srcId="{18CC54A3-E399-457C-993B-0DB7E30733F4}" destId="{52E6C6C4-949D-4A3C-839C-F58543C808FD}" srcOrd="0" destOrd="0" presId="urn:microsoft.com/office/officeart/2005/8/layout/vList2"/>
    <dgm:cxn modelId="{40847B3B-1CFD-450E-A224-8E139E846574}" type="presOf" srcId="{21292163-F08E-4917-8A78-BEBA0825943B}" destId="{88CE4DFF-F523-4E49-B349-8E664E1544B8}" srcOrd="0" destOrd="0" presId="urn:microsoft.com/office/officeart/2005/8/layout/vList2"/>
    <dgm:cxn modelId="{9611096F-159E-4E8E-B9A3-2FDA538FD359}" type="presOf" srcId="{EE6ED050-C6ED-406C-800F-E083703B7EF0}" destId="{091F09DB-E7A6-4B03-B7A4-677974F04CB6}" srcOrd="0" destOrd="0" presId="urn:microsoft.com/office/officeart/2005/8/layout/vList2"/>
    <dgm:cxn modelId="{EACA0356-3AA3-48A9-8949-3BD0AFD7E37D}" type="presOf" srcId="{9C882502-D622-4274-99CD-DC658F7F8CB9}" destId="{88CE4DFF-F523-4E49-B349-8E664E1544B8}" srcOrd="0" destOrd="1" presId="urn:microsoft.com/office/officeart/2005/8/layout/vList2"/>
    <dgm:cxn modelId="{02AE0D56-C274-4C9F-AC52-D36D2DAB4D32}" srcId="{779E6025-F0FC-4622-A7A9-9E1B336AF4F2}" destId="{18CC54A3-E399-457C-993B-0DB7E30733F4}" srcOrd="0" destOrd="0" parTransId="{4A6B3111-13A5-42DD-941F-851EC94EDE4F}" sibTransId="{F84D4C06-3D63-46AE-BC3C-1839D128DA9D}"/>
    <dgm:cxn modelId="{F777ABA4-1E3A-461E-BE63-DA984603D3D4}" srcId="{779E6025-F0FC-4622-A7A9-9E1B336AF4F2}" destId="{EE6ED050-C6ED-406C-800F-E083703B7EF0}" srcOrd="1" destOrd="0" parTransId="{DA80A3A3-1D32-4A0E-BD3A-17771A18C427}" sibTransId="{3DC5CEDE-362E-4395-AC79-82F4395BDC11}"/>
    <dgm:cxn modelId="{532298F3-03A6-452D-8F43-494E213B82DC}" type="presParOf" srcId="{75BA8817-F365-4B9B-ACE9-6A27D3670552}" destId="{52E6C6C4-949D-4A3C-839C-F58543C808FD}" srcOrd="0" destOrd="0" presId="urn:microsoft.com/office/officeart/2005/8/layout/vList2"/>
    <dgm:cxn modelId="{82CEE31C-64E6-477B-A08A-9AD3B68EC63E}" type="presParOf" srcId="{75BA8817-F365-4B9B-ACE9-6A27D3670552}" destId="{8B64EA81-D657-46CD-AEA8-630582608B17}" srcOrd="1" destOrd="0" presId="urn:microsoft.com/office/officeart/2005/8/layout/vList2"/>
    <dgm:cxn modelId="{730D2703-511C-43B7-A9B0-97CF4E593EFD}" type="presParOf" srcId="{75BA8817-F365-4B9B-ACE9-6A27D3670552}" destId="{091F09DB-E7A6-4B03-B7A4-677974F04CB6}" srcOrd="2" destOrd="0" presId="urn:microsoft.com/office/officeart/2005/8/layout/vList2"/>
    <dgm:cxn modelId="{2904A5A5-482E-4396-ADA7-03EAD7E49DF6}" type="presParOf" srcId="{75BA8817-F365-4B9B-ACE9-6A27D3670552}" destId="{88CE4DFF-F523-4E49-B349-8E664E1544B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F2DA910-4144-407C-8FCC-0942F66E21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BED10D5-64E4-4DBD-AA64-9481FF5D32EB}">
      <dgm:prSet/>
      <dgm:spPr/>
      <dgm:t>
        <a:bodyPr/>
        <a:lstStyle/>
        <a:p>
          <a:pPr rtl="0"/>
          <a:r>
            <a:rPr lang="cs-CZ" dirty="0"/>
            <a:t>na časovou a místní dostupnost hrazených služeb poskytovaných smluvními poskytovateli příslušné zdravotní pojišťovny,</a:t>
          </a:r>
        </a:p>
      </dgm:t>
    </dgm:pt>
    <dgm:pt modelId="{CC5D39E8-74E7-4260-9907-5AE040284E40}" type="parTrans" cxnId="{323AD435-EC4E-43E3-857A-B268A10A1234}">
      <dgm:prSet/>
      <dgm:spPr/>
      <dgm:t>
        <a:bodyPr/>
        <a:lstStyle/>
        <a:p>
          <a:endParaRPr lang="cs-CZ"/>
        </a:p>
      </dgm:t>
    </dgm:pt>
    <dgm:pt modelId="{E58CAF8D-76A0-4F3B-BEEE-5F321095345F}" type="sibTrans" cxnId="{323AD435-EC4E-43E3-857A-B268A10A1234}">
      <dgm:prSet/>
      <dgm:spPr/>
      <dgm:t>
        <a:bodyPr/>
        <a:lstStyle/>
        <a:p>
          <a:endParaRPr lang="cs-CZ"/>
        </a:p>
      </dgm:t>
    </dgm:pt>
    <dgm:pt modelId="{E76B693B-BBDA-4FA3-B2EB-C0904DFD4346}">
      <dgm:prSet/>
      <dgm:spPr/>
      <dgm:t>
        <a:bodyPr/>
        <a:lstStyle/>
        <a:p>
          <a:pPr rtl="0"/>
          <a:r>
            <a:rPr lang="cs-CZ"/>
            <a:t>na poskytnutí hrazených služeb v rozsahu a za podmínek stanovených tímto zákonem, přičemž poskytovatel nesmí za tyto hrazené služby přijmout od pojištěnce žádnou úhradu,</a:t>
          </a:r>
        </a:p>
      </dgm:t>
    </dgm:pt>
    <dgm:pt modelId="{954C1813-1A16-4CCC-9C9F-D1D3E2C0AEB2}" type="parTrans" cxnId="{C96A065E-ED33-4FB9-8911-B02EAF58FB35}">
      <dgm:prSet/>
      <dgm:spPr/>
      <dgm:t>
        <a:bodyPr/>
        <a:lstStyle/>
        <a:p>
          <a:endParaRPr lang="cs-CZ"/>
        </a:p>
      </dgm:t>
    </dgm:pt>
    <dgm:pt modelId="{F651EDD7-8AF7-46C9-B442-4AC1B2B758F2}" type="sibTrans" cxnId="{C96A065E-ED33-4FB9-8911-B02EAF58FB35}">
      <dgm:prSet/>
      <dgm:spPr/>
      <dgm:t>
        <a:bodyPr/>
        <a:lstStyle/>
        <a:p>
          <a:endParaRPr lang="cs-CZ"/>
        </a:p>
      </dgm:t>
    </dgm:pt>
    <dgm:pt modelId="{49756EC6-56C2-4223-A24B-7483C8098A78}" type="pres">
      <dgm:prSet presAssocID="{CF2DA910-4144-407C-8FCC-0942F66E21A6}" presName="linear" presStyleCnt="0">
        <dgm:presLayoutVars>
          <dgm:animLvl val="lvl"/>
          <dgm:resizeHandles val="exact"/>
        </dgm:presLayoutVars>
      </dgm:prSet>
      <dgm:spPr/>
    </dgm:pt>
    <dgm:pt modelId="{8F11BB71-B4C2-4218-BAE6-867FC9936256}" type="pres">
      <dgm:prSet presAssocID="{CBED10D5-64E4-4DBD-AA64-9481FF5D32E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669DFA0-CBA6-4058-9125-946BDCCF3E5C}" type="pres">
      <dgm:prSet presAssocID="{E58CAF8D-76A0-4F3B-BEEE-5F321095345F}" presName="spacer" presStyleCnt="0"/>
      <dgm:spPr/>
    </dgm:pt>
    <dgm:pt modelId="{00680C0F-557F-491D-B4A6-63574FB1761E}" type="pres">
      <dgm:prSet presAssocID="{E76B693B-BBDA-4FA3-B2EB-C0904DFD434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323AD435-EC4E-43E3-857A-B268A10A1234}" srcId="{CF2DA910-4144-407C-8FCC-0942F66E21A6}" destId="{CBED10D5-64E4-4DBD-AA64-9481FF5D32EB}" srcOrd="0" destOrd="0" parTransId="{CC5D39E8-74E7-4260-9907-5AE040284E40}" sibTransId="{E58CAF8D-76A0-4F3B-BEEE-5F321095345F}"/>
    <dgm:cxn modelId="{C96A065E-ED33-4FB9-8911-B02EAF58FB35}" srcId="{CF2DA910-4144-407C-8FCC-0942F66E21A6}" destId="{E76B693B-BBDA-4FA3-B2EB-C0904DFD4346}" srcOrd="1" destOrd="0" parTransId="{954C1813-1A16-4CCC-9C9F-D1D3E2C0AEB2}" sibTransId="{F651EDD7-8AF7-46C9-B442-4AC1B2B758F2}"/>
    <dgm:cxn modelId="{CA7F988F-5387-471F-9290-229DF9B63C53}" type="presOf" srcId="{CBED10D5-64E4-4DBD-AA64-9481FF5D32EB}" destId="{8F11BB71-B4C2-4218-BAE6-867FC9936256}" srcOrd="0" destOrd="0" presId="urn:microsoft.com/office/officeart/2005/8/layout/vList2"/>
    <dgm:cxn modelId="{C2F29CF6-4C2A-4830-957B-3219364FDD73}" type="presOf" srcId="{E76B693B-BBDA-4FA3-B2EB-C0904DFD4346}" destId="{00680C0F-557F-491D-B4A6-63574FB1761E}" srcOrd="0" destOrd="0" presId="urn:microsoft.com/office/officeart/2005/8/layout/vList2"/>
    <dgm:cxn modelId="{40F766FE-4BF3-45FA-8C14-0E45B668905A}" type="presOf" srcId="{CF2DA910-4144-407C-8FCC-0942F66E21A6}" destId="{49756EC6-56C2-4223-A24B-7483C8098A78}" srcOrd="0" destOrd="0" presId="urn:microsoft.com/office/officeart/2005/8/layout/vList2"/>
    <dgm:cxn modelId="{CB437F45-0A79-42C1-B5B1-431C7AA15489}" type="presParOf" srcId="{49756EC6-56C2-4223-A24B-7483C8098A78}" destId="{8F11BB71-B4C2-4218-BAE6-867FC9936256}" srcOrd="0" destOrd="0" presId="urn:microsoft.com/office/officeart/2005/8/layout/vList2"/>
    <dgm:cxn modelId="{06FACF67-A12D-462F-A33F-1B3A347EAC9D}" type="presParOf" srcId="{49756EC6-56C2-4223-A24B-7483C8098A78}" destId="{6669DFA0-CBA6-4058-9125-946BDCCF3E5C}" srcOrd="1" destOrd="0" presId="urn:microsoft.com/office/officeart/2005/8/layout/vList2"/>
    <dgm:cxn modelId="{C8DDD980-458F-42E1-B960-5F26ABB2339E}" type="presParOf" srcId="{49756EC6-56C2-4223-A24B-7483C8098A78}" destId="{00680C0F-557F-491D-B4A6-63574FB1761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72EBC98-C750-4A00-89B2-7B3E336BBB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DC9D2A37-98A0-4AFD-8D12-07774C2AE0AD}">
      <dgm:prSet/>
      <dgm:spPr/>
      <dgm:t>
        <a:bodyPr/>
        <a:lstStyle/>
        <a:p>
          <a:pPr rtl="0"/>
          <a:r>
            <a:rPr lang="cs-CZ"/>
            <a:t>na léčivé přípravky a potraviny pro zvláštní lékařské účely bez přímé úhrady, jde-li o léčivé přípravky a potraviny pro zvláštní lékařské účely hrazené ze zdravotního pojištění a předepsané v souladu s tímto zákonem; </a:t>
          </a:r>
        </a:p>
      </dgm:t>
    </dgm:pt>
    <dgm:pt modelId="{0AFFB814-7234-41EB-B24E-E1B77BD123C6}" type="parTrans" cxnId="{BFF74A56-CFCA-4996-BD52-96517DB7E97B}">
      <dgm:prSet/>
      <dgm:spPr/>
      <dgm:t>
        <a:bodyPr/>
        <a:lstStyle/>
        <a:p>
          <a:endParaRPr lang="cs-CZ"/>
        </a:p>
      </dgm:t>
    </dgm:pt>
    <dgm:pt modelId="{9C195EBC-66EF-4A25-B563-F1C426077F94}" type="sibTrans" cxnId="{BFF74A56-CFCA-4996-BD52-96517DB7E97B}">
      <dgm:prSet/>
      <dgm:spPr/>
      <dgm:t>
        <a:bodyPr/>
        <a:lstStyle/>
        <a:p>
          <a:endParaRPr lang="cs-CZ"/>
        </a:p>
      </dgm:t>
    </dgm:pt>
    <dgm:pt modelId="{5C99FD58-B3B4-4E3F-8B3A-2F2BB179D24C}">
      <dgm:prSet/>
      <dgm:spPr/>
      <dgm:t>
        <a:bodyPr/>
        <a:lstStyle/>
        <a:p>
          <a:pPr rtl="0"/>
          <a:r>
            <a:rPr lang="cs-CZ"/>
            <a:t>to platí i v případech, kdy poskytovatel lékárenské péče nemá se zdravotní pojišťovnou pojištěnce dosud uzavřenou smlouvu,</a:t>
          </a:r>
        </a:p>
      </dgm:t>
    </dgm:pt>
    <dgm:pt modelId="{048B7872-1FB7-4B22-BC48-F26521E29F0B}" type="parTrans" cxnId="{BE9E4951-A045-4A73-8BDA-DE03AFC729E5}">
      <dgm:prSet/>
      <dgm:spPr/>
      <dgm:t>
        <a:bodyPr/>
        <a:lstStyle/>
        <a:p>
          <a:endParaRPr lang="cs-CZ"/>
        </a:p>
      </dgm:t>
    </dgm:pt>
    <dgm:pt modelId="{AD9E98EC-3D06-4C5D-9921-462FD790EAF5}" type="sibTrans" cxnId="{BE9E4951-A045-4A73-8BDA-DE03AFC729E5}">
      <dgm:prSet/>
      <dgm:spPr/>
      <dgm:t>
        <a:bodyPr/>
        <a:lstStyle/>
        <a:p>
          <a:endParaRPr lang="cs-CZ"/>
        </a:p>
      </dgm:t>
    </dgm:pt>
    <dgm:pt modelId="{2FD308B4-3D55-4750-BAAA-4D7C3EECB4F1}" type="pres">
      <dgm:prSet presAssocID="{572EBC98-C750-4A00-89B2-7B3E336BBB3D}" presName="linear" presStyleCnt="0">
        <dgm:presLayoutVars>
          <dgm:animLvl val="lvl"/>
          <dgm:resizeHandles val="exact"/>
        </dgm:presLayoutVars>
      </dgm:prSet>
      <dgm:spPr/>
    </dgm:pt>
    <dgm:pt modelId="{3808C525-72F0-49B5-8D5B-1A5A761F7CDC}" type="pres">
      <dgm:prSet presAssocID="{DC9D2A37-98A0-4AFD-8D12-07774C2AE0A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A5B1616-1AB2-4B9C-9023-74ADA859FBED}" type="pres">
      <dgm:prSet presAssocID="{9C195EBC-66EF-4A25-B563-F1C426077F94}" presName="spacer" presStyleCnt="0"/>
      <dgm:spPr/>
    </dgm:pt>
    <dgm:pt modelId="{C1765150-A9B2-4BC4-9E0B-F4A7E98316A3}" type="pres">
      <dgm:prSet presAssocID="{5C99FD58-B3B4-4E3F-8B3A-2F2BB179D24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7A6B907-25DA-4C68-BBFA-23FCACEAC709}" type="presOf" srcId="{DC9D2A37-98A0-4AFD-8D12-07774C2AE0AD}" destId="{3808C525-72F0-49B5-8D5B-1A5A761F7CDC}" srcOrd="0" destOrd="0" presId="urn:microsoft.com/office/officeart/2005/8/layout/vList2"/>
    <dgm:cxn modelId="{BE9E4951-A045-4A73-8BDA-DE03AFC729E5}" srcId="{572EBC98-C750-4A00-89B2-7B3E336BBB3D}" destId="{5C99FD58-B3B4-4E3F-8B3A-2F2BB179D24C}" srcOrd="1" destOrd="0" parTransId="{048B7872-1FB7-4B22-BC48-F26521E29F0B}" sibTransId="{AD9E98EC-3D06-4C5D-9921-462FD790EAF5}"/>
    <dgm:cxn modelId="{BFF74A56-CFCA-4996-BD52-96517DB7E97B}" srcId="{572EBC98-C750-4A00-89B2-7B3E336BBB3D}" destId="{DC9D2A37-98A0-4AFD-8D12-07774C2AE0AD}" srcOrd="0" destOrd="0" parTransId="{0AFFB814-7234-41EB-B24E-E1B77BD123C6}" sibTransId="{9C195EBC-66EF-4A25-B563-F1C426077F94}"/>
    <dgm:cxn modelId="{523D40B7-DCE9-41BC-9B01-EEB42E1E21C5}" type="presOf" srcId="{572EBC98-C750-4A00-89B2-7B3E336BBB3D}" destId="{2FD308B4-3D55-4750-BAAA-4D7C3EECB4F1}" srcOrd="0" destOrd="0" presId="urn:microsoft.com/office/officeart/2005/8/layout/vList2"/>
    <dgm:cxn modelId="{FD86C6D5-B0FB-48E2-9F68-2B8C74705DF1}" type="presOf" srcId="{5C99FD58-B3B4-4E3F-8B3A-2F2BB179D24C}" destId="{C1765150-A9B2-4BC4-9E0B-F4A7E98316A3}" srcOrd="0" destOrd="0" presId="urn:microsoft.com/office/officeart/2005/8/layout/vList2"/>
    <dgm:cxn modelId="{6CAEB547-FFA3-4873-BB46-CC1F870D1382}" type="presParOf" srcId="{2FD308B4-3D55-4750-BAAA-4D7C3EECB4F1}" destId="{3808C525-72F0-49B5-8D5B-1A5A761F7CDC}" srcOrd="0" destOrd="0" presId="urn:microsoft.com/office/officeart/2005/8/layout/vList2"/>
    <dgm:cxn modelId="{DB855FB3-4F7D-4BC3-87A5-779E6F043144}" type="presParOf" srcId="{2FD308B4-3D55-4750-BAAA-4D7C3EECB4F1}" destId="{5A5B1616-1AB2-4B9C-9023-74ADA859FBED}" srcOrd="1" destOrd="0" presId="urn:microsoft.com/office/officeart/2005/8/layout/vList2"/>
    <dgm:cxn modelId="{318DAAC7-02E6-44FF-9CEA-75D3A077DB68}" type="presParOf" srcId="{2FD308B4-3D55-4750-BAAA-4D7C3EECB4F1}" destId="{C1765150-A9B2-4BC4-9E0B-F4A7E98316A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8AC1B-94E0-448F-8D9E-4FBCABCB53FC}">
      <dsp:nvSpPr>
        <dsp:cNvPr id="0" name=""/>
        <dsp:cNvSpPr/>
      </dsp:nvSpPr>
      <dsp:spPr>
        <a:xfrm>
          <a:off x="0" y="3280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/>
            <a:t>Trvalý pobyt na území ČR</a:t>
          </a:r>
          <a:endParaRPr lang="cs-CZ" sz="3400" kern="1200"/>
        </a:p>
      </dsp:txBody>
      <dsp:txXfrm>
        <a:off x="63112" y="95915"/>
        <a:ext cx="10626976" cy="1166626"/>
      </dsp:txXfrm>
    </dsp:sp>
    <dsp:sp modelId="{4EB72423-68A8-481E-8685-992BD41CA388}">
      <dsp:nvSpPr>
        <dsp:cNvPr id="0" name=""/>
        <dsp:cNvSpPr/>
      </dsp:nvSpPr>
      <dsp:spPr>
        <a:xfrm>
          <a:off x="0" y="142357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/>
            <a:t>Bez trvalého pobytu a jsou zaměstnanci zaměstnavatele se sídlem/trvalým pobytem v ČR</a:t>
          </a:r>
          <a:endParaRPr lang="cs-CZ" sz="3400" kern="1200" dirty="0"/>
        </a:p>
      </dsp:txBody>
      <dsp:txXfrm>
        <a:off x="63112" y="1486685"/>
        <a:ext cx="10626976" cy="1166626"/>
      </dsp:txXfrm>
    </dsp:sp>
    <dsp:sp modelId="{126719EE-34EE-4F53-A0A0-7CB5EF5CBF68}">
      <dsp:nvSpPr>
        <dsp:cNvPr id="0" name=""/>
        <dsp:cNvSpPr/>
      </dsp:nvSpPr>
      <dsp:spPr>
        <a:xfrm>
          <a:off x="0" y="2814343"/>
          <a:ext cx="10753200" cy="1292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0" kern="1200" dirty="0"/>
            <a:t>Další osoby dle zákona o azylu</a:t>
          </a:r>
          <a:endParaRPr lang="cs-CZ" sz="3400" kern="1200" dirty="0"/>
        </a:p>
      </dsp:txBody>
      <dsp:txXfrm>
        <a:off x="63112" y="2877455"/>
        <a:ext cx="10626976" cy="116662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703DB8-05E2-4F1E-B0DD-80366E1EA1F0}">
      <dsp:nvSpPr>
        <dsp:cNvPr id="0" name=""/>
        <dsp:cNvSpPr/>
      </dsp:nvSpPr>
      <dsp:spPr>
        <a:xfrm>
          <a:off x="0" y="106782"/>
          <a:ext cx="10515600" cy="99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na poskytnutí informací od zdravotní pojišťovny o jemu poskytnutých hrazených službách,</a:t>
          </a:r>
        </a:p>
      </dsp:txBody>
      <dsp:txXfrm>
        <a:off x="48494" y="155276"/>
        <a:ext cx="10418612" cy="896415"/>
      </dsp:txXfrm>
    </dsp:sp>
    <dsp:sp modelId="{78F67887-3023-4E62-9445-E26C47F12793}">
      <dsp:nvSpPr>
        <dsp:cNvPr id="0" name=""/>
        <dsp:cNvSpPr/>
      </dsp:nvSpPr>
      <dsp:spPr>
        <a:xfrm>
          <a:off x="0" y="1154905"/>
          <a:ext cx="10515600" cy="99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podílet se na kontrole poskytnuté zdravotní péče hrazené zdravotním pojištěním,</a:t>
          </a:r>
        </a:p>
      </dsp:txBody>
      <dsp:txXfrm>
        <a:off x="48494" y="1203399"/>
        <a:ext cx="10418612" cy="896415"/>
      </dsp:txXfrm>
    </dsp:sp>
    <dsp:sp modelId="{747AB080-3B00-4F8B-9F3D-88830DD1587F}">
      <dsp:nvSpPr>
        <dsp:cNvPr id="0" name=""/>
        <dsp:cNvSpPr/>
      </dsp:nvSpPr>
      <dsp:spPr>
        <a:xfrm>
          <a:off x="0" y="2203029"/>
          <a:ext cx="10515600" cy="99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na vystavení dokladu o zaplacení regulačního poplatku; poskytovatel je povinen tento doklad pojištěnci na jeho žádost vydat,</a:t>
          </a:r>
        </a:p>
      </dsp:txBody>
      <dsp:txXfrm>
        <a:off x="48494" y="2251523"/>
        <a:ext cx="10418612" cy="896415"/>
      </dsp:txXfrm>
    </dsp:sp>
    <dsp:sp modelId="{416F3812-4F4E-4CF8-9023-4AB15B0F58F8}">
      <dsp:nvSpPr>
        <dsp:cNvPr id="0" name=""/>
        <dsp:cNvSpPr/>
      </dsp:nvSpPr>
      <dsp:spPr>
        <a:xfrm>
          <a:off x="0" y="3251152"/>
          <a:ext cx="10515600" cy="99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na vystavení dokladu o zaplacení regulačního poplatku a o zaplacení doplatku za vydání částečně hrazeného léčivého přípravku nebo potraviny pro zvláštní lékařské účely poskytovatelem lékárenské péče; </a:t>
          </a:r>
        </a:p>
      </dsp:txBody>
      <dsp:txXfrm>
        <a:off x="48494" y="3299646"/>
        <a:ext cx="10418612" cy="89641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AE196-6B95-44F7-8F69-ECEAE586D222}">
      <dsp:nvSpPr>
        <dsp:cNvPr id="0" name=""/>
        <dsp:cNvSpPr/>
      </dsp:nvSpPr>
      <dsp:spPr>
        <a:xfrm>
          <a:off x="0" y="41319"/>
          <a:ext cx="105156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(1) Hrazenými službami jsou také preventivní prohlídky, které se provádějí</a:t>
          </a:r>
        </a:p>
      </dsp:txBody>
      <dsp:txXfrm>
        <a:off x="37125" y="78444"/>
        <a:ext cx="10441350" cy="686250"/>
      </dsp:txXfrm>
    </dsp:sp>
    <dsp:sp modelId="{E36BE855-1E55-41AB-98B3-66849D5188A5}">
      <dsp:nvSpPr>
        <dsp:cNvPr id="0" name=""/>
        <dsp:cNvSpPr/>
      </dsp:nvSpPr>
      <dsp:spPr>
        <a:xfrm>
          <a:off x="0" y="801819"/>
          <a:ext cx="10515600" cy="1200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v prvém roce života devětkrát do roka, z toho minimálně šestkrát v prvém půlroce života a z toho minimálně třikrát v prvních třech měsících života, pokud jim není poskytována dispenzární péče,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v 18 měsících věku,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 ve třech letech a dále vždy jedenkrát za dva roky, nejdříve však 18 měsíců po provedení poslední preventivní prohlídky.</a:t>
          </a:r>
        </a:p>
      </dsp:txBody>
      <dsp:txXfrm>
        <a:off x="0" y="801819"/>
        <a:ext cx="10515600" cy="1200600"/>
      </dsp:txXfrm>
    </dsp:sp>
    <dsp:sp modelId="{9A54B853-0BC9-4B1B-9DCF-892C84444EDA}">
      <dsp:nvSpPr>
        <dsp:cNvPr id="0" name=""/>
        <dsp:cNvSpPr/>
      </dsp:nvSpPr>
      <dsp:spPr>
        <a:xfrm>
          <a:off x="0" y="2002419"/>
          <a:ext cx="105156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(2) V oboru zubní lékařství se provádí preventivní prohlídka:</a:t>
          </a:r>
        </a:p>
      </dsp:txBody>
      <dsp:txXfrm>
        <a:off x="37125" y="2039544"/>
        <a:ext cx="10441350" cy="686250"/>
      </dsp:txXfrm>
    </dsp:sp>
    <dsp:sp modelId="{041EE7F4-34B0-4AE8-B587-40FAAFD1E7F8}">
      <dsp:nvSpPr>
        <dsp:cNvPr id="0" name=""/>
        <dsp:cNvSpPr/>
      </dsp:nvSpPr>
      <dsp:spPr>
        <a:xfrm>
          <a:off x="0" y="2762919"/>
          <a:ext cx="10515600" cy="786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u dětí a dorostu ve věku do 18 let dvakrát ročně,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u těhotných žen dvakrát v průběhu těhotenství,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1600" kern="1200" dirty="0"/>
            <a:t>u dospělých jedenkrát ročně.</a:t>
          </a:r>
        </a:p>
      </dsp:txBody>
      <dsp:txXfrm>
        <a:off x="0" y="2762919"/>
        <a:ext cx="10515600" cy="786599"/>
      </dsp:txXfrm>
    </dsp:sp>
    <dsp:sp modelId="{BCCF8C32-B454-4DA3-8B0F-7CCC0CEA67CF}">
      <dsp:nvSpPr>
        <dsp:cNvPr id="0" name=""/>
        <dsp:cNvSpPr/>
      </dsp:nvSpPr>
      <dsp:spPr>
        <a:xfrm>
          <a:off x="0" y="3549519"/>
          <a:ext cx="10515600" cy="7605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(3) V oboru gynekologie a porodnictví se provádí preventivní prohlídka při ukončení povinné školní docházky a dále počínaje patnáctým rokem věku jedenkrát ročně.</a:t>
          </a:r>
        </a:p>
      </dsp:txBody>
      <dsp:txXfrm>
        <a:off x="37125" y="3586644"/>
        <a:ext cx="10441350" cy="686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3D263-9B2A-475A-B557-1AB2C89EAC4A}">
      <dsp:nvSpPr>
        <dsp:cNvPr id="0" name=""/>
        <dsp:cNvSpPr/>
      </dsp:nvSpPr>
      <dsp:spPr>
        <a:xfrm>
          <a:off x="0" y="5273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Vznik</a:t>
          </a:r>
          <a:endParaRPr lang="cs-CZ" sz="2800" kern="1200"/>
        </a:p>
      </dsp:txBody>
      <dsp:txXfrm>
        <a:off x="31984" y="84723"/>
        <a:ext cx="10689232" cy="591232"/>
      </dsp:txXfrm>
    </dsp:sp>
    <dsp:sp modelId="{A7E02DFD-D214-4C0A-B5E1-A786E6C37707}">
      <dsp:nvSpPr>
        <dsp:cNvPr id="0" name=""/>
        <dsp:cNvSpPr/>
      </dsp:nvSpPr>
      <dsp:spPr>
        <a:xfrm>
          <a:off x="0" y="707939"/>
          <a:ext cx="10753200" cy="1362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narozením – osoba s trvalým pobytem v ČR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 dirty="0"/>
            <a:t>dnem, kdy se osoba bez trvalého pobytu v ČR stala zaměstnancem zaměstnavatele se sídlem/trvalým pobytem v ČR </a:t>
          </a:r>
          <a:endParaRPr lang="cs-CZ" sz="2200" kern="1200" dirty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dnem získání trvalého pobytu v ČR</a:t>
          </a:r>
          <a:endParaRPr lang="cs-CZ" sz="2200" kern="1200"/>
        </a:p>
      </dsp:txBody>
      <dsp:txXfrm>
        <a:off x="0" y="707939"/>
        <a:ext cx="10753200" cy="1362060"/>
      </dsp:txXfrm>
    </dsp:sp>
    <dsp:sp modelId="{D9FA9640-68AD-41E5-A8BE-33AB1CD9B071}">
      <dsp:nvSpPr>
        <dsp:cNvPr id="0" name=""/>
        <dsp:cNvSpPr/>
      </dsp:nvSpPr>
      <dsp:spPr>
        <a:xfrm>
          <a:off x="0" y="2069999"/>
          <a:ext cx="10753200" cy="65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0" kern="1200"/>
            <a:t>Zánik</a:t>
          </a:r>
          <a:endParaRPr lang="cs-CZ" sz="2800" kern="1200"/>
        </a:p>
      </dsp:txBody>
      <dsp:txXfrm>
        <a:off x="31984" y="2101983"/>
        <a:ext cx="10689232" cy="591232"/>
      </dsp:txXfrm>
    </dsp:sp>
    <dsp:sp modelId="{ABC1C589-7F03-4B98-9B02-E8FF38B4A460}">
      <dsp:nvSpPr>
        <dsp:cNvPr id="0" name=""/>
        <dsp:cNvSpPr/>
      </dsp:nvSpPr>
      <dsp:spPr>
        <a:xfrm>
          <a:off x="0" y="2725198"/>
          <a:ext cx="10753200" cy="1362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414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smrtí pojištěnce / prohlášením za mrtvého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kdy osoba bez trvalého pobytu přestala být zaměstnancem zaměstnavatele se sídlem/trvalým pobytem v ČR </a:t>
          </a:r>
          <a:endParaRPr lang="cs-CZ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b="0" kern="1200"/>
            <a:t>ukončení trvalého pobytu v ČR</a:t>
          </a:r>
          <a:endParaRPr lang="cs-CZ" sz="2200" kern="1200"/>
        </a:p>
      </dsp:txBody>
      <dsp:txXfrm>
        <a:off x="0" y="2725198"/>
        <a:ext cx="10753200" cy="13620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5DCA4-CABA-4530-A8EA-0F900A14AC63}">
      <dsp:nvSpPr>
        <dsp:cNvPr id="0" name=""/>
        <dsp:cNvSpPr/>
      </dsp:nvSpPr>
      <dsp:spPr>
        <a:xfrm>
          <a:off x="0" y="59939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Výběr zdravotní pojišťovny</a:t>
          </a:r>
          <a:endParaRPr lang="cs-CZ" sz="1900" kern="1200" dirty="0"/>
        </a:p>
      </dsp:txBody>
      <dsp:txXfrm>
        <a:off x="21704" y="621103"/>
        <a:ext cx="10709792" cy="401192"/>
      </dsp:txXfrm>
    </dsp:sp>
    <dsp:sp modelId="{3D67E815-C978-4C97-A8A8-702228A56995}">
      <dsp:nvSpPr>
        <dsp:cNvPr id="0" name=""/>
        <dsp:cNvSpPr/>
      </dsp:nvSpPr>
      <dsp:spPr>
        <a:xfrm>
          <a:off x="0" y="109871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Výběr poskytovatele ZS a ZZ </a:t>
          </a:r>
          <a:endParaRPr lang="cs-CZ" sz="1900" kern="1200" dirty="0"/>
        </a:p>
      </dsp:txBody>
      <dsp:txXfrm>
        <a:off x="21704" y="1120423"/>
        <a:ext cx="10709792" cy="401192"/>
      </dsp:txXfrm>
    </dsp:sp>
    <dsp:sp modelId="{69B7DF75-6645-40FE-A086-BC772D69601B}">
      <dsp:nvSpPr>
        <dsp:cNvPr id="0" name=""/>
        <dsp:cNvSpPr/>
      </dsp:nvSpPr>
      <dsp:spPr>
        <a:xfrm>
          <a:off x="0" y="159803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Časová a místní dostupnost hrazených služeb</a:t>
          </a:r>
          <a:endParaRPr lang="cs-CZ" sz="1900" kern="1200" dirty="0"/>
        </a:p>
      </dsp:txBody>
      <dsp:txXfrm>
        <a:off x="21704" y="1619743"/>
        <a:ext cx="10709792" cy="401192"/>
      </dsp:txXfrm>
    </dsp:sp>
    <dsp:sp modelId="{C7077D29-0718-49B5-AF12-70809E9486B9}">
      <dsp:nvSpPr>
        <dsp:cNvPr id="0" name=""/>
        <dsp:cNvSpPr/>
      </dsp:nvSpPr>
      <dsp:spPr>
        <a:xfrm>
          <a:off x="0" y="209735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Hrazené služby v rozsahu a za podmínek dle zákona</a:t>
          </a:r>
          <a:endParaRPr lang="cs-CZ" sz="1900" kern="1200" dirty="0"/>
        </a:p>
      </dsp:txBody>
      <dsp:txXfrm>
        <a:off x="21704" y="2119063"/>
        <a:ext cx="10709792" cy="401192"/>
      </dsp:txXfrm>
    </dsp:sp>
    <dsp:sp modelId="{AFF20370-43F7-4F31-99A1-8CD08E0CDF8C}">
      <dsp:nvSpPr>
        <dsp:cNvPr id="0" name=""/>
        <dsp:cNvSpPr/>
      </dsp:nvSpPr>
      <dsp:spPr>
        <a:xfrm>
          <a:off x="0" y="259667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 dirty="0"/>
            <a:t>Zdravotnické prostředky, léčivé přípravky a potraviny pro zvláštní lékařské účely bez přímé úhrady</a:t>
          </a:r>
          <a:endParaRPr lang="cs-CZ" sz="1900" kern="1200" dirty="0"/>
        </a:p>
      </dsp:txBody>
      <dsp:txXfrm>
        <a:off x="21704" y="2618383"/>
        <a:ext cx="10709792" cy="401192"/>
      </dsp:txXfrm>
    </dsp:sp>
    <dsp:sp modelId="{9E82AFEE-FE3A-4846-AC2F-CB6FAAC86157}">
      <dsp:nvSpPr>
        <dsp:cNvPr id="0" name=""/>
        <dsp:cNvSpPr/>
      </dsp:nvSpPr>
      <dsp:spPr>
        <a:xfrm>
          <a:off x="0" y="3095999"/>
          <a:ext cx="10753200" cy="444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0" kern="1200"/>
            <a:t>…</a:t>
          </a:r>
          <a:endParaRPr lang="cs-CZ" sz="1900" kern="1200"/>
        </a:p>
      </dsp:txBody>
      <dsp:txXfrm>
        <a:off x="21704" y="3117703"/>
        <a:ext cx="10709792" cy="4011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B2A16B-AEC6-4A9A-B4F7-5E284AFA7590}">
      <dsp:nvSpPr>
        <dsp:cNvPr id="0" name=""/>
        <dsp:cNvSpPr/>
      </dsp:nvSpPr>
      <dsp:spPr>
        <a:xfrm>
          <a:off x="0" y="13678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Dodržování stanoveného léčebného režimu </a:t>
          </a:r>
          <a:endParaRPr lang="cs-CZ" sz="3200" kern="1200"/>
        </a:p>
      </dsp:txBody>
      <dsp:txXfrm>
        <a:off x="36553" y="50231"/>
        <a:ext cx="10680094" cy="675694"/>
      </dsp:txXfrm>
    </dsp:sp>
    <dsp:sp modelId="{AD30447F-F85A-42BF-A68D-106D93620D42}">
      <dsp:nvSpPr>
        <dsp:cNvPr id="0" name=""/>
        <dsp:cNvSpPr/>
      </dsp:nvSpPr>
      <dsp:spPr>
        <a:xfrm>
          <a:off x="0" y="85463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Podrobení se preventivním prohlídkám </a:t>
          </a:r>
          <a:endParaRPr lang="cs-CZ" sz="3200" kern="1200"/>
        </a:p>
      </dsp:txBody>
      <dsp:txXfrm>
        <a:off x="36553" y="891192"/>
        <a:ext cx="10680094" cy="675694"/>
      </dsp:txXfrm>
    </dsp:sp>
    <dsp:sp modelId="{B934EB40-C044-48FB-B67F-C2D7BA3367F5}">
      <dsp:nvSpPr>
        <dsp:cNvPr id="0" name=""/>
        <dsp:cNvSpPr/>
      </dsp:nvSpPr>
      <dsp:spPr>
        <a:xfrm>
          <a:off x="0" y="169559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Dodržovat opatření směřující k odvrácení nemocí</a:t>
          </a:r>
          <a:endParaRPr lang="cs-CZ" sz="3200" kern="1200"/>
        </a:p>
      </dsp:txBody>
      <dsp:txXfrm>
        <a:off x="36553" y="1732152"/>
        <a:ext cx="10680094" cy="675694"/>
      </dsp:txXfrm>
    </dsp:sp>
    <dsp:sp modelId="{558548DF-E890-4D2D-B125-1F5506B8C6B9}">
      <dsp:nvSpPr>
        <dsp:cNvPr id="0" name=""/>
        <dsp:cNvSpPr/>
      </dsp:nvSpPr>
      <dsp:spPr>
        <a:xfrm>
          <a:off x="0" y="253655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Vyvarovat se vědomému poškození vlastního zdraví</a:t>
          </a:r>
          <a:endParaRPr lang="cs-CZ" sz="3200" kern="1200"/>
        </a:p>
      </dsp:txBody>
      <dsp:txXfrm>
        <a:off x="36553" y="2573112"/>
        <a:ext cx="10680094" cy="675694"/>
      </dsp:txXfrm>
    </dsp:sp>
    <dsp:sp modelId="{16B102BD-9B6E-41CD-A0BD-477D90C40D0E}">
      <dsp:nvSpPr>
        <dsp:cNvPr id="0" name=""/>
        <dsp:cNvSpPr/>
      </dsp:nvSpPr>
      <dsp:spPr>
        <a:xfrm>
          <a:off x="0" y="3377519"/>
          <a:ext cx="10753200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0" kern="1200"/>
            <a:t>Hradit poskytovateli regulační poplatky</a:t>
          </a:r>
          <a:endParaRPr lang="cs-CZ" sz="3200" kern="1200"/>
        </a:p>
      </dsp:txBody>
      <dsp:txXfrm>
        <a:off x="36553" y="3414072"/>
        <a:ext cx="10680094" cy="6756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436D7-21FC-42E0-8CEA-533327D07C65}">
      <dsp:nvSpPr>
        <dsp:cNvPr id="0" name=""/>
        <dsp:cNvSpPr/>
      </dsp:nvSpPr>
      <dsp:spPr>
        <a:xfrm>
          <a:off x="0" y="41588"/>
          <a:ext cx="10515600" cy="168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Ze zdravotního pojištění se hradí zdravotní služby poskytnuté pojištěnci </a:t>
          </a:r>
          <a:r>
            <a:rPr lang="cs-CZ" sz="3200" b="1" kern="1200" dirty="0"/>
            <a:t>s cílem</a:t>
          </a:r>
          <a:r>
            <a:rPr lang="cs-CZ" sz="3200" kern="1200" dirty="0"/>
            <a:t> zlepšit nebo zachovat jeho zdravotní stav nebo zmírnit jeho utrpení, pokud</a:t>
          </a:r>
        </a:p>
      </dsp:txBody>
      <dsp:txXfrm>
        <a:off x="82245" y="123833"/>
        <a:ext cx="10351110" cy="1520310"/>
      </dsp:txXfrm>
    </dsp:sp>
    <dsp:sp modelId="{290A44C3-4938-4A4A-921A-C913ECB373B2}">
      <dsp:nvSpPr>
        <dsp:cNvPr id="0" name=""/>
        <dsp:cNvSpPr/>
      </dsp:nvSpPr>
      <dsp:spPr>
        <a:xfrm>
          <a:off x="0" y="1726388"/>
          <a:ext cx="10515600" cy="258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/>
            <a:t>a) odpovídají zdravotnímu stavu pojištěnce a účelu, jehož má být jejich poskytnutím dosaženo, a jsou pro pojištěnce přiměřeně bezpečné,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/>
            <a:t>b) jsou v souladu se současnými dostupnými poznatky lékařské vědy,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/>
            <a:t>c) existují důkazy o jejich účinnosti vzhledem k účelu jejich poskytování.</a:t>
          </a:r>
        </a:p>
      </dsp:txBody>
      <dsp:txXfrm>
        <a:off x="0" y="1726388"/>
        <a:ext cx="10515600" cy="25833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CF1E0E-FE01-4C01-AAB2-8021A3132E3A}">
      <dsp:nvSpPr>
        <dsp:cNvPr id="0" name=""/>
        <dsp:cNvSpPr/>
      </dsp:nvSpPr>
      <dsp:spPr>
        <a:xfrm>
          <a:off x="0" y="41229"/>
          <a:ext cx="10515600" cy="1081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Hrazenými službami jsou v rozsahu a za podmínek stanovených tímto zákonem</a:t>
          </a:r>
        </a:p>
      </dsp:txBody>
      <dsp:txXfrm>
        <a:off x="52774" y="94003"/>
        <a:ext cx="10410052" cy="975532"/>
      </dsp:txXfrm>
    </dsp:sp>
    <dsp:sp modelId="{B7610635-E720-414C-A2D3-79B6A08E0371}">
      <dsp:nvSpPr>
        <dsp:cNvPr id="0" name=""/>
        <dsp:cNvSpPr/>
      </dsp:nvSpPr>
      <dsp:spPr>
        <a:xfrm>
          <a:off x="0" y="1122309"/>
          <a:ext cx="10515600" cy="318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/>
            <a:t>a) zdravotní péče preventivní, dispenzární, diagnostická, léčebná, léčebně rehabilitační, lázeňská léčebně rehabilitační, posudková, ošetřovatelská, paliativní a zdravotní péče o dárce krve, tkání a buněk nebo orgánů související s jejich odběrem, a to ve všech formách jejího poskytování podle zákona o zdravotních službách,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b) poskytování léčivých přípravků, potravin pro zvláštní lékařské účely, zdravotnických prostředků a stomatologických výrobků,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c) přeprava pojištěnců a náhrada cestovních nákladů,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200" kern="1200" dirty="0"/>
            <a:t>d) odběr krve a odběr tkání, buněk a orgánů určených k transplantaci a nezbytné nakládání s nimi (uchovávání, skladování, zpracování a vyšetření),</a:t>
          </a:r>
        </a:p>
      </dsp:txBody>
      <dsp:txXfrm>
        <a:off x="0" y="1122309"/>
        <a:ext cx="10515600" cy="31878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6C6C4-949D-4A3C-839C-F58543C808FD}">
      <dsp:nvSpPr>
        <dsp:cNvPr id="0" name=""/>
        <dsp:cNvSpPr/>
      </dsp:nvSpPr>
      <dsp:spPr>
        <a:xfrm>
          <a:off x="0" y="59431"/>
          <a:ext cx="10515600" cy="174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Na výběr zdravotní pojišťovny, nestanoví-li tento zákon jinak,</a:t>
          </a:r>
        </a:p>
      </dsp:txBody>
      <dsp:txXfrm>
        <a:off x="85386" y="144817"/>
        <a:ext cx="10344828" cy="1578378"/>
      </dsp:txXfrm>
    </dsp:sp>
    <dsp:sp modelId="{091F09DB-E7A6-4B03-B7A4-677974F04CB6}">
      <dsp:nvSpPr>
        <dsp:cNvPr id="0" name=""/>
        <dsp:cNvSpPr/>
      </dsp:nvSpPr>
      <dsp:spPr>
        <a:xfrm>
          <a:off x="0" y="1883461"/>
          <a:ext cx="10515600" cy="17491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na výběr poskytovatele zdravotních služeb na území České republiky (dále jen "poskytovatel"), který je ve smluvním vztahu k příslušné zdravotní pojišťovně, a na výběr zdravotnického zařízení tohoto poskytovatele; </a:t>
          </a:r>
        </a:p>
      </dsp:txBody>
      <dsp:txXfrm>
        <a:off x="85386" y="1968847"/>
        <a:ext cx="10344828" cy="1578378"/>
      </dsp:txXfrm>
    </dsp:sp>
    <dsp:sp modelId="{88CE4DFF-F523-4E49-B349-8E664E1544B8}">
      <dsp:nvSpPr>
        <dsp:cNvPr id="0" name=""/>
        <dsp:cNvSpPr/>
      </dsp:nvSpPr>
      <dsp:spPr>
        <a:xfrm>
          <a:off x="0" y="3632611"/>
          <a:ext cx="10515600" cy="6592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v případě registrujícího poskytovatele může toto právo uplatnit jednou za 3 měsíce,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cs-CZ" sz="2000" kern="1200"/>
        </a:p>
      </dsp:txBody>
      <dsp:txXfrm>
        <a:off x="0" y="3632611"/>
        <a:ext cx="10515600" cy="6592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1BB71-B4C2-4218-BAE6-867FC9936256}">
      <dsp:nvSpPr>
        <dsp:cNvPr id="0" name=""/>
        <dsp:cNvSpPr/>
      </dsp:nvSpPr>
      <dsp:spPr>
        <a:xfrm>
          <a:off x="0" y="39836"/>
          <a:ext cx="10515600" cy="2091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na časovou a místní dostupnost hrazených služeb poskytovaných smluvními poskytovateli příslušné zdravotní pojišťovny,</a:t>
          </a:r>
        </a:p>
      </dsp:txBody>
      <dsp:txXfrm>
        <a:off x="102084" y="141920"/>
        <a:ext cx="10311432" cy="1887024"/>
      </dsp:txXfrm>
    </dsp:sp>
    <dsp:sp modelId="{00680C0F-557F-491D-B4A6-63574FB1761E}">
      <dsp:nvSpPr>
        <dsp:cNvPr id="0" name=""/>
        <dsp:cNvSpPr/>
      </dsp:nvSpPr>
      <dsp:spPr>
        <a:xfrm>
          <a:off x="0" y="2220309"/>
          <a:ext cx="10515600" cy="20911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na poskytnutí hrazených služeb v rozsahu a za podmínek stanovených tímto zákonem, přičemž poskytovatel nesmí za tyto hrazené služby přijmout od pojištěnce žádnou úhradu,</a:t>
          </a:r>
        </a:p>
      </dsp:txBody>
      <dsp:txXfrm>
        <a:off x="102084" y="2322393"/>
        <a:ext cx="10311432" cy="18870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8C525-72F0-49B5-8D5B-1A5A761F7CDC}">
      <dsp:nvSpPr>
        <dsp:cNvPr id="0" name=""/>
        <dsp:cNvSpPr/>
      </dsp:nvSpPr>
      <dsp:spPr>
        <a:xfrm>
          <a:off x="0" y="27368"/>
          <a:ext cx="10515600" cy="2103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na léčivé přípravky a potraviny pro zvláštní lékařské účely bez přímé úhrady, jde-li o léčivé přípravky a potraviny pro zvláštní lékařské účely hrazené ze zdravotního pojištění a předepsané v souladu s tímto zákonem; </a:t>
          </a:r>
        </a:p>
      </dsp:txBody>
      <dsp:txXfrm>
        <a:off x="102692" y="130060"/>
        <a:ext cx="10310216" cy="1898276"/>
      </dsp:txXfrm>
    </dsp:sp>
    <dsp:sp modelId="{C1765150-A9B2-4BC4-9E0B-F4A7E98316A3}">
      <dsp:nvSpPr>
        <dsp:cNvPr id="0" name=""/>
        <dsp:cNvSpPr/>
      </dsp:nvSpPr>
      <dsp:spPr>
        <a:xfrm>
          <a:off x="0" y="2220309"/>
          <a:ext cx="10515600" cy="2103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to platí i v případech, kdy poskytovatel lékárenské péče nemá se zdravotní pojišťovnou pojištěnce dosud uzavřenou smlouvu,</a:t>
          </a:r>
        </a:p>
      </dsp:txBody>
      <dsp:txXfrm>
        <a:off x="102692" y="2323001"/>
        <a:ext cx="10310216" cy="1898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12" name="Nadpis 6">
            <a:extLst>
              <a:ext uri="{FF2B5EF4-FFF2-40B4-BE49-F238E27FC236}">
                <a16:creationId xmlns:a16="http://schemas.microsoft.com/office/drawing/2014/main" id="{F31C6098-45F4-4855-8153-FB7904CE4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4BB26B4-1DB3-416F-8DA4-AFF4E665D6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4" name="Podnadpis 2">
            <a:extLst>
              <a:ext uri="{FF2B5EF4-FFF2-40B4-BE49-F238E27FC236}">
                <a16:creationId xmlns:a16="http://schemas.microsoft.com/office/drawing/2014/main" id="{6623C95A-60BE-40EB-9BC7-25260893EB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ástupný symbol pro obsah 12">
            <a:extLst>
              <a:ext uri="{FF2B5EF4-FFF2-40B4-BE49-F238E27FC236}">
                <a16:creationId xmlns:a16="http://schemas.microsoft.com/office/drawing/2014/main" id="{9547EBDF-D870-4615-B89A-66FC8E0A0F0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text 5">
            <a:extLst>
              <a:ext uri="{FF2B5EF4-FFF2-40B4-BE49-F238E27FC236}">
                <a16:creationId xmlns:a16="http://schemas.microsoft.com/office/drawing/2014/main" id="{FE825788-55A0-4392-9284-0099917A1B9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13">
            <a:extLst>
              <a:ext uri="{FF2B5EF4-FFF2-40B4-BE49-F238E27FC236}">
                <a16:creationId xmlns:a16="http://schemas.microsoft.com/office/drawing/2014/main" id="{BB6DC7A3-6070-4788-8925-ECEF5D270E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7B2FBDD4-6F42-4D3A-ABC8-DAF530179B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13">
            <a:extLst>
              <a:ext uri="{FF2B5EF4-FFF2-40B4-BE49-F238E27FC236}">
                <a16:creationId xmlns:a16="http://schemas.microsoft.com/office/drawing/2014/main" id="{6559EC12-76DD-40DE-8DB8-8B359A47CC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obsah 12">
            <a:extLst>
              <a:ext uri="{FF2B5EF4-FFF2-40B4-BE49-F238E27FC236}">
                <a16:creationId xmlns:a16="http://schemas.microsoft.com/office/drawing/2014/main" id="{137F4524-A39B-43FB-9E07-67C451992724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6838A12A-82A1-4709-9D33-F39AFA8AFA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28" name="Rectangle 17">
            <a:extLst>
              <a:ext uri="{FF2B5EF4-FFF2-40B4-BE49-F238E27FC236}">
                <a16:creationId xmlns:a16="http://schemas.microsoft.com/office/drawing/2014/main" id="{DE0BEEF4-6DAC-4D6C-AD80-575053D422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54EEC6B-F6F3-491F-AF84-5FBBB3FC67C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693E3813-A8A0-4605-A751-A0C706248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Rectangle 17">
            <a:extLst>
              <a:ext uri="{FF2B5EF4-FFF2-40B4-BE49-F238E27FC236}">
                <a16:creationId xmlns:a16="http://schemas.microsoft.com/office/drawing/2014/main" id="{77EDFCFB-BDDB-45EE-9574-EB8FA8F886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8" name="Rectangle 18">
            <a:extLst>
              <a:ext uri="{FF2B5EF4-FFF2-40B4-BE49-F238E27FC236}">
                <a16:creationId xmlns:a16="http://schemas.microsoft.com/office/drawing/2014/main" id="{560DCD67-AE12-4FF8-B224-2C33488C5A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rázek 7">
            <a:extLst>
              <a:ext uri="{FF2B5EF4-FFF2-40B4-BE49-F238E27FC236}">
                <a16:creationId xmlns:a16="http://schemas.microsoft.com/office/drawing/2014/main" id="{F4024E46-62E6-44CE-9E2C-14E827C7CC9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přidáte obrázek.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83CAA91-E696-4AD2-90D7-33C9838102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D1C4BF70-4C1E-4AF7-81E0-104F006A02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3E5CFC32-FE61-424D-B52A-0545883D65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16480462-23C7-4E09-BE59-6229F8EBE2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11A8-CC09-44A6-9BF2-E1B7D8FF02B8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71010-794F-4051-AC4E-250AE86301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28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>
            <a:extLst>
              <a:ext uri="{FF2B5EF4-FFF2-40B4-BE49-F238E27FC236}">
                <a16:creationId xmlns:a16="http://schemas.microsoft.com/office/drawing/2014/main" id="{A863908E-35CD-40EF-A9BC-99C58ABB7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B6C1BCC2-A34F-44AA-A794-995C12271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5A4303E-2B43-4D3D-A41D-FED699B967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3" name="Rectangle 17">
            <a:extLst>
              <a:ext uri="{FF2B5EF4-FFF2-40B4-BE49-F238E27FC236}">
                <a16:creationId xmlns:a16="http://schemas.microsoft.com/office/drawing/2014/main" id="{7870222A-3184-483B-8432-BC2DC27015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chemeClr val="bg1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9151A81E-EB70-4E3D-8B26-0F63114D610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bg1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12">
            <a:extLst>
              <a:ext uri="{FF2B5EF4-FFF2-40B4-BE49-F238E27FC236}">
                <a16:creationId xmlns:a16="http://schemas.microsoft.com/office/drawing/2014/main" id="{FB42411C-CED0-4ED2-B4E8-5D353B0A3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21D70DC-2864-41C2-B8C6-05CA897F7C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2FD3E81E-40FE-4E13-9B11-5767EF4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3B718662-BCEF-4F53-80CB-8B7864BBF9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4" name="Rectangle 18">
            <a:extLst>
              <a:ext uri="{FF2B5EF4-FFF2-40B4-BE49-F238E27FC236}">
                <a16:creationId xmlns:a16="http://schemas.microsoft.com/office/drawing/2014/main" id="{817F25E5-B573-488B-992B-821062693C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1655828-74E8-4C8C-9A46-D37055D42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0" name="Zástupný symbol pro text 7">
            <a:extLst>
              <a:ext uri="{FF2B5EF4-FFF2-40B4-BE49-F238E27FC236}">
                <a16:creationId xmlns:a16="http://schemas.microsoft.com/office/drawing/2014/main" id="{75DC10B1-1F87-4724-A431-B37F17D5CC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Nadpis 12">
            <a:extLst>
              <a:ext uri="{FF2B5EF4-FFF2-40B4-BE49-F238E27FC236}">
                <a16:creationId xmlns:a16="http://schemas.microsoft.com/office/drawing/2014/main" id="{AC2C2C02-70BC-4CA2-A448-691E5EA5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B250CC6C-D8E6-4BFA-8121-125E87CAF9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4" name="Zástupný symbol pro zápatí 1">
            <a:extLst>
              <a:ext uri="{FF2B5EF4-FFF2-40B4-BE49-F238E27FC236}">
                <a16:creationId xmlns:a16="http://schemas.microsoft.com/office/drawing/2014/main" id="{7031899D-0AAE-4B99-AEF8-0822F14C8E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5" name="Zástupný symbol pro číslo snímku 2">
            <a:extLst>
              <a:ext uri="{FF2B5EF4-FFF2-40B4-BE49-F238E27FC236}">
                <a16:creationId xmlns:a16="http://schemas.microsoft.com/office/drawing/2014/main" id="{D92A2384-FACF-4740-A29F-249FD2ADB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D4C2477F-94C0-46AB-8F78-23BC6DD4FC0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Nadpis 12">
            <a:extLst>
              <a:ext uri="{FF2B5EF4-FFF2-40B4-BE49-F238E27FC236}">
                <a16:creationId xmlns:a16="http://schemas.microsoft.com/office/drawing/2014/main" id="{C4106739-3F30-4F60-A2E3-CF2394B80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3" name="Zástupný symbol pro text 7">
            <a:extLst>
              <a:ext uri="{FF2B5EF4-FFF2-40B4-BE49-F238E27FC236}">
                <a16:creationId xmlns:a16="http://schemas.microsoft.com/office/drawing/2014/main" id="{E339B93E-CBDC-488E-BF9A-45D7166AC8D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obsah 2">
            <a:extLst>
              <a:ext uri="{FF2B5EF4-FFF2-40B4-BE49-F238E27FC236}">
                <a16:creationId xmlns:a16="http://schemas.microsoft.com/office/drawing/2014/main" id="{BFD74342-09BD-4472-B28E-114F4330F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5" name="Zástupný symbol pro obsah 2">
            <a:extLst>
              <a:ext uri="{FF2B5EF4-FFF2-40B4-BE49-F238E27FC236}">
                <a16:creationId xmlns:a16="http://schemas.microsoft.com/office/drawing/2014/main" id="{AD2DE495-3325-41DE-A9F8-9591CFE8414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1764A665-A1E3-4A8F-B626-FB65BDBAFB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9" name="Rectangle 17">
            <a:extLst>
              <a:ext uri="{FF2B5EF4-FFF2-40B4-BE49-F238E27FC236}">
                <a16:creationId xmlns:a16="http://schemas.microsoft.com/office/drawing/2014/main" id="{ADC4F307-3DF9-4410-8992-A762F287764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437C06DE-EC9E-4277-9F01-ABCD1D7851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ástupný symbol pro obsah 12">
            <a:extLst>
              <a:ext uri="{FF2B5EF4-FFF2-40B4-BE49-F238E27FC236}">
                <a16:creationId xmlns:a16="http://schemas.microsoft.com/office/drawing/2014/main" id="{3CE5E861-D1D4-4121-A3EE-54C338DE09B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Nadpis 3">
            <a:extLst>
              <a:ext uri="{FF2B5EF4-FFF2-40B4-BE49-F238E27FC236}">
                <a16:creationId xmlns:a16="http://schemas.microsoft.com/office/drawing/2014/main" id="{F7E125D3-8983-4C68-BE8E-3E28EE04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9" name="Zástupný symbol pro text 13">
            <a:extLst>
              <a:ext uri="{FF2B5EF4-FFF2-40B4-BE49-F238E27FC236}">
                <a16:creationId xmlns:a16="http://schemas.microsoft.com/office/drawing/2014/main" id="{437D9636-8187-40FB-9014-91A485647AB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30" name="Obrázek 29">
            <a:extLst>
              <a:ext uri="{FF2B5EF4-FFF2-40B4-BE49-F238E27FC236}">
                <a16:creationId xmlns:a16="http://schemas.microsoft.com/office/drawing/2014/main" id="{338E8CF6-8E6E-495F-9305-499E00CAAB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1" name="Zástupný symbol pro obsah 2">
            <a:extLst>
              <a:ext uri="{FF2B5EF4-FFF2-40B4-BE49-F238E27FC236}">
                <a16:creationId xmlns:a16="http://schemas.microsoft.com/office/drawing/2014/main" id="{F1218642-4B36-47A8-993D-095CD9ED7856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B6B70499-49FF-4F72-990E-E50DCAF497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306C7E2E-0F6D-4FCC-BEBB-E477C0EDE1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8CE0E250-5D3F-4EB8-8C80-31815677104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text 5">
            <a:extLst>
              <a:ext uri="{FF2B5EF4-FFF2-40B4-BE49-F238E27FC236}">
                <a16:creationId xmlns:a16="http://schemas.microsoft.com/office/drawing/2014/main" id="{0F223511-4560-47CD-B05A-BADF3B3D147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4" name="Zástupný symbol pro text 5">
            <a:extLst>
              <a:ext uri="{FF2B5EF4-FFF2-40B4-BE49-F238E27FC236}">
                <a16:creationId xmlns:a16="http://schemas.microsoft.com/office/drawing/2014/main" id="{3AFBD400-6ACB-4E94-8A8F-EF5BE83952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Zástupný symbol pro text 5">
            <a:extLst>
              <a:ext uri="{FF2B5EF4-FFF2-40B4-BE49-F238E27FC236}">
                <a16:creationId xmlns:a16="http://schemas.microsoft.com/office/drawing/2014/main" id="{F6BCDF9B-5557-4C01-BFEA-AC54389E04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Zástupný symbol pro text 13">
            <a:extLst>
              <a:ext uri="{FF2B5EF4-FFF2-40B4-BE49-F238E27FC236}">
                <a16:creationId xmlns:a16="http://schemas.microsoft.com/office/drawing/2014/main" id="{978AEBEE-D3B8-4F1E-84B5-BAC5E748B03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7" name="Zástupný symbol pro text 13">
            <a:extLst>
              <a:ext uri="{FF2B5EF4-FFF2-40B4-BE49-F238E27FC236}">
                <a16:creationId xmlns:a16="http://schemas.microsoft.com/office/drawing/2014/main" id="{8BEF53DA-BDCC-402C-8853-0C952D6B00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8" name="Zástupný symbol pro text 13">
            <a:extLst>
              <a:ext uri="{FF2B5EF4-FFF2-40B4-BE49-F238E27FC236}">
                <a16:creationId xmlns:a16="http://schemas.microsoft.com/office/drawing/2014/main" id="{1B869AE0-B815-43F3-9C57-774B126513C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Zástupný symbol pro obsah 12">
            <a:extLst>
              <a:ext uri="{FF2B5EF4-FFF2-40B4-BE49-F238E27FC236}">
                <a16:creationId xmlns:a16="http://schemas.microsoft.com/office/drawing/2014/main" id="{7EE296DF-188D-46CD-A248-5E32B38204A8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Zástupný symbol pro obsah 12">
            <a:extLst>
              <a:ext uri="{FF2B5EF4-FFF2-40B4-BE49-F238E27FC236}">
                <a16:creationId xmlns:a16="http://schemas.microsoft.com/office/drawing/2014/main" id="{86567007-60CB-42DC-93EA-A0AFB168C81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Zástupný symbol pro text 7">
            <a:extLst>
              <a:ext uri="{FF2B5EF4-FFF2-40B4-BE49-F238E27FC236}">
                <a16:creationId xmlns:a16="http://schemas.microsoft.com/office/drawing/2014/main" id="{F1BE8CEB-F37E-4115-BEAE-2A66158C12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2" name="Nadpis 12">
            <a:extLst>
              <a:ext uri="{FF2B5EF4-FFF2-40B4-BE49-F238E27FC236}">
                <a16:creationId xmlns:a16="http://schemas.microsoft.com/office/drawing/2014/main" id="{9063DEBF-5704-4C60-927D-4EE182D4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33" name="Obrázek 32">
            <a:extLst>
              <a:ext uri="{FF2B5EF4-FFF2-40B4-BE49-F238E27FC236}">
                <a16:creationId xmlns:a16="http://schemas.microsoft.com/office/drawing/2014/main" id="{C1E17AD7-C41E-4941-82E2-9E0085CDE6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34" name="Rectangle 17">
            <a:extLst>
              <a:ext uri="{FF2B5EF4-FFF2-40B4-BE49-F238E27FC236}">
                <a16:creationId xmlns:a16="http://schemas.microsoft.com/office/drawing/2014/main" id="{2019F1A4-69A0-4FF8-8995-9B76480FDF9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70B6F527-4F6F-407F-ACB8-3642D3D05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6D2A4ADF-EE22-48A9-9D57-09381DE87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5327AD19-2866-498E-B141-60DB67C20A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F362095D-69A9-4E7E-B0AD-45833F6F096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816C4316-2D20-4A0F-97F8-1B81D6F3D27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Rectangle 17">
            <a:extLst>
              <a:ext uri="{FF2B5EF4-FFF2-40B4-BE49-F238E27FC236}">
                <a16:creationId xmlns:a16="http://schemas.microsoft.com/office/drawing/2014/main" id="{479503A6-16CC-4F01-AF35-CF704ACE78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0C31BCEF-D9FF-4796-A774-A41223BD56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8A9C999D-0177-4D2E-B8A6-1E94C72C4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166C581-4BC7-43C0-A297-97463012AF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804A2AC6-8CD7-45FD-9072-6BC53E42A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11" name="Rectangle 18">
            <a:extLst>
              <a:ext uri="{FF2B5EF4-FFF2-40B4-BE49-F238E27FC236}">
                <a16:creationId xmlns:a16="http://schemas.microsoft.com/office/drawing/2014/main" id="{CB7837D4-109B-4305-835D-58924C78A80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nadpis 1">
            <a:extLst>
              <a:ext uri="{FF2B5EF4-FFF2-40B4-BE49-F238E27FC236}">
                <a16:creationId xmlns:a16="http://schemas.microsoft.com/office/drawing/2014/main" id="{357E978C-D332-46B0-BCEB-191876BAE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text 4">
            <a:extLst>
              <a:ext uri="{FF2B5EF4-FFF2-40B4-BE49-F238E27FC236}">
                <a16:creationId xmlns:a16="http://schemas.microsoft.com/office/drawing/2014/main" id="{BF356BAA-D86E-48F6-AB0E-D85145D01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04A51A6C-23BF-41AD-B682-A75C089948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 dirty="0"/>
              <a:t>Definujte zápatí – název prezentace nebo pracoviště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F8DFAB6E-B377-4196-8D95-E94BE6B31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nárok pojištěnce/pacienta</a:t>
            </a:r>
            <a:br>
              <a:rPr lang="cs-CZ" dirty="0"/>
            </a:br>
            <a:r>
              <a:rPr lang="cs-CZ" dirty="0"/>
              <a:t>na hrazenou péči ve </a:t>
            </a:r>
            <a:r>
              <a:rPr lang="cs-CZ" dirty="0" err="1"/>
              <a:t>veřeném</a:t>
            </a:r>
            <a:r>
              <a:rPr lang="cs-CZ" dirty="0"/>
              <a:t> zdravotním pojištění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7167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altLang="cs-CZ" dirty="0">
                <a:effectLst/>
                <a:cs typeface="Arial" panose="020B0604020202020204" pitchFamily="34" charset="0"/>
              </a:rPr>
              <a:t>Hrazené služby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8633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altLang="cs-CZ" dirty="0">
                <a:effectLst/>
                <a:cs typeface="Arial" panose="020B0604020202020204" pitchFamily="34" charset="0"/>
              </a:rPr>
              <a:t>Hrazené služby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1135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altLang="cs-CZ" dirty="0">
                <a:effectLst/>
                <a:cs typeface="Arial" panose="020B0604020202020204" pitchFamily="34" charset="0"/>
              </a:rPr>
              <a:t>….. Hrazené služby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2000" dirty="0"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e) přeprava žijícího dárce do místa odběru a z tohoto místa do místa poskytnutí zdravotní péče související s odběrem a z tohoto místa a náhradu cestovních nákladů,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 f) přeprava zemřelého dárce do místa odběru a z tohoto místa,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 g) přeprava odebraných tkání, buněk a orgánů,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 h) prohlídka zemřelého pojištěnce a pitva včetně přepravy,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 i) pobyt průvodce pojištěnce ve zdravotnickém zařízení lůžkové péče,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cs typeface="Arial" panose="020B0604020202020204" pitchFamily="34" charset="0"/>
              </a:rPr>
              <a:t> j) zdravotní péče související s těhotenstvím a porodem dítěte, jehož matka požádala o utajení své osoby v souvislosti s porodem; tuto péči hradí zdravotní pojišťovna, kterou na základě identifikačních údajů pojištěnce o úhradu požádá příslušný poskytovatel.</a:t>
            </a:r>
          </a:p>
          <a:p>
            <a:pPr>
              <a:lnSpc>
                <a:spcPct val="80000"/>
              </a:lnSpc>
            </a:pPr>
            <a:endParaRPr lang="cs-CZ" altLang="cs-CZ" sz="2000" dirty="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80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  <a:cs typeface="Arial" panose="020B0604020202020204" pitchFamily="34" charset="0"/>
              </a:rPr>
              <a:t>		…. Hrazené služby v ČR a cizině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cs typeface="Arial" panose="020B0604020202020204" pitchFamily="34" charset="0"/>
              </a:rPr>
              <a:t>Ze zdravotního pojištění se hradí zdravotní služby poskytnuté na území České republiky.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cs typeface="Arial" panose="020B0604020202020204" pitchFamily="34" charset="0"/>
            </a:endParaRP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cs typeface="Arial" panose="020B0604020202020204" pitchFamily="34" charset="0"/>
              </a:rPr>
              <a:t>Ze zdravotního pojištění se pojištěnci na základě jeho žádosti poskytne náhrada nákladů vynaložených na neodkladnou zdravotní péči, jejíž potřeba nastala během jeho pobytu v cizině, a to pouze do výše stanovené pro úhradu takových služeb, pokud by byly poskytnuty na území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1954898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  <a:cs typeface="Arial" panose="020B0604020202020204" pitchFamily="34" charset="0"/>
              </a:rPr>
              <a:t>		Výše náhrady nákladů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>
                <a:effectLst/>
                <a:cs typeface="Arial" panose="020B0604020202020204" pitchFamily="34" charset="0"/>
              </a:rPr>
              <a:t>na základě tohoto zákona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>
                <a:effectLst/>
                <a:cs typeface="Arial" panose="020B0604020202020204" pitchFamily="34" charset="0"/>
              </a:rPr>
              <a:t>vyhlášky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>
                <a:effectLst/>
                <a:cs typeface="Arial" panose="020B0604020202020204" pitchFamily="34" charset="0"/>
              </a:rPr>
              <a:t>cenového předpisu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>
                <a:effectLst/>
                <a:cs typeface="Arial" panose="020B0604020202020204" pitchFamily="34" charset="0"/>
              </a:rPr>
              <a:t>opatření obecné povahy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dirty="0">
                <a:effectLst/>
                <a:cs typeface="Arial" panose="020B0604020202020204" pitchFamily="34" charset="0"/>
              </a:rPr>
              <a:t>rozhodnutí Ústavu ke dni vyhotovení účetního dokladu, na jehož základě se náhrada provádí</a:t>
            </a:r>
          </a:p>
        </p:txBody>
      </p:sp>
    </p:spTree>
    <p:extLst>
      <p:ext uri="{BB962C8B-B14F-4D97-AF65-F5344CB8AC3E}">
        <p14:creationId xmlns:p14="http://schemas.microsoft.com/office/powerpoint/2010/main" val="1846756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C822A4-9F32-49B1-8625-35EDAE337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Úhradová vyhláška</a:t>
            </a:r>
          </a:p>
        </p:txBody>
      </p:sp>
      <p:pic>
        <p:nvPicPr>
          <p:cNvPr id="5" name="Zástupný symbol pro obsah 4" descr="Výřez obrazovky">
            <a:extLst>
              <a:ext uri="{FF2B5EF4-FFF2-40B4-BE49-F238E27FC236}">
                <a16:creationId xmlns:a16="http://schemas.microsoft.com/office/drawing/2014/main" id="{396ED04D-673F-4330-9C5D-A0E660A652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8729" y="1807420"/>
            <a:ext cx="4505071" cy="4351338"/>
          </a:xfrm>
        </p:spPr>
      </p:pic>
      <p:pic>
        <p:nvPicPr>
          <p:cNvPr id="7" name="Obrázek 6" descr="Výřez obrazovky">
            <a:extLst>
              <a:ext uri="{FF2B5EF4-FFF2-40B4-BE49-F238E27FC236}">
                <a16:creationId xmlns:a16="http://schemas.microsoft.com/office/drawing/2014/main" id="{3472056C-1558-4CD1-8419-62BB4ADBB7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59" y="1690688"/>
            <a:ext cx="5723116" cy="382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640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A12721-453B-4C93-8404-5BA0CEDA6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Úhradové vyhlášky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BAD00F-FF92-477A-9BF8-FB1A442BB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Podklad pro vyjednávání mezi zdravotní pojišťovnou a poskytovatelem</a:t>
            </a:r>
          </a:p>
          <a:p>
            <a:r>
              <a:rPr lang="cs-CZ" dirty="0"/>
              <a:t>Lze se odchýlit</a:t>
            </a:r>
          </a:p>
          <a:p>
            <a:r>
              <a:rPr lang="cs-CZ" dirty="0"/>
              <a:t>Pokud se nedomluví, tak platí ceny uvedené ve vyhlášce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D5998F0-2F54-4B87-9E91-69D14FDF02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Definujte zápatí – název prezentace nebo pracoviště</a:t>
            </a: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3BD71E6-D56A-4156-9AFD-124CECFE5B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0693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C51962F-3682-484B-AD16-1E2060916C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Indivudální</a:t>
            </a:r>
            <a:r>
              <a:rPr lang="cs-CZ" dirty="0"/>
              <a:t> nárok pojištěnce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E1514C0-366E-4422-89D5-22447CF923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614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altLang="cs-CZ" dirty="0">
                <a:effectLst/>
                <a:cs typeface="Arial" panose="020B0604020202020204" pitchFamily="34" charset="0"/>
              </a:rPr>
              <a:t>	Práva pojištěnce související s péčí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088812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6892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altLang="cs-CZ" dirty="0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064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lvl="0" indent="0">
              <a:buNone/>
            </a:pPr>
            <a:r>
              <a:rPr lang="cs-CZ" sz="2400" dirty="0"/>
              <a:t>Čl. 31 Listiny základních práv a svobod</a:t>
            </a:r>
          </a:p>
          <a:p>
            <a:pPr lvl="1"/>
            <a:r>
              <a:rPr lang="cs-CZ" sz="1600" dirty="0"/>
              <a:t>Každý má právo na ochranu zdraví. </a:t>
            </a:r>
          </a:p>
          <a:p>
            <a:pPr lvl="1"/>
            <a:r>
              <a:rPr lang="cs-CZ" sz="1600" dirty="0"/>
              <a:t>Občané mají na základě veřejného pojištění právo  na bezplatnou zdravotní péči a na zdravotní pomůcky za podmínek, které stanoví zákon.</a:t>
            </a:r>
          </a:p>
          <a:p>
            <a:pPr lvl="1"/>
            <a:r>
              <a:rPr lang="cs-CZ" sz="1600" dirty="0">
                <a:solidFill>
                  <a:srgbClr val="FF0000"/>
                </a:solidFill>
              </a:rPr>
              <a:t>Jinak řečeno – ne všechna zdravotní péče musí být „bezplatná“ (přesněji řečeno hrazená)-</a:t>
            </a:r>
          </a:p>
          <a:p>
            <a:pPr lvl="0"/>
            <a:r>
              <a:rPr lang="cs-CZ" sz="2400" dirty="0"/>
              <a:t>Čl.3 Úmluvy o lidských právech a biomedicíně </a:t>
            </a:r>
          </a:p>
          <a:p>
            <a:pPr lvl="1"/>
            <a:r>
              <a:rPr lang="cs-CZ" sz="1600" dirty="0"/>
              <a:t>Rovná dostupnost zdravotní péče</a:t>
            </a:r>
          </a:p>
          <a:p>
            <a:pPr lvl="1"/>
            <a:r>
              <a:rPr lang="cs-CZ" sz="1600" dirty="0"/>
              <a:t>Smluvní strany, majíce na zřeteli zdravotní potřeby a dostupné zdroje, učiní odpovídající opatření, aby v rámci své jurisdikce zajistily rovnou dostupnost zdravotní péče patřičné kvality.</a:t>
            </a:r>
          </a:p>
          <a:p>
            <a:endParaRPr lang="cs-CZ" sz="24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Lidskoprávní základ na hrazenou péči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85131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Časová a místní dostupnost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9757" y="1953133"/>
            <a:ext cx="7592485" cy="4096322"/>
          </a:xfrm>
        </p:spPr>
      </p:pic>
    </p:spTree>
    <p:extLst>
      <p:ext uri="{BB962C8B-B14F-4D97-AF65-F5344CB8AC3E}">
        <p14:creationId xmlns:p14="http://schemas.microsoft.com/office/powerpoint/2010/main" val="3790865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205" y="2253212"/>
            <a:ext cx="7811590" cy="3496163"/>
          </a:xfrm>
        </p:spPr>
      </p:pic>
    </p:spTree>
    <p:extLst>
      <p:ext uri="{BB962C8B-B14F-4D97-AF65-F5344CB8AC3E}">
        <p14:creationId xmlns:p14="http://schemas.microsoft.com/office/powerpoint/2010/main" val="3584306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180" y="1972186"/>
            <a:ext cx="5839640" cy="4058216"/>
          </a:xfrm>
        </p:spPr>
      </p:pic>
    </p:spTree>
    <p:extLst>
      <p:ext uri="{BB962C8B-B14F-4D97-AF65-F5344CB8AC3E}">
        <p14:creationId xmlns:p14="http://schemas.microsoft.com/office/powerpoint/2010/main" val="3828477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600" y="2462792"/>
            <a:ext cx="6982799" cy="3077004"/>
          </a:xfrm>
        </p:spPr>
      </p:pic>
    </p:spTree>
    <p:extLst>
      <p:ext uri="{BB962C8B-B14F-4D97-AF65-F5344CB8AC3E}">
        <p14:creationId xmlns:p14="http://schemas.microsoft.com/office/powerpoint/2010/main" val="129929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altLang="cs-CZ" dirty="0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4631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altLang="cs-CZ">
                <a:effectLst/>
                <a:cs typeface="Arial" panose="020B0604020202020204" pitchFamily="34" charset="0"/>
              </a:rPr>
              <a:t>Práva pojištěnce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44506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altLang="cs-CZ" dirty="0">
                <a:effectLst/>
                <a:cs typeface="Arial" panose="020B0604020202020204" pitchFamily="34" charset="0"/>
              </a:rPr>
              <a:t>	Práva pojištěnce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  <a:cs typeface="Arial" panose="020B0604020202020204" pitchFamily="34" charset="0"/>
              </a:rPr>
              <a:t>Má-li pojištěnec za to, že mu nejsou poskytovány hrazené služby v souladu s tímto zákonem, může podat stížnost podle zákona o zdravotních službách.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>
              <a:effectLst/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022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239F2C6-7020-4B2A-A589-BC846697D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Složitější případy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AFE015-28B1-4272-804D-101BD9A8BC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692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901D5-62DF-416C-9648-1332007BC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Přeshraniční pohyb osob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98CF8A-ED19-44F9-8455-B41BEB579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Cizinec v ČR</a:t>
            </a:r>
          </a:p>
          <a:p>
            <a:pPr lvl="1"/>
            <a:r>
              <a:rPr lang="cs-CZ" dirty="0"/>
              <a:t>Cizinec z EU</a:t>
            </a:r>
          </a:p>
          <a:p>
            <a:pPr lvl="1"/>
            <a:r>
              <a:rPr lang="cs-CZ" dirty="0"/>
              <a:t>Cizinec mimo EU</a:t>
            </a:r>
          </a:p>
          <a:p>
            <a:r>
              <a:rPr lang="cs-CZ" dirty="0"/>
              <a:t>Pojištěnec ČR v cizině:</a:t>
            </a:r>
          </a:p>
          <a:p>
            <a:pPr lvl="1"/>
            <a:r>
              <a:rPr lang="cs-CZ" dirty="0"/>
              <a:t>Ze zdravotního pojištění se pojištěnci na základě jeho žádosti poskytne náhrada nákladů vynaložených na neodkladnou zdravotní péči, jejíž potřeba nastala během jeho pobytu v cizině, a to pouze do výše stanovené pro úhradu takových služeb, pokud by byly poskytnuty na území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33050089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66779-F8A9-4902-B520-981C28B4B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Zvláštní ambulantní péče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92A749-FF7A-4777-966C-86109A6E7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Hrazenými službami je i zvláštní ambulantní péče poskytovaná pojištěncům s akutním nebo chronickým onemocněním, pojištěncům tělesně, smyslově nebo mentálně postiženým a závislým na cizí pomoci a paliativní péče, poskytovaná pojištěncům v terminálním stavu, v jejich vlastním sociálním prostředí; tato péče se poskytuje jako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domácí zdravotní péče, pokud je poskytována na základě doporučení registrujícího poskytovatele ambulantní péče v oboru všeobecné praktické lékařství nebo v oboru praktické lékařství pro děti a dorost nebo ošetřujícího lékaře při hospitalizaci, nebo na základě doporučení ošetřujícího lékaře, jde-li o paliativní péči o pojištěnce v terminálním stavu,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zdravotní péče ve stacionářích, pokud je poskytována na základě doporučení ošetřujícího lékaře,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zdravotní péče poskytovaná ve zdravotnických zařízeních lůžkové péče osobám, které jsou v nich umístěny z jiných než zdravotních důvodů,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zdravotní péče v </a:t>
            </a:r>
            <a:r>
              <a:rPr lang="cs-CZ" dirty="0">
                <a:solidFill>
                  <a:srgbClr val="FF0000"/>
                </a:solidFill>
              </a:rPr>
              <a:t>zařízeních sociálních služeb,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ošetřovatelská péče poskytovaná na základě ordinace ošetřujícího lékaře pojištěncům umístěným v zařízeních pobytových sociálních služeb odborně způsobilými zaměstnanci těchto zařízení, pokud k tomu poskytovatelé pobytových sociálních služeb uzavřou zvláštní smlouvu s příslušnou zdravotní pojišťovnou podle § 17a.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128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každého na ochranu zdraví</a:t>
            </a:r>
          </a:p>
          <a:p>
            <a:pPr lvl="1"/>
            <a:r>
              <a:rPr lang="cs-CZ" i="1" dirty="0"/>
              <a:t>zák. č. 258/2000 Sb., o ochraně veřejného zdraví</a:t>
            </a:r>
            <a:endParaRPr lang="cs-CZ" dirty="0"/>
          </a:p>
          <a:p>
            <a:pPr lvl="1"/>
            <a:r>
              <a:rPr lang="cs-CZ" i="1" dirty="0"/>
              <a:t>zák. č. 372/2011 Sb., o zdravotních službách </a:t>
            </a:r>
            <a:endParaRPr lang="cs-CZ" dirty="0"/>
          </a:p>
          <a:p>
            <a:r>
              <a:rPr lang="cs-CZ" dirty="0"/>
              <a:t>Systém veřejného zdravotního pojištění</a:t>
            </a:r>
          </a:p>
          <a:p>
            <a:pPr lvl="1"/>
            <a:r>
              <a:rPr lang="cs-CZ" i="1" dirty="0"/>
              <a:t>zák. č. 48/1997 Sb., o veřejném zdravotním pojištění</a:t>
            </a:r>
            <a:endParaRPr lang="cs-CZ" dirty="0"/>
          </a:p>
          <a:p>
            <a:pPr lvl="1"/>
            <a:r>
              <a:rPr lang="cs-CZ" i="1" dirty="0"/>
              <a:t>zák. č. 592/1992 Sb., o pojistném na všeobecné zdravotní pojištění</a:t>
            </a:r>
            <a:endParaRPr lang="cs-CZ" dirty="0"/>
          </a:p>
          <a:p>
            <a:pPr lvl="1"/>
            <a:r>
              <a:rPr lang="cs-CZ" i="1" dirty="0"/>
              <a:t>zák. č. 280/1992 Sb., o resortních, oborových, podnikových a dalších zdravotních pojišťovnách</a:t>
            </a:r>
            <a:endParaRPr lang="cs-CZ" dirty="0"/>
          </a:p>
          <a:p>
            <a:pPr lvl="1"/>
            <a:r>
              <a:rPr lang="cs-CZ" i="1" dirty="0"/>
              <a:t>zák. č. 551/1991 Sb., o Všeobecné zdravotní pojišťovně ČR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90805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DA6DB2-0413-41DE-94C2-087E3815C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Zvláštnosti lůžková péče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856D37-434C-4345-AF0A-24D8E6EE6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Hrazenými službami je i léčba paliativní a symptomatická o osoby v terminálním stavu poskytovaná ve speciálních lůžkových zařízeních hospicového typu.</a:t>
            </a:r>
          </a:p>
          <a:p>
            <a:endParaRPr lang="cs-CZ" dirty="0"/>
          </a:p>
          <a:p>
            <a:r>
              <a:rPr lang="cs-CZ" dirty="0"/>
              <a:t>Hrazenými službami je i vybavení pojištěnce léčivými přípravky, potravinami pro zvláštní lékařské účely a zdravotnickými prostředky po ukončení hospitalizace na 3 dny nebo v odůvodněných případech i na další, nezbytně nutnou dobu.</a:t>
            </a:r>
          </a:p>
        </p:txBody>
      </p:sp>
    </p:spTree>
    <p:extLst>
      <p:ext uri="{BB962C8B-B14F-4D97-AF65-F5344CB8AC3E}">
        <p14:creationId xmlns:p14="http://schemas.microsoft.com/office/powerpoint/2010/main" val="35977563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83775E-7CE1-4A37-BCAC-EB99F4B37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Preventivní péče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81DF171-4701-4C35-B606-603BB03B79B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115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pojištěnců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512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6920343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Osoby zdravotně pojištěné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28982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0354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veřejného ZP 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496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4763470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pojištěnce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10313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419927"/>
              </p:ext>
            </p:extLst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pojištěnce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4944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6BF441-8AD8-46EA-A498-5FD8AF874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Co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skutečně</a:t>
            </a:r>
            <a:r>
              <a:rPr lang="sk-SK" dirty="0"/>
              <a:t> hradí?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E36FCC-FCEB-4DA7-959D-D84D72397E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Všechno (?)</a:t>
            </a:r>
          </a:p>
        </p:txBody>
      </p:sp>
    </p:spTree>
    <p:extLst>
      <p:ext uri="{BB962C8B-B14F-4D97-AF65-F5344CB8AC3E}">
        <p14:creationId xmlns:p14="http://schemas.microsoft.com/office/powerpoint/2010/main" val="351668089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94EEA1FC-F0E7-4E0A-B47F-AE2894ABED08}" vid="{7A9D376A-24CE-43C6-8B04-4EECE7865B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814</TotalTime>
  <Words>1554</Words>
  <Application>Microsoft Office PowerPoint</Application>
  <PresentationFormat>Širokoúhlá obrazovka</PresentationFormat>
  <Paragraphs>139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Tahoma</vt:lpstr>
      <vt:lpstr>Wingdings</vt:lpstr>
      <vt:lpstr>Prezentace_MU_CZ</vt:lpstr>
      <vt:lpstr>Individuální nárok pojištěnce/pacienta na hrazenou péči ve veřeném zdravotním pojištění</vt:lpstr>
      <vt:lpstr>Lidskoprávní základ na hrazenou péči </vt:lpstr>
      <vt:lpstr>Právní předpisy</vt:lpstr>
      <vt:lpstr>Práva a povinnosti pojištěnců </vt:lpstr>
      <vt:lpstr>Osoby zdravotně pojištěné</vt:lpstr>
      <vt:lpstr>Vznik a zánik veřejného ZP  </vt:lpstr>
      <vt:lpstr>Práva pojištěnce </vt:lpstr>
      <vt:lpstr>Povinnosti pojištěnce</vt:lpstr>
      <vt:lpstr>Co se skutečně hradí?</vt:lpstr>
      <vt:lpstr>Hrazené služby</vt:lpstr>
      <vt:lpstr>Hrazené služby</vt:lpstr>
      <vt:lpstr>….. Hrazené služby</vt:lpstr>
      <vt:lpstr>  …. Hrazené služby v ČR a cizině</vt:lpstr>
      <vt:lpstr>  Výše náhrady nákladů</vt:lpstr>
      <vt:lpstr>Úhradová vyhláška</vt:lpstr>
      <vt:lpstr>Vysvětlení Úhradové vyhlášky</vt:lpstr>
      <vt:lpstr>Indivudální nárok pojištěnce</vt:lpstr>
      <vt:lpstr> Práva pojištěnce související s péčí</vt:lpstr>
      <vt:lpstr>Práva pojištěnce</vt:lpstr>
      <vt:lpstr>Časová a místní dostupnost</vt:lpstr>
      <vt:lpstr>Prezentace aplikace PowerPoint</vt:lpstr>
      <vt:lpstr>Prezentace aplikace PowerPoint</vt:lpstr>
      <vt:lpstr>Prezentace aplikace PowerPoint</vt:lpstr>
      <vt:lpstr>Práva pojištěnce</vt:lpstr>
      <vt:lpstr>Práva pojištěnce</vt:lpstr>
      <vt:lpstr> Práva pojištěnce</vt:lpstr>
      <vt:lpstr>Složitější případy</vt:lpstr>
      <vt:lpstr>Přeshraniční pohyb osob</vt:lpstr>
      <vt:lpstr>Zvláštní ambulantní péče</vt:lpstr>
      <vt:lpstr>Zvláštnosti lůžková péče</vt:lpstr>
      <vt:lpstr>Preventivní péče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Jaroslav Divoký</dc:creator>
  <cp:lastModifiedBy>Michal Koščík</cp:lastModifiedBy>
  <cp:revision>74</cp:revision>
  <cp:lastPrinted>1601-01-01T00:00:00Z</cp:lastPrinted>
  <dcterms:created xsi:type="dcterms:W3CDTF">2019-09-09T09:10:28Z</dcterms:created>
  <dcterms:modified xsi:type="dcterms:W3CDTF">2020-03-26T22:53:48Z</dcterms:modified>
</cp:coreProperties>
</file>