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3" r:id="rId3"/>
    <p:sldId id="311" r:id="rId4"/>
    <p:sldId id="301" r:id="rId5"/>
    <p:sldId id="280" r:id="rId6"/>
    <p:sldId id="281" r:id="rId7"/>
    <p:sldId id="283" r:id="rId8"/>
    <p:sldId id="289" r:id="rId9"/>
    <p:sldId id="266" r:id="rId10"/>
    <p:sldId id="285" r:id="rId11"/>
    <p:sldId id="300" r:id="rId12"/>
    <p:sldId id="291" r:id="rId13"/>
    <p:sldId id="288" r:id="rId14"/>
    <p:sldId id="304" r:id="rId15"/>
    <p:sldId id="290" r:id="rId16"/>
    <p:sldId id="293" r:id="rId17"/>
    <p:sldId id="302" r:id="rId18"/>
    <p:sldId id="260" r:id="rId19"/>
    <p:sldId id="297" r:id="rId20"/>
    <p:sldId id="262" r:id="rId21"/>
    <p:sldId id="305" r:id="rId22"/>
    <p:sldId id="309" r:id="rId23"/>
    <p:sldId id="310" r:id="rId24"/>
    <p:sldId id="308" r:id="rId25"/>
    <p:sldId id="307" r:id="rId26"/>
    <p:sldId id="299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živatel" initials="U" lastIdx="24" clrIdx="0">
    <p:extLst>
      <p:ext uri="{19B8F6BF-5375-455C-9EA6-DF929625EA0E}">
        <p15:presenceInfo xmlns:p15="http://schemas.microsoft.com/office/powerpoint/2012/main" userId="Uživat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A0F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8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&#382;ivatel\Desktop\Psychologie%20zdrav&#237;\Excel%20ps%20zdrav&#23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352547663136118"/>
          <c:y val="0.18287037037037041"/>
          <c:w val="0.72001458689196907"/>
          <c:h val="0.6759259259259259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1.3675211220995446E-2"/>
                  <c:y val="-1.38888888888888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675211220995277E-2"/>
                  <c:y val="-1.85185185185185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897328447263485"/>
                  <c:y val="0.292117274057556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List2!$D$13:$D$16</c:f>
              <c:strCache>
                <c:ptCount val="4"/>
                <c:pt idx="0">
                  <c:v>genetika</c:v>
                </c:pt>
                <c:pt idx="1">
                  <c:v>vnější vlivy</c:v>
                </c:pt>
                <c:pt idx="2">
                  <c:v>úroveň zdravotní péče</c:v>
                </c:pt>
                <c:pt idx="3">
                  <c:v>životní styl</c:v>
                </c:pt>
              </c:strCache>
            </c:strRef>
          </c:cat>
          <c:val>
            <c:numRef>
              <c:f>List2!$E$13:$E$16</c:f>
              <c:numCache>
                <c:formatCode>General</c:formatCode>
                <c:ptCount val="4"/>
                <c:pt idx="0">
                  <c:v>15</c:v>
                </c:pt>
                <c:pt idx="1">
                  <c:v>20</c:v>
                </c:pt>
                <c:pt idx="2">
                  <c:v>15</c:v>
                </c:pt>
                <c:pt idx="3">
                  <c:v>60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B7B97-7CD8-4E2C-B794-C37A881F2116}" type="datetimeFigureOut">
              <a:rPr lang="cs-CZ" smtClean="0"/>
              <a:t>18.2.2020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6AD99-28DE-40DA-BD63-8F447813B1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479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6AD99-28DE-40DA-BD63-8F447813B19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672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6AD99-28DE-40DA-BD63-8F447813B19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9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t>18.2.2020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92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t>18.2.2020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48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t>18.2.2020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90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t>18.2.2020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06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t>18.2.2020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90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t>18.2.2020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414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t>18.2.2020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44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t>18.2.2020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64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t>18.2.2020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03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t>18.2.2020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762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t>18.2.2020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61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E10B5-05E8-4E58-BE24-0298B2356569}" type="datetimeFigureOut">
              <a:rPr lang="cs-CZ" smtClean="0"/>
              <a:t>18.2.2020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92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ometers.info/demographics/life-expectancy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Úvod do psychologie </a:t>
            </a:r>
            <a:br>
              <a:rPr lang="cs-CZ" b="1" dirty="0" smtClean="0"/>
            </a:br>
            <a:r>
              <a:rPr lang="cs-CZ" b="1" dirty="0" smtClean="0"/>
              <a:t>sportu a zdraví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bp1818</a:t>
            </a:r>
            <a:r>
              <a:rPr lang="cs-CZ" dirty="0" smtClean="0"/>
              <a:t> </a:t>
            </a:r>
            <a:r>
              <a:rPr lang="cs-CZ" b="1" dirty="0" smtClean="0"/>
              <a:t>Základy psychologie sportu a zdraví</a:t>
            </a:r>
            <a:endParaRPr lang="cs-CZ" dirty="0" smtClean="0"/>
          </a:p>
          <a:p>
            <a:r>
              <a:rPr lang="cs-CZ" dirty="0" smtClean="0"/>
              <a:t>Katedra společenských věd a managementu sportu FSpS MU</a:t>
            </a:r>
            <a:endParaRPr lang="cs-CZ" dirty="0"/>
          </a:p>
        </p:txBody>
      </p:sp>
      <p:pic>
        <p:nvPicPr>
          <p:cNvPr id="1026" name="Picture 2" descr="Image result for health psych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" y="4507832"/>
            <a:ext cx="3133556" cy="235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ealth psycholog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7"/>
          <a:stretch/>
        </p:blipFill>
        <p:spPr bwMode="auto">
          <a:xfrm>
            <a:off x="5452088" y="4664722"/>
            <a:ext cx="1817541" cy="203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268763" y="278223"/>
            <a:ext cx="1237551" cy="11606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5000" dirty="0" smtClean="0">
                <a:solidFill>
                  <a:schemeClr val="tx1"/>
                </a:solidFill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226790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determinanty zdraví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determinants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health</a:t>
            </a:r>
            <a:r>
              <a:rPr lang="cs-CZ" dirty="0" smtClean="0"/>
              <a:t>, SDOH)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7230979" cy="4639343"/>
          </a:xfrm>
        </p:spPr>
        <p:txBody>
          <a:bodyPr>
            <a:noAutofit/>
          </a:bodyPr>
          <a:lstStyle/>
          <a:p>
            <a:r>
              <a:rPr lang="cs-CZ" sz="2000" dirty="0" smtClean="0"/>
              <a:t>Podmínky, v nichž se člověk rodí, vyrůstá, žije, pracuje a stárne</a:t>
            </a:r>
          </a:p>
          <a:p>
            <a:r>
              <a:rPr lang="cs-CZ" sz="2000" dirty="0" smtClean="0"/>
              <a:t>SDOH kopírují vzorce sociální nerovnosti, významně ovlivňují tzv. </a:t>
            </a:r>
            <a:r>
              <a:rPr lang="cs-CZ" sz="2000" b="1" dirty="0" smtClean="0"/>
              <a:t>nerovnost (</a:t>
            </a:r>
            <a:r>
              <a:rPr lang="cs-CZ" sz="2000" b="1" dirty="0" err="1" smtClean="0"/>
              <a:t>inekvitu</a:t>
            </a:r>
            <a:r>
              <a:rPr lang="cs-CZ" sz="2000" b="1" dirty="0" smtClean="0"/>
              <a:t>) ve zdraví </a:t>
            </a:r>
            <a:r>
              <a:rPr lang="cs-CZ" sz="2000" dirty="0" smtClean="0"/>
              <a:t>(</a:t>
            </a:r>
            <a:r>
              <a:rPr lang="cs-CZ" sz="2000" dirty="0" err="1" smtClean="0"/>
              <a:t>health</a:t>
            </a:r>
            <a:r>
              <a:rPr lang="cs-CZ" sz="2000" dirty="0" smtClean="0"/>
              <a:t> </a:t>
            </a:r>
            <a:r>
              <a:rPr lang="cs-CZ" sz="2000" dirty="0" err="1" smtClean="0"/>
              <a:t>inequity</a:t>
            </a:r>
            <a:r>
              <a:rPr lang="cs-CZ" sz="2000" dirty="0" smtClean="0"/>
              <a:t>)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Liší se</a:t>
            </a:r>
          </a:p>
          <a:p>
            <a:pPr lvl="1"/>
            <a:r>
              <a:rPr lang="cs-CZ" sz="2000" dirty="0" smtClean="0"/>
              <a:t>Míra vystavení </a:t>
            </a:r>
            <a:r>
              <a:rPr lang="cs-CZ" sz="2000" b="1" dirty="0" smtClean="0"/>
              <a:t>rizikovým faktorům</a:t>
            </a:r>
          </a:p>
          <a:p>
            <a:pPr lvl="1"/>
            <a:r>
              <a:rPr lang="cs-CZ" sz="2000" dirty="0" smtClean="0"/>
              <a:t>Kvalita i kvantita dostupných </a:t>
            </a:r>
            <a:r>
              <a:rPr lang="cs-CZ" sz="2000" b="1" dirty="0" smtClean="0"/>
              <a:t>zdrojů</a:t>
            </a:r>
          </a:p>
          <a:p>
            <a:pPr lvl="1"/>
            <a:endParaRPr lang="cs-CZ" sz="2000" dirty="0" smtClean="0"/>
          </a:p>
          <a:p>
            <a:pPr lvl="1"/>
            <a:endParaRPr lang="cs-CZ" sz="2000" dirty="0"/>
          </a:p>
          <a:p>
            <a:pPr lvl="1"/>
            <a:endParaRPr lang="cs-CZ" sz="2000" dirty="0" smtClean="0"/>
          </a:p>
          <a:p>
            <a:pPr lvl="1"/>
            <a:endParaRPr lang="cs-CZ" sz="2000" dirty="0" smtClean="0"/>
          </a:p>
          <a:p>
            <a:pPr marL="457200" lvl="1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1253898" y="685800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2 významy</a:t>
            </a:r>
          </a:p>
          <a:p>
            <a:r>
              <a:rPr lang="cs-CZ" dirty="0" smtClean="0"/>
              <a:t>	sociální faktory, které ovlivňují zdraví jedinců i populací</a:t>
            </a:r>
          </a:p>
          <a:p>
            <a:r>
              <a:rPr lang="cs-CZ" dirty="0" smtClean="0"/>
              <a:t>	strukturální procesy, které způsobují, že jednotlivé podmínky a faktory nejsou v populaci rozloženy náhodně, ale kopírují existující sociální nerovnosti</a:t>
            </a:r>
          </a:p>
        </p:txBody>
      </p:sp>
      <p:pic>
        <p:nvPicPr>
          <p:cNvPr id="2050" name="Picture 2" descr="Image result for health inequity pictur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92"/>
          <a:stretch/>
        </p:blipFill>
        <p:spPr bwMode="auto">
          <a:xfrm>
            <a:off x="8069179" y="1825624"/>
            <a:ext cx="3594299" cy="2666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Obdélník 3"/>
          <p:cNvSpPr/>
          <p:nvPr/>
        </p:nvSpPr>
        <p:spPr>
          <a:xfrm>
            <a:off x="838200" y="5691987"/>
            <a:ext cx="10182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Neplatí, že „špatné sociální podmínky → nemoc“ ani „špatné sociální podmínky → rizikové faktory → nemoc“ – je to složitější, velká</a:t>
            </a:r>
            <a:r>
              <a:rPr lang="cs-CZ" sz="2000" b="1" dirty="0"/>
              <a:t> provázanost determinant!</a:t>
            </a:r>
          </a:p>
        </p:txBody>
      </p:sp>
    </p:spTree>
    <p:extLst>
      <p:ext uri="{BB962C8B-B14F-4D97-AF65-F5344CB8AC3E}">
        <p14:creationId xmlns:p14="http://schemas.microsoft.com/office/powerpoint/2010/main" val="2968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Life</a:t>
            </a:r>
            <a:r>
              <a:rPr lang="cs-CZ" dirty="0" smtClean="0"/>
              <a:t> </a:t>
            </a:r>
            <a:r>
              <a:rPr lang="cs-CZ" dirty="0" err="1" smtClean="0"/>
              <a:t>expectancy</a:t>
            </a:r>
            <a:r>
              <a:rPr lang="cs-CZ" dirty="0" smtClean="0"/>
              <a:t> 2020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9609" t="46456" r="37891" b="29991"/>
          <a:stretch/>
        </p:blipFill>
        <p:spPr>
          <a:xfrm>
            <a:off x="838200" y="4859803"/>
            <a:ext cx="4862513" cy="122648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898356" y="6410112"/>
            <a:ext cx="7948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hlinkClick r:id="rId3"/>
              </a:rPr>
              <a:t>https://www.worldometers.info/demographics/life-expectancy/</a:t>
            </a:r>
            <a:endParaRPr lang="cs-CZ" dirty="0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004" y="1591606"/>
            <a:ext cx="4748708" cy="2654957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591606"/>
            <a:ext cx="4712771" cy="458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8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determinanty zdraví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determinants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health</a:t>
            </a:r>
            <a:r>
              <a:rPr lang="cs-CZ" dirty="0" smtClean="0"/>
              <a:t>, SDOH)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570820" y="1690687"/>
            <a:ext cx="6333132" cy="4038600"/>
          </a:xfrm>
          <a:prstGeom prst="roundRect">
            <a:avLst>
              <a:gd name="adj" fmla="val 8939"/>
            </a:avLst>
          </a:prstGeom>
          <a:solidFill>
            <a:schemeClr val="accent1">
              <a:lumMod val="20000"/>
              <a:lumOff val="80000"/>
              <a:alpha val="9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cs-CZ" sz="1600" dirty="0" smtClean="0">
              <a:solidFill>
                <a:schemeClr val="tx1"/>
              </a:solidFill>
            </a:endParaRPr>
          </a:p>
        </p:txBody>
      </p:sp>
      <p:pic>
        <p:nvPicPr>
          <p:cNvPr id="13314" name="Picture 2" descr="Image result for healthy foo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3"/>
          <a:stretch/>
        </p:blipFill>
        <p:spPr bwMode="auto">
          <a:xfrm>
            <a:off x="7028952" y="3729830"/>
            <a:ext cx="4857381" cy="2961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838200" y="1825625"/>
            <a:ext cx="55136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Strukturální determinanty zdraví</a:t>
            </a:r>
          </a:p>
          <a:p>
            <a:pPr marL="357188" indent="0">
              <a:spcBef>
                <a:spcPts val="0"/>
              </a:spcBef>
              <a:buNone/>
            </a:pPr>
            <a:endParaRPr lang="cs-CZ" sz="2000" dirty="0" smtClean="0"/>
          </a:p>
          <a:p>
            <a:pPr marL="357188" indent="0">
              <a:spcBef>
                <a:spcPts val="0"/>
              </a:spcBef>
              <a:buNone/>
            </a:pPr>
            <a:r>
              <a:rPr lang="cs-CZ" sz="1800" dirty="0" smtClean="0"/>
              <a:t>Vzdálenější, ale důležité determinanty zdraví, </a:t>
            </a:r>
          </a:p>
          <a:p>
            <a:pPr marL="357188" indent="0">
              <a:spcBef>
                <a:spcPts val="0"/>
              </a:spcBef>
              <a:buNone/>
            </a:pPr>
            <a:r>
              <a:rPr lang="cs-CZ" sz="1800" dirty="0" smtClean="0"/>
              <a:t>tzv. „fundamentální příčiny nemocí“</a:t>
            </a:r>
          </a:p>
          <a:p>
            <a:pPr>
              <a:spcBef>
                <a:spcPts val="0"/>
              </a:spcBef>
            </a:pPr>
            <a:endParaRPr lang="cs-CZ" sz="18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cs-CZ" sz="1800" b="1" dirty="0" smtClean="0"/>
              <a:t>Socioekonomický a politický kontext</a:t>
            </a:r>
          </a:p>
          <a:p>
            <a:pPr marL="457200" lvl="1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1800" dirty="0" smtClean="0"/>
              <a:t>Organizace společnosti, sociální a veřejná politika, sociální a kulturní hodnoty</a:t>
            </a:r>
          </a:p>
          <a:p>
            <a:pPr marL="457200" lvl="1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18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cs-CZ" sz="1800" b="1" dirty="0" smtClean="0"/>
              <a:t>Socioekonomická pozice jedince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1800" dirty="0" smtClean="0"/>
              <a:t>Vzdělání, zaměstnání, příjem, gender, etnicita, sociální třída</a:t>
            </a:r>
          </a:p>
          <a:p>
            <a:endParaRPr lang="cs-CZ" sz="2000" dirty="0"/>
          </a:p>
        </p:txBody>
      </p:sp>
      <p:sp>
        <p:nvSpPr>
          <p:cNvPr id="9" name="Zaoblený obdélník 8"/>
          <p:cNvSpPr/>
          <p:nvPr/>
        </p:nvSpPr>
        <p:spPr>
          <a:xfrm>
            <a:off x="7028952" y="1690687"/>
            <a:ext cx="4874760" cy="18954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9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7456090" y="1834356"/>
            <a:ext cx="4430243" cy="4067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Další</a:t>
            </a:r>
          </a:p>
          <a:p>
            <a:pPr marL="457200" lvl="1" indent="0">
              <a:spcBef>
                <a:spcPts val="0"/>
              </a:spcBef>
              <a:buNone/>
            </a:pPr>
            <a:endParaRPr lang="cs-CZ" sz="1800" dirty="0"/>
          </a:p>
          <a:p>
            <a:pPr marL="0" lvl="1" indent="0">
              <a:spcBef>
                <a:spcPts val="0"/>
              </a:spcBef>
              <a:buNone/>
            </a:pPr>
            <a:r>
              <a:rPr lang="cs-CZ" sz="1800" dirty="0" smtClean="0"/>
              <a:t>Kvalita </a:t>
            </a:r>
            <a:r>
              <a:rPr lang="cs-CZ" sz="1800" dirty="0"/>
              <a:t>bydlení, finance na zdravé jídlo, pracovní prostředí, vztahy, sociální opora, …</a:t>
            </a:r>
          </a:p>
        </p:txBody>
      </p:sp>
    </p:spTree>
    <p:extLst>
      <p:ext uri="{BB962C8B-B14F-4D97-AF65-F5344CB8AC3E}">
        <p14:creationId xmlns:p14="http://schemas.microsoft.com/office/powerpoint/2010/main" val="298450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 rotWithShape="1">
          <a:blip r:embed="rId2"/>
          <a:srcRect l="8763" t="19703" r="40899" b="29338"/>
          <a:stretch/>
        </p:blipFill>
        <p:spPr bwMode="auto">
          <a:xfrm>
            <a:off x="1273629" y="653144"/>
            <a:ext cx="9813472" cy="57966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7729537" y="4586287"/>
            <a:ext cx="3357563" cy="643439"/>
          </a:xfrm>
          <a:prstGeom prst="roundRect">
            <a:avLst>
              <a:gd name="adj" fmla="val 9518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8967537" y="4586287"/>
            <a:ext cx="1876927" cy="1998438"/>
          </a:xfrm>
          <a:prstGeom prst="roundRect">
            <a:avLst>
              <a:gd name="adj" fmla="val 9518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Příklad: 2019-nCoV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631" t="28995" r="37632" b="23028"/>
          <a:stretch/>
        </p:blipFill>
        <p:spPr>
          <a:xfrm>
            <a:off x="1213976" y="1276153"/>
            <a:ext cx="4251332" cy="191965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6579" t="25252" r="16447" b="22793"/>
          <a:stretch/>
        </p:blipFill>
        <p:spPr>
          <a:xfrm>
            <a:off x="1294274" y="3275791"/>
            <a:ext cx="4090737" cy="155238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12895" t="11444" r="37895" b="13666"/>
          <a:stretch/>
        </p:blipFill>
        <p:spPr>
          <a:xfrm>
            <a:off x="5841084" y="1331588"/>
            <a:ext cx="6062261" cy="518696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/>
          <a:srcRect l="5264" t="27123" r="23815" b="31687"/>
          <a:stretch/>
        </p:blipFill>
        <p:spPr>
          <a:xfrm>
            <a:off x="597568" y="4908158"/>
            <a:ext cx="4931822" cy="161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0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5267" t="29990" r="31295" b="11887"/>
          <a:stretch/>
        </p:blipFill>
        <p:spPr>
          <a:xfrm>
            <a:off x="1861456" y="612343"/>
            <a:ext cx="8637815" cy="528227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998279" y="6273120"/>
            <a:ext cx="3741284" cy="471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DP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957638" y="2686050"/>
            <a:ext cx="2222725" cy="800100"/>
          </a:xfrm>
          <a:prstGeom prst="roundRect">
            <a:avLst>
              <a:gd name="adj" fmla="val 9518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4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aplikovat teorii v praxi?</a:t>
            </a:r>
            <a:endParaRPr lang="cs-CZ" dirty="0"/>
          </a:p>
        </p:txBody>
      </p:sp>
      <p:sp>
        <p:nvSpPr>
          <p:cNvPr id="4" name="AutoShape 2" descr="Image result for otazní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Image result for otazník"/>
          <p:cNvSpPr>
            <a:spLocks noChangeAspect="1" noChangeArrowheads="1"/>
          </p:cNvSpPr>
          <p:nvPr/>
        </p:nvSpPr>
        <p:spPr bwMode="auto">
          <a:xfrm>
            <a:off x="4679950" y="3455988"/>
            <a:ext cx="401659" cy="40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5366" name="Picture 6" descr="Image result for otazn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2419351"/>
            <a:ext cx="3765549" cy="282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60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Minulost </a:t>
            </a:r>
            <a:r>
              <a:rPr lang="cs-CZ" dirty="0" err="1" smtClean="0"/>
              <a:t>vs</a:t>
            </a:r>
            <a:r>
              <a:rPr lang="cs-CZ" dirty="0" smtClean="0"/>
              <a:t> současnost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505450" cy="4351338"/>
          </a:xfrm>
        </p:spPr>
        <p:txBody>
          <a:bodyPr/>
          <a:lstStyle/>
          <a:p>
            <a:pPr marL="457200" lvl="1" indent="0">
              <a:buNone/>
            </a:pPr>
            <a:r>
              <a:rPr lang="cs-CZ" b="1" dirty="0" smtClean="0"/>
              <a:t>Biologický model (nemoci)</a:t>
            </a:r>
          </a:p>
          <a:p>
            <a:pPr lvl="1"/>
            <a:r>
              <a:rPr lang="cs-CZ" sz="2000" dirty="0" smtClean="0"/>
              <a:t>19. - 20. století</a:t>
            </a:r>
          </a:p>
          <a:p>
            <a:pPr lvl="1"/>
            <a:r>
              <a:rPr lang="cs-CZ" sz="2000" dirty="0" smtClean="0"/>
              <a:t>Lineární kauzalita, 1 příčina → 1 nemoc</a:t>
            </a:r>
          </a:p>
          <a:p>
            <a:pPr lvl="1"/>
            <a:r>
              <a:rPr lang="cs-CZ" sz="2000" dirty="0" smtClean="0"/>
              <a:t>„opravdová nemoc musí mít své fyziologické a somatické koreláty“</a:t>
            </a:r>
          </a:p>
        </p:txBody>
      </p:sp>
      <p:pic>
        <p:nvPicPr>
          <p:cNvPr id="2054" name="Picture 6" descr="Image result for human body as mac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56" y="3771901"/>
            <a:ext cx="4787607" cy="277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6343650" y="1825625"/>
            <a:ext cx="55054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cs-CZ" b="1" dirty="0" smtClean="0"/>
              <a:t>Biopsychosociální model (nemoci)</a:t>
            </a:r>
          </a:p>
          <a:p>
            <a:pPr lvl="1"/>
            <a:r>
              <a:rPr lang="cs-CZ" sz="2000" dirty="0"/>
              <a:t>Přijeta WHO 1977 </a:t>
            </a:r>
          </a:p>
          <a:p>
            <a:pPr lvl="1"/>
            <a:r>
              <a:rPr lang="cs-CZ" sz="2000" dirty="0"/>
              <a:t>Holistické chápání zdraví, rozšíření pohledu o psychologické a sociální faktory</a:t>
            </a:r>
          </a:p>
          <a:p>
            <a:pPr lvl="1"/>
            <a:r>
              <a:rPr lang="cs-CZ" sz="2000" dirty="0"/>
              <a:t>Další rozšíření: </a:t>
            </a:r>
            <a:r>
              <a:rPr lang="cs-CZ" sz="2000" dirty="0" err="1"/>
              <a:t>bio</a:t>
            </a:r>
            <a:r>
              <a:rPr lang="cs-CZ" sz="2000" b="1" dirty="0" err="1"/>
              <a:t>eko</a:t>
            </a:r>
            <a:r>
              <a:rPr lang="cs-CZ" sz="2000" dirty="0" err="1"/>
              <a:t>psychosociální</a:t>
            </a:r>
            <a:r>
              <a:rPr lang="cs-CZ" sz="2000" dirty="0"/>
              <a:t> model – faktory životního prostředí</a:t>
            </a:r>
          </a:p>
          <a:p>
            <a:pPr lvl="1"/>
            <a:r>
              <a:rPr lang="cs-CZ" sz="2000" dirty="0" smtClean="0"/>
              <a:t>Systémově propojené faktory, </a:t>
            </a:r>
            <a:r>
              <a:rPr lang="cs-CZ" sz="2000" dirty="0" err="1" smtClean="0"/>
              <a:t>multikauzální</a:t>
            </a:r>
            <a:r>
              <a:rPr lang="cs-CZ" sz="2000" dirty="0" smtClean="0"/>
              <a:t> etiologie jednotlivých skupin onemocnění</a:t>
            </a:r>
          </a:p>
          <a:p>
            <a:pPr lvl="1"/>
            <a:r>
              <a:rPr lang="cs-CZ" sz="2000" dirty="0" smtClean="0"/>
              <a:t>Interdisciplinární </a:t>
            </a:r>
            <a:r>
              <a:rPr lang="cs-CZ" sz="2000" dirty="0"/>
              <a:t>přístup</a:t>
            </a:r>
          </a:p>
        </p:txBody>
      </p:sp>
      <p:pic>
        <p:nvPicPr>
          <p:cNvPr id="1026" name="Picture 2" descr="Image result for biopsychosocial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305" y="4514654"/>
            <a:ext cx="2452554" cy="218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6"/>
          <p:cNvSpPr txBox="1">
            <a:spLocks/>
          </p:cNvSpPr>
          <p:nvPr/>
        </p:nvSpPr>
        <p:spPr>
          <a:xfrm>
            <a:off x="7085983" y="5417900"/>
            <a:ext cx="2555322" cy="1284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K zamyšlení: </a:t>
            </a:r>
            <a:endParaRPr lang="cs-CZ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zdraví 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a nemoc dřív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např. v antice…?</a:t>
            </a:r>
          </a:p>
        </p:txBody>
      </p:sp>
    </p:spTree>
    <p:extLst>
      <p:ext uri="{BB962C8B-B14F-4D97-AF65-F5344CB8AC3E}">
        <p14:creationId xmlns:p14="http://schemas.microsoft.com/office/powerpoint/2010/main" val="57140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Salutogeneze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Nauka o původu a vývoji zdraví, podpoře a rozvoji zdraví</a:t>
            </a:r>
          </a:p>
          <a:p>
            <a:pPr lvl="1"/>
            <a:r>
              <a:rPr lang="cs-CZ" sz="2000" i="1" dirty="0" err="1" smtClean="0"/>
              <a:t>Salus</a:t>
            </a:r>
            <a:r>
              <a:rPr lang="cs-CZ" sz="2000" i="1" dirty="0" smtClean="0"/>
              <a:t> = zdraví, genesis = zdroje → „zdroje zdraví“</a:t>
            </a:r>
            <a:endParaRPr lang="cs-CZ" sz="2000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360" y="2692933"/>
            <a:ext cx="8626666" cy="261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7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Vícedimenzinální</a:t>
            </a:r>
            <a:r>
              <a:rPr lang="cs-CZ" dirty="0" smtClean="0"/>
              <a:t> model zdraví a nemoci </a:t>
            </a:r>
            <a:br>
              <a:rPr lang="cs-CZ" dirty="0" smtClean="0"/>
            </a:br>
            <a:r>
              <a:rPr lang="cs-CZ" dirty="0" smtClean="0"/>
              <a:t>z pohledu </a:t>
            </a:r>
            <a:r>
              <a:rPr lang="cs-CZ" dirty="0" err="1" smtClean="0"/>
              <a:t>salutogeneze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7969" t="27395" r="19024" b="14774"/>
          <a:stretch/>
        </p:blipFill>
        <p:spPr>
          <a:xfrm>
            <a:off x="688182" y="2164556"/>
            <a:ext cx="5732740" cy="4333875"/>
          </a:xfrm>
          <a:prstGeom prst="rect">
            <a:avLst/>
          </a:prstGeom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6549510" y="2807493"/>
            <a:ext cx="4932877" cy="369093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X1: „stav komplexního zdraví“</a:t>
            </a:r>
          </a:p>
          <a:p>
            <a:endParaRPr lang="cs-CZ" sz="2400" dirty="0" smtClean="0"/>
          </a:p>
          <a:p>
            <a:r>
              <a:rPr lang="cs-CZ" sz="2400" dirty="0" smtClean="0"/>
              <a:t>X2: „obtížný pacient“</a:t>
            </a:r>
          </a:p>
          <a:p>
            <a:endParaRPr lang="cs-CZ" sz="2400" dirty="0" smtClean="0"/>
          </a:p>
          <a:p>
            <a:r>
              <a:rPr lang="cs-CZ" sz="2400" dirty="0" smtClean="0"/>
              <a:t>X3: „nemoc jako smysluplná výzva“</a:t>
            </a:r>
          </a:p>
          <a:p>
            <a:endParaRPr lang="cs-CZ" sz="2400" dirty="0" smtClean="0"/>
          </a:p>
          <a:p>
            <a:r>
              <a:rPr lang="cs-CZ" sz="2400" dirty="0" smtClean="0"/>
              <a:t>X4: „sám se svou nemocí“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8453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Organizace výuky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Přednášky </a:t>
            </a:r>
          </a:p>
          <a:p>
            <a:pPr lvl="1"/>
            <a:r>
              <a:rPr lang="cs-CZ" smtClean="0"/>
              <a:t>Účast nepovinná</a:t>
            </a:r>
            <a:endParaRPr lang="cs-CZ" dirty="0"/>
          </a:p>
          <a:p>
            <a:pPr lvl="1"/>
            <a:r>
              <a:rPr lang="cs-CZ" smtClean="0"/>
              <a:t>Aktivita</a:t>
            </a:r>
            <a:endParaRPr lang="cs-CZ" dirty="0" smtClean="0"/>
          </a:p>
          <a:p>
            <a:pPr lvl="1"/>
            <a:r>
              <a:rPr lang="cs-CZ" dirty="0"/>
              <a:t>Přístup na internet</a:t>
            </a:r>
            <a:r>
              <a:rPr lang="cs-CZ" dirty="0" smtClean="0"/>
              <a:t>?</a:t>
            </a:r>
          </a:p>
          <a:p>
            <a:r>
              <a:rPr lang="cs-CZ" smtClean="0"/>
              <a:t>Sylabus</a:t>
            </a:r>
          </a:p>
          <a:p>
            <a:r>
              <a:rPr lang="cs-CZ" smtClean="0"/>
              <a:t>Studijní </a:t>
            </a:r>
            <a:r>
              <a:rPr lang="cs-CZ" dirty="0" smtClean="0"/>
              <a:t>materiály, zkouška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6188" t="24031" r="57336" b="63067"/>
          <a:stretch/>
        </p:blipFill>
        <p:spPr>
          <a:xfrm>
            <a:off x="7283116" y="1690688"/>
            <a:ext cx="4455695" cy="196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8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sychologie zdraví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Systematická </a:t>
            </a:r>
            <a:r>
              <a:rPr lang="cs-CZ" sz="2000" b="1" dirty="0" smtClean="0"/>
              <a:t>aplikace psychologie do oblasti zdraví, nemoci a systému péče o zdraví </a:t>
            </a:r>
          </a:p>
          <a:p>
            <a:pPr marL="0" indent="273050">
              <a:buNone/>
            </a:pPr>
            <a:r>
              <a:rPr lang="cs-CZ" sz="2000" dirty="0" smtClean="0"/>
              <a:t>(psychologie = věda o chování a prožívání)</a:t>
            </a:r>
          </a:p>
          <a:p>
            <a:r>
              <a:rPr lang="cs-CZ" sz="2000" b="1" dirty="0" smtClean="0"/>
              <a:t>Holistický přístup </a:t>
            </a:r>
            <a:r>
              <a:rPr lang="cs-CZ" sz="2000" dirty="0" smtClean="0"/>
              <a:t>ke zdraví a nemoci</a:t>
            </a:r>
          </a:p>
          <a:p>
            <a:r>
              <a:rPr lang="cs-CZ" sz="2000" dirty="0" smtClean="0"/>
              <a:t>Formálně ustanovena americkou psychologickou společností (APA, </a:t>
            </a:r>
            <a:r>
              <a:rPr lang="cs-CZ" sz="2000" dirty="0" err="1" smtClean="0"/>
              <a:t>American</a:t>
            </a:r>
            <a:r>
              <a:rPr lang="cs-CZ" sz="2000" dirty="0" smtClean="0"/>
              <a:t> </a:t>
            </a:r>
            <a:r>
              <a:rPr lang="cs-CZ" sz="2000" dirty="0" err="1" smtClean="0"/>
              <a:t>psychological</a:t>
            </a:r>
            <a:r>
              <a:rPr lang="cs-CZ" sz="2000" dirty="0" smtClean="0"/>
              <a:t> </a:t>
            </a:r>
            <a:r>
              <a:rPr lang="cs-CZ" sz="2000" dirty="0" err="1" smtClean="0"/>
              <a:t>association</a:t>
            </a:r>
            <a:r>
              <a:rPr lang="cs-CZ" sz="2000" dirty="0" smtClean="0"/>
              <a:t>) v r. 1978. Definice APA:</a:t>
            </a:r>
          </a:p>
          <a:p>
            <a:endParaRPr lang="cs-CZ" sz="2600" dirty="0"/>
          </a:p>
          <a:p>
            <a:pPr marL="0" indent="0">
              <a:buNone/>
            </a:pPr>
            <a:r>
              <a:rPr lang="cs-CZ" sz="2400" dirty="0" smtClean="0"/>
              <a:t>	</a:t>
            </a:r>
            <a:endParaRPr lang="cs-CZ" sz="2000" dirty="0"/>
          </a:p>
          <a:p>
            <a:endParaRPr lang="cs-CZ" sz="2600" dirty="0" smtClean="0"/>
          </a:p>
          <a:p>
            <a:endParaRPr lang="cs-CZ" sz="2600" dirty="0"/>
          </a:p>
        </p:txBody>
      </p:sp>
      <p:sp>
        <p:nvSpPr>
          <p:cNvPr id="4" name="Obdélník 3"/>
          <p:cNvSpPr/>
          <p:nvPr/>
        </p:nvSpPr>
        <p:spPr>
          <a:xfrm>
            <a:off x="1153885" y="3802743"/>
            <a:ext cx="9884229" cy="2374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solidFill>
                  <a:schemeClr val="tx1"/>
                </a:solidFill>
              </a:rPr>
              <a:t>„Jde o soubor specifických, vědeckých a profesionálních příspěvků psychologických věd sloužící</a:t>
            </a:r>
            <a:r>
              <a:rPr lang="cs-CZ" sz="2000" dirty="0" smtClean="0">
                <a:solidFill>
                  <a:schemeClr val="tx1"/>
                </a:solidFill>
              </a:rPr>
              <a:t>:</a:t>
            </a:r>
          </a:p>
          <a:p>
            <a:endParaRPr lang="cs-CZ" sz="20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K upevňování, podpoře a uchování zdraví („</a:t>
            </a:r>
            <a:r>
              <a:rPr lang="cs-CZ" sz="2000" dirty="0" err="1">
                <a:solidFill>
                  <a:schemeClr val="tx1"/>
                </a:solidFill>
              </a:rPr>
              <a:t>health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promotion</a:t>
            </a:r>
            <a:r>
              <a:rPr lang="cs-CZ" sz="2000" dirty="0">
                <a:solidFill>
                  <a:schemeClr val="tx1"/>
                </a:solidFill>
              </a:rPr>
              <a:t> and </a:t>
            </a:r>
            <a:r>
              <a:rPr lang="cs-CZ" sz="2000" dirty="0" err="1">
                <a:solidFill>
                  <a:schemeClr val="tx1"/>
                </a:solidFill>
              </a:rPr>
              <a:t>maintenance</a:t>
            </a:r>
            <a:r>
              <a:rPr lang="cs-CZ" sz="2000" dirty="0">
                <a:solidFill>
                  <a:schemeClr val="tx1"/>
                </a:solidFill>
              </a:rPr>
              <a:t>“)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K prevenci chorob a identifikaci etiologických a diagnostických korelátů zdraví a nemoci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K analýze a zlepšování systému zdravotní péče a utváření zdravotní politiky“</a:t>
            </a:r>
          </a:p>
          <a:p>
            <a:pPr algn="ctr"/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9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sychologie zdraví a její témata</a:t>
            </a:r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8513897" y="4827988"/>
            <a:ext cx="2034322" cy="192505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Rizikové a protektivní faktory </a:t>
            </a:r>
          </a:p>
          <a:p>
            <a:pPr algn="ctr"/>
            <a:r>
              <a:rPr lang="cs-CZ" sz="1500" dirty="0" smtClean="0">
                <a:solidFill>
                  <a:schemeClr val="tx1"/>
                </a:solidFill>
              </a:rPr>
              <a:t>ve vztahu ke zdraví a nemoci</a:t>
            </a:r>
          </a:p>
        </p:txBody>
      </p:sp>
      <p:sp>
        <p:nvSpPr>
          <p:cNvPr id="7" name="Ovál 6"/>
          <p:cNvSpPr/>
          <p:nvPr/>
        </p:nvSpPr>
        <p:spPr>
          <a:xfrm>
            <a:off x="4345623" y="4019330"/>
            <a:ext cx="1581905" cy="15894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err="1" smtClean="0">
                <a:solidFill>
                  <a:schemeClr val="tx1"/>
                </a:solidFill>
              </a:rPr>
              <a:t>Vunerabilita</a:t>
            </a:r>
            <a:r>
              <a:rPr lang="cs-CZ" sz="1500" b="1" dirty="0" smtClean="0">
                <a:solidFill>
                  <a:schemeClr val="tx1"/>
                </a:solidFill>
              </a:rPr>
              <a:t> </a:t>
            </a:r>
            <a:r>
              <a:rPr lang="cs-CZ" sz="1500" b="1" dirty="0" err="1" smtClean="0">
                <a:solidFill>
                  <a:schemeClr val="tx1"/>
                </a:solidFill>
              </a:rPr>
              <a:t>Resilience</a:t>
            </a:r>
            <a:r>
              <a:rPr lang="cs-CZ" sz="1500" b="1" dirty="0" smtClean="0">
                <a:solidFill>
                  <a:schemeClr val="tx1"/>
                </a:solidFill>
              </a:rPr>
              <a:t> </a:t>
            </a:r>
            <a:r>
              <a:rPr lang="cs-CZ" sz="1500" dirty="0" smtClean="0">
                <a:solidFill>
                  <a:schemeClr val="tx1"/>
                </a:solidFill>
              </a:rPr>
              <a:t>(zranitelnost a odolnost)</a:t>
            </a:r>
          </a:p>
        </p:txBody>
      </p:sp>
      <p:sp>
        <p:nvSpPr>
          <p:cNvPr id="8" name="Ovál 7"/>
          <p:cNvSpPr/>
          <p:nvPr/>
        </p:nvSpPr>
        <p:spPr>
          <a:xfrm>
            <a:off x="882202" y="5143477"/>
            <a:ext cx="1640868" cy="16095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Stres</a:t>
            </a:r>
          </a:p>
          <a:p>
            <a:pPr algn="ctr"/>
            <a:r>
              <a:rPr lang="cs-CZ" sz="1500" dirty="0" smtClean="0">
                <a:solidFill>
                  <a:schemeClr val="tx1"/>
                </a:solidFill>
              </a:rPr>
              <a:t>Zvládání stresu</a:t>
            </a:r>
          </a:p>
        </p:txBody>
      </p:sp>
      <p:sp>
        <p:nvSpPr>
          <p:cNvPr id="9" name="Ovál 8"/>
          <p:cNvSpPr/>
          <p:nvPr/>
        </p:nvSpPr>
        <p:spPr>
          <a:xfrm>
            <a:off x="149587" y="3959821"/>
            <a:ext cx="1604429" cy="158985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Sebepoznání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Autoregulace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Zlozvyky</a:t>
            </a:r>
          </a:p>
        </p:txBody>
      </p:sp>
      <p:sp>
        <p:nvSpPr>
          <p:cNvPr id="10" name="Ovál 9"/>
          <p:cNvSpPr/>
          <p:nvPr/>
        </p:nvSpPr>
        <p:spPr>
          <a:xfrm>
            <a:off x="2288301" y="4538423"/>
            <a:ext cx="2165154" cy="21250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dirty="0" smtClean="0">
                <a:solidFill>
                  <a:schemeClr val="tx1"/>
                </a:solidFill>
              </a:rPr>
              <a:t>Časový stres</a:t>
            </a:r>
          </a:p>
          <a:p>
            <a:pPr algn="ctr"/>
            <a:r>
              <a:rPr lang="cs-CZ" sz="1500" b="1" dirty="0" err="1" smtClean="0">
                <a:solidFill>
                  <a:schemeClr val="tx1"/>
                </a:solidFill>
              </a:rPr>
              <a:t>Prokrastinace</a:t>
            </a:r>
            <a:endParaRPr lang="cs-CZ" sz="1500" b="1" dirty="0" smtClean="0">
              <a:solidFill>
                <a:schemeClr val="tx1"/>
              </a:solidFill>
            </a:endParaRPr>
          </a:p>
          <a:p>
            <a:pPr algn="ctr"/>
            <a:r>
              <a:rPr lang="cs-CZ" sz="1500" b="1" dirty="0" err="1" smtClean="0">
                <a:solidFill>
                  <a:schemeClr val="tx1"/>
                </a:solidFill>
              </a:rPr>
              <a:t>Time</a:t>
            </a:r>
            <a:r>
              <a:rPr lang="cs-CZ" sz="1500" b="1" dirty="0" smtClean="0">
                <a:solidFill>
                  <a:schemeClr val="tx1"/>
                </a:solidFill>
              </a:rPr>
              <a:t> management</a:t>
            </a:r>
          </a:p>
        </p:txBody>
      </p:sp>
      <p:sp>
        <p:nvSpPr>
          <p:cNvPr id="11" name="Ovál 10"/>
          <p:cNvSpPr/>
          <p:nvPr/>
        </p:nvSpPr>
        <p:spPr>
          <a:xfrm>
            <a:off x="6023200" y="4204157"/>
            <a:ext cx="1237551" cy="116068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7200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Ovál 11"/>
          <p:cNvSpPr/>
          <p:nvPr/>
        </p:nvSpPr>
        <p:spPr>
          <a:xfrm>
            <a:off x="4853332" y="5300431"/>
            <a:ext cx="1504842" cy="146241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Syndrom vyhoření </a:t>
            </a:r>
            <a:endParaRPr lang="cs-CZ" sz="1500" b="1" dirty="0">
              <a:solidFill>
                <a:schemeClr val="tx1"/>
              </a:solidFill>
            </a:endParaRPr>
          </a:p>
          <a:p>
            <a:pPr algn="ctr"/>
            <a:r>
              <a:rPr lang="cs-CZ" sz="1500" dirty="0">
                <a:solidFill>
                  <a:schemeClr val="tx1"/>
                </a:solidFill>
              </a:rPr>
              <a:t>(</a:t>
            </a:r>
            <a:r>
              <a:rPr lang="cs-CZ" sz="1500" dirty="0" err="1">
                <a:solidFill>
                  <a:schemeClr val="tx1"/>
                </a:solidFill>
              </a:rPr>
              <a:t>burnout</a:t>
            </a:r>
            <a:r>
              <a:rPr lang="cs-CZ" sz="15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4" name="Ovál 13"/>
          <p:cNvSpPr/>
          <p:nvPr/>
        </p:nvSpPr>
        <p:spPr>
          <a:xfrm>
            <a:off x="10017705" y="3524802"/>
            <a:ext cx="1843557" cy="173309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Relaxace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Imaginace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Sugesce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Autosugesce</a:t>
            </a:r>
            <a:endParaRPr lang="cs-CZ" sz="1500" dirty="0" smtClean="0">
              <a:solidFill>
                <a:schemeClr val="tx1"/>
              </a:solidFill>
            </a:endParaRPr>
          </a:p>
        </p:txBody>
      </p:sp>
      <p:sp>
        <p:nvSpPr>
          <p:cNvPr id="15" name="Ovál 14"/>
          <p:cNvSpPr/>
          <p:nvPr/>
        </p:nvSpPr>
        <p:spPr>
          <a:xfrm>
            <a:off x="7330959" y="3959821"/>
            <a:ext cx="1752286" cy="17850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Duševní zdraví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Kvalita života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Adaptace</a:t>
            </a:r>
          </a:p>
        </p:txBody>
      </p:sp>
      <p:sp>
        <p:nvSpPr>
          <p:cNvPr id="16" name="Ovál 15"/>
          <p:cNvSpPr/>
          <p:nvPr/>
        </p:nvSpPr>
        <p:spPr>
          <a:xfrm>
            <a:off x="10581086" y="5314575"/>
            <a:ext cx="1545427" cy="144827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dirty="0" smtClean="0">
                <a:solidFill>
                  <a:schemeClr val="tx1"/>
                </a:solidFill>
              </a:rPr>
              <a:t>Pozitivní a negativní </a:t>
            </a:r>
            <a:r>
              <a:rPr lang="cs-CZ" sz="1500" b="1" dirty="0" smtClean="0">
                <a:solidFill>
                  <a:schemeClr val="tx1"/>
                </a:solidFill>
              </a:rPr>
              <a:t>myšlení</a:t>
            </a:r>
            <a:endParaRPr lang="cs-CZ" sz="1500" dirty="0" smtClean="0">
              <a:solidFill>
                <a:schemeClr val="tx1"/>
              </a:solidFill>
            </a:endParaRPr>
          </a:p>
        </p:txBody>
      </p:sp>
      <p:sp>
        <p:nvSpPr>
          <p:cNvPr id="17" name="Ovál 16"/>
          <p:cNvSpPr/>
          <p:nvPr/>
        </p:nvSpPr>
        <p:spPr>
          <a:xfrm>
            <a:off x="6498589" y="5257894"/>
            <a:ext cx="1877374" cy="190079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Psychosomatika</a:t>
            </a:r>
          </a:p>
          <a:p>
            <a:pPr algn="ctr"/>
            <a:r>
              <a:rPr lang="cs-CZ" sz="1500" dirty="0" smtClean="0">
                <a:solidFill>
                  <a:schemeClr val="tx1"/>
                </a:solidFill>
              </a:rPr>
              <a:t>Vztah těla a mysli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777574" y="1198045"/>
            <a:ext cx="10161909" cy="2821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Zaměřena na </a:t>
            </a:r>
            <a:r>
              <a:rPr lang="cs-CZ" sz="2000" b="1" dirty="0"/>
              <a:t>psychicky relativně zdravé jedince </a:t>
            </a:r>
            <a:r>
              <a:rPr lang="cs-CZ" sz="2000" dirty="0"/>
              <a:t>(tj. ne psychiatrické obtíže – psychotici, neurotici)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Především </a:t>
            </a:r>
            <a:r>
              <a:rPr lang="cs-CZ" sz="2000" b="1" dirty="0"/>
              <a:t>prevence, předcházení zdravotním těžkostem </a:t>
            </a:r>
            <a:r>
              <a:rPr lang="cs-CZ" sz="2000" dirty="0"/>
              <a:t>(ne psychoterapie ani terapie)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tabLst>
                <a:tab pos="271463" algn="l"/>
              </a:tabLst>
            </a:pPr>
            <a:r>
              <a:rPr lang="cs-CZ" sz="2000" dirty="0"/>
              <a:t>	= udržování dobrého zdravotního stavu, posilování a podpora zdraví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1" dirty="0"/>
              <a:t>Vědecké budování poznatků, teorií </a:t>
            </a:r>
            <a:r>
              <a:rPr lang="cs-CZ" sz="2000" dirty="0"/>
              <a:t>o zdravém jednání a chování člověka, o tom, co našemu zdraví prospívá i škodí</a:t>
            </a:r>
          </a:p>
          <a:p>
            <a:pPr algn="ctr"/>
            <a:endParaRPr lang="cs-CZ" dirty="0"/>
          </a:p>
        </p:txBody>
      </p:sp>
      <p:sp>
        <p:nvSpPr>
          <p:cNvPr id="19" name="Ovál 18"/>
          <p:cNvSpPr/>
          <p:nvPr/>
        </p:nvSpPr>
        <p:spPr>
          <a:xfrm>
            <a:off x="1946548" y="4019330"/>
            <a:ext cx="1193187" cy="112414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>
                <a:solidFill>
                  <a:schemeClr val="tx1"/>
                </a:solidFill>
              </a:rPr>
              <a:t>Sociální opora</a:t>
            </a:r>
          </a:p>
        </p:txBody>
      </p:sp>
    </p:spTree>
    <p:extLst>
      <p:ext uri="{BB962C8B-B14F-4D97-AF65-F5344CB8AC3E}">
        <p14:creationId xmlns:p14="http://schemas.microsoft.com/office/powerpoint/2010/main" val="82639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5400" y="1730961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Která z těchto témat jsou relevantní </a:t>
            </a:r>
            <a:br>
              <a:rPr lang="cs-CZ" dirty="0" smtClean="0"/>
            </a:br>
            <a:r>
              <a:rPr lang="cs-CZ" dirty="0" smtClean="0"/>
              <a:t>i pro oblast sportu?</a:t>
            </a:r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8513897" y="4827988"/>
            <a:ext cx="2034322" cy="192505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Rizikové a protektivní faktory </a:t>
            </a:r>
          </a:p>
          <a:p>
            <a:pPr algn="ctr"/>
            <a:r>
              <a:rPr lang="cs-CZ" sz="1500" dirty="0" smtClean="0">
                <a:solidFill>
                  <a:schemeClr val="tx1"/>
                </a:solidFill>
              </a:rPr>
              <a:t>ve vztahu ke zdraví a nemoci</a:t>
            </a:r>
          </a:p>
        </p:txBody>
      </p:sp>
      <p:sp>
        <p:nvSpPr>
          <p:cNvPr id="7" name="Ovál 6"/>
          <p:cNvSpPr/>
          <p:nvPr/>
        </p:nvSpPr>
        <p:spPr>
          <a:xfrm>
            <a:off x="4345623" y="4019330"/>
            <a:ext cx="1581905" cy="15894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err="1" smtClean="0">
                <a:solidFill>
                  <a:schemeClr val="tx1"/>
                </a:solidFill>
              </a:rPr>
              <a:t>Vunerabilita</a:t>
            </a:r>
            <a:r>
              <a:rPr lang="cs-CZ" sz="1500" b="1" dirty="0" smtClean="0">
                <a:solidFill>
                  <a:schemeClr val="tx1"/>
                </a:solidFill>
              </a:rPr>
              <a:t> </a:t>
            </a:r>
            <a:r>
              <a:rPr lang="cs-CZ" sz="1500" b="1" dirty="0" err="1" smtClean="0">
                <a:solidFill>
                  <a:schemeClr val="tx1"/>
                </a:solidFill>
              </a:rPr>
              <a:t>Resilience</a:t>
            </a:r>
            <a:r>
              <a:rPr lang="cs-CZ" sz="1500" b="1" dirty="0" smtClean="0">
                <a:solidFill>
                  <a:schemeClr val="tx1"/>
                </a:solidFill>
              </a:rPr>
              <a:t> </a:t>
            </a:r>
            <a:r>
              <a:rPr lang="cs-CZ" sz="1500" dirty="0" smtClean="0">
                <a:solidFill>
                  <a:schemeClr val="tx1"/>
                </a:solidFill>
              </a:rPr>
              <a:t>(zranitelnost a odolnost)</a:t>
            </a:r>
          </a:p>
        </p:txBody>
      </p:sp>
      <p:sp>
        <p:nvSpPr>
          <p:cNvPr id="8" name="Ovál 7"/>
          <p:cNvSpPr/>
          <p:nvPr/>
        </p:nvSpPr>
        <p:spPr>
          <a:xfrm>
            <a:off x="882202" y="5143477"/>
            <a:ext cx="1640868" cy="16095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Stres</a:t>
            </a:r>
          </a:p>
          <a:p>
            <a:pPr algn="ctr"/>
            <a:r>
              <a:rPr lang="cs-CZ" sz="1500" dirty="0" smtClean="0">
                <a:solidFill>
                  <a:schemeClr val="tx1"/>
                </a:solidFill>
              </a:rPr>
              <a:t>Zvládání stresu</a:t>
            </a:r>
          </a:p>
        </p:txBody>
      </p:sp>
      <p:sp>
        <p:nvSpPr>
          <p:cNvPr id="9" name="Ovál 8"/>
          <p:cNvSpPr/>
          <p:nvPr/>
        </p:nvSpPr>
        <p:spPr>
          <a:xfrm>
            <a:off x="149587" y="3959821"/>
            <a:ext cx="1604429" cy="158985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Sebepoznání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Autoregulace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Zlozvyky</a:t>
            </a:r>
          </a:p>
        </p:txBody>
      </p:sp>
      <p:sp>
        <p:nvSpPr>
          <p:cNvPr id="10" name="Ovál 9"/>
          <p:cNvSpPr/>
          <p:nvPr/>
        </p:nvSpPr>
        <p:spPr>
          <a:xfrm>
            <a:off x="2288301" y="4538423"/>
            <a:ext cx="2165154" cy="21250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dirty="0" smtClean="0">
                <a:solidFill>
                  <a:schemeClr val="tx1"/>
                </a:solidFill>
              </a:rPr>
              <a:t>Časový stres</a:t>
            </a:r>
          </a:p>
          <a:p>
            <a:pPr algn="ctr"/>
            <a:r>
              <a:rPr lang="cs-CZ" sz="1500" b="1" dirty="0" err="1" smtClean="0">
                <a:solidFill>
                  <a:schemeClr val="tx1"/>
                </a:solidFill>
              </a:rPr>
              <a:t>Prokrastinace</a:t>
            </a:r>
            <a:endParaRPr lang="cs-CZ" sz="1500" b="1" dirty="0" smtClean="0">
              <a:solidFill>
                <a:schemeClr val="tx1"/>
              </a:solidFill>
            </a:endParaRPr>
          </a:p>
          <a:p>
            <a:pPr algn="ctr"/>
            <a:r>
              <a:rPr lang="cs-CZ" sz="1500" b="1" dirty="0" err="1" smtClean="0">
                <a:solidFill>
                  <a:schemeClr val="tx1"/>
                </a:solidFill>
              </a:rPr>
              <a:t>Time</a:t>
            </a:r>
            <a:r>
              <a:rPr lang="cs-CZ" sz="1500" b="1" dirty="0" smtClean="0">
                <a:solidFill>
                  <a:schemeClr val="tx1"/>
                </a:solidFill>
              </a:rPr>
              <a:t> management</a:t>
            </a:r>
          </a:p>
        </p:txBody>
      </p:sp>
      <p:sp>
        <p:nvSpPr>
          <p:cNvPr id="11" name="Ovál 10"/>
          <p:cNvSpPr/>
          <p:nvPr/>
        </p:nvSpPr>
        <p:spPr>
          <a:xfrm>
            <a:off x="6023200" y="4204157"/>
            <a:ext cx="1237551" cy="116068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7200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Ovál 11"/>
          <p:cNvSpPr/>
          <p:nvPr/>
        </p:nvSpPr>
        <p:spPr>
          <a:xfrm>
            <a:off x="4853332" y="5300431"/>
            <a:ext cx="1504842" cy="146241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Syndrom vyhoření </a:t>
            </a:r>
            <a:endParaRPr lang="cs-CZ" sz="1500" b="1" dirty="0">
              <a:solidFill>
                <a:schemeClr val="tx1"/>
              </a:solidFill>
            </a:endParaRPr>
          </a:p>
          <a:p>
            <a:pPr algn="ctr"/>
            <a:r>
              <a:rPr lang="cs-CZ" sz="1500" dirty="0">
                <a:solidFill>
                  <a:schemeClr val="tx1"/>
                </a:solidFill>
              </a:rPr>
              <a:t>(</a:t>
            </a:r>
            <a:r>
              <a:rPr lang="cs-CZ" sz="1500" dirty="0" err="1">
                <a:solidFill>
                  <a:schemeClr val="tx1"/>
                </a:solidFill>
              </a:rPr>
              <a:t>burnout</a:t>
            </a:r>
            <a:r>
              <a:rPr lang="cs-CZ" sz="15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4" name="Ovál 13"/>
          <p:cNvSpPr/>
          <p:nvPr/>
        </p:nvSpPr>
        <p:spPr>
          <a:xfrm>
            <a:off x="10017705" y="3524802"/>
            <a:ext cx="1843557" cy="173309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Relaxace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Imaginace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Sugesce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Autosugesce</a:t>
            </a:r>
            <a:endParaRPr lang="cs-CZ" sz="1500" dirty="0" smtClean="0">
              <a:solidFill>
                <a:schemeClr val="tx1"/>
              </a:solidFill>
            </a:endParaRPr>
          </a:p>
        </p:txBody>
      </p:sp>
      <p:sp>
        <p:nvSpPr>
          <p:cNvPr id="15" name="Ovál 14"/>
          <p:cNvSpPr/>
          <p:nvPr/>
        </p:nvSpPr>
        <p:spPr>
          <a:xfrm>
            <a:off x="7330959" y="3959821"/>
            <a:ext cx="1752286" cy="17850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Duševní zdraví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Kvalita života</a:t>
            </a:r>
          </a:p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Adaptace</a:t>
            </a:r>
          </a:p>
        </p:txBody>
      </p:sp>
      <p:sp>
        <p:nvSpPr>
          <p:cNvPr id="16" name="Ovál 15"/>
          <p:cNvSpPr/>
          <p:nvPr/>
        </p:nvSpPr>
        <p:spPr>
          <a:xfrm>
            <a:off x="10581086" y="5314575"/>
            <a:ext cx="1545427" cy="144827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dirty="0" smtClean="0">
                <a:solidFill>
                  <a:schemeClr val="tx1"/>
                </a:solidFill>
              </a:rPr>
              <a:t>Pozitivní a negativní </a:t>
            </a:r>
            <a:r>
              <a:rPr lang="cs-CZ" sz="1500" b="1" dirty="0" smtClean="0">
                <a:solidFill>
                  <a:schemeClr val="tx1"/>
                </a:solidFill>
              </a:rPr>
              <a:t>myšlení</a:t>
            </a:r>
            <a:endParaRPr lang="cs-CZ" sz="1500" dirty="0" smtClean="0">
              <a:solidFill>
                <a:schemeClr val="tx1"/>
              </a:solidFill>
            </a:endParaRPr>
          </a:p>
        </p:txBody>
      </p:sp>
      <p:sp>
        <p:nvSpPr>
          <p:cNvPr id="17" name="Ovál 16"/>
          <p:cNvSpPr/>
          <p:nvPr/>
        </p:nvSpPr>
        <p:spPr>
          <a:xfrm>
            <a:off x="6498589" y="5257894"/>
            <a:ext cx="1877374" cy="190079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 smtClean="0">
                <a:solidFill>
                  <a:schemeClr val="tx1"/>
                </a:solidFill>
              </a:rPr>
              <a:t>Psychosomatika</a:t>
            </a:r>
          </a:p>
          <a:p>
            <a:pPr algn="ctr"/>
            <a:r>
              <a:rPr lang="cs-CZ" sz="1500" dirty="0" smtClean="0">
                <a:solidFill>
                  <a:schemeClr val="tx1"/>
                </a:solidFill>
              </a:rPr>
              <a:t>Vztah těla a mysli</a:t>
            </a:r>
          </a:p>
        </p:txBody>
      </p:sp>
      <p:sp>
        <p:nvSpPr>
          <p:cNvPr id="19" name="Ovál 18"/>
          <p:cNvSpPr/>
          <p:nvPr/>
        </p:nvSpPr>
        <p:spPr>
          <a:xfrm>
            <a:off x="1946548" y="4019330"/>
            <a:ext cx="1193187" cy="112414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b="1" dirty="0">
                <a:solidFill>
                  <a:schemeClr val="tx1"/>
                </a:solidFill>
              </a:rPr>
              <a:t>Sociální opora</a:t>
            </a:r>
          </a:p>
        </p:txBody>
      </p:sp>
    </p:spTree>
    <p:extLst>
      <p:ext uri="{BB962C8B-B14F-4D97-AF65-F5344CB8AC3E}">
        <p14:creationId xmlns:p14="http://schemas.microsoft.com/office/powerpoint/2010/main" val="252953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Sportovní psychologie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 smtClean="0"/>
              <a:t>Obor aplikované psychologie</a:t>
            </a:r>
          </a:p>
          <a:p>
            <a:r>
              <a:rPr lang="cs-CZ" sz="2000" dirty="0" smtClean="0"/>
              <a:t>Rozvoj </a:t>
            </a:r>
            <a:r>
              <a:rPr lang="cs-CZ" sz="2000" b="1" dirty="0" smtClean="0"/>
              <a:t>50. léta 20. století</a:t>
            </a:r>
            <a:r>
              <a:rPr lang="cs-CZ" sz="2000" dirty="0" smtClean="0"/>
              <a:t>, ale…</a:t>
            </a:r>
          </a:p>
          <a:p>
            <a:pPr lvl="1"/>
            <a:r>
              <a:rPr lang="cs-CZ" sz="2000" b="1" dirty="0"/>
              <a:t>Norman Triplett</a:t>
            </a:r>
            <a:r>
              <a:rPr lang="cs-CZ" sz="2000" dirty="0"/>
              <a:t>, </a:t>
            </a:r>
            <a:r>
              <a:rPr lang="cs-CZ" sz="2000" dirty="0" smtClean="0"/>
              <a:t>1989 – sociální facilitace</a:t>
            </a:r>
          </a:p>
          <a:p>
            <a:pPr lvl="1"/>
            <a:endParaRPr lang="cs-CZ" sz="2000" dirty="0" smtClean="0"/>
          </a:p>
          <a:p>
            <a:r>
              <a:rPr lang="cs-CZ" sz="2000" dirty="0" smtClean="0"/>
              <a:t>Jak psychologické faktory ovlivňují výkon (resp. sportování)</a:t>
            </a:r>
          </a:p>
          <a:p>
            <a:r>
              <a:rPr lang="cs-CZ" sz="2000" dirty="0" smtClean="0"/>
              <a:t>Jak sport ovlivňuje psychickou i fyzickou stránku jedince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 smtClean="0"/>
              <a:t>Témata: osobnost sportovce a její diagnostika, motorické učení, sport a duševní zdraví, stres, nervozita, agresivita ve sportu, …</a:t>
            </a:r>
            <a:endParaRPr lang="cs-CZ" sz="2000" dirty="0"/>
          </a:p>
        </p:txBody>
      </p:sp>
      <p:pic>
        <p:nvPicPr>
          <p:cNvPr id="3076" name="Picture 4" descr="Image result for norman triple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201093"/>
            <a:ext cx="3676650" cy="2769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2" name="Ovál 21"/>
          <p:cNvSpPr/>
          <p:nvPr/>
        </p:nvSpPr>
        <p:spPr>
          <a:xfrm>
            <a:off x="1652598" y="4001294"/>
            <a:ext cx="1092990" cy="10481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dirty="0" smtClean="0">
                <a:solidFill>
                  <a:schemeClr val="tx1"/>
                </a:solidFill>
              </a:rPr>
              <a:t>Psychika</a:t>
            </a:r>
          </a:p>
        </p:txBody>
      </p:sp>
      <p:sp>
        <p:nvSpPr>
          <p:cNvPr id="23" name="Ovál 22"/>
          <p:cNvSpPr/>
          <p:nvPr/>
        </p:nvSpPr>
        <p:spPr>
          <a:xfrm>
            <a:off x="3902874" y="4001293"/>
            <a:ext cx="1092990" cy="10481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500" dirty="0" smtClean="0">
                <a:solidFill>
                  <a:schemeClr val="tx1"/>
                </a:solidFill>
              </a:rPr>
              <a:t>Sport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2928938" y="4496780"/>
            <a:ext cx="814387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>
            <a:off x="2928938" y="4625368"/>
            <a:ext cx="814387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61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Psychologie zdraví a ostatní obory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9474" t="35315" r="44473" b="5241"/>
          <a:stretch/>
        </p:blipFill>
        <p:spPr>
          <a:xfrm>
            <a:off x="1007739" y="1396998"/>
            <a:ext cx="5470343" cy="5071047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6478082" y="1343024"/>
            <a:ext cx="5534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  <a:ea typeface="+mn-ea"/>
                <a:cs typeface="+mn-cs"/>
              </a:rPr>
              <a:t>Úzká spolupráce s dalšími odvětvími psychologie i jinými obory (medicína, ošetřovatelství, …)</a:t>
            </a:r>
          </a:p>
        </p:txBody>
      </p:sp>
    </p:spTree>
    <p:extLst>
      <p:ext uri="{BB962C8B-B14F-4D97-AF65-F5344CB8AC3E}">
        <p14:creationId xmlns:p14="http://schemas.microsoft.com/office/powerpoint/2010/main" val="1487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biopsychosociálních faktorů</a:t>
            </a:r>
            <a:br>
              <a:rPr lang="cs-CZ" dirty="0" smtClean="0"/>
            </a:br>
            <a:r>
              <a:rPr lang="cs-CZ" dirty="0" smtClean="0"/>
              <a:t>v oblasti zájmu psychologie zdraví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22261" y="2089854"/>
            <a:ext cx="5049964" cy="4351338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Faktory podporující zdraví:</a:t>
            </a:r>
          </a:p>
          <a:p>
            <a:pPr lvl="1"/>
            <a:r>
              <a:rPr lang="cs-CZ" sz="2000" dirty="0" smtClean="0"/>
              <a:t>Psychoneuroimunizace</a:t>
            </a:r>
          </a:p>
          <a:p>
            <a:pPr lvl="1"/>
            <a:r>
              <a:rPr lang="cs-CZ" sz="2000" dirty="0" smtClean="0"/>
              <a:t>Placebo</a:t>
            </a:r>
          </a:p>
          <a:p>
            <a:pPr lvl="1"/>
            <a:r>
              <a:rPr lang="cs-CZ" sz="2000" dirty="0" smtClean="0"/>
              <a:t>Strategie zvládání stresu </a:t>
            </a:r>
          </a:p>
          <a:p>
            <a:pPr marL="457200" lvl="1" indent="257175">
              <a:buNone/>
            </a:pPr>
            <a:r>
              <a:rPr lang="cs-CZ" sz="2000" dirty="0" smtClean="0"/>
              <a:t>(coping, kognitivní strategie)</a:t>
            </a:r>
          </a:p>
          <a:p>
            <a:pPr lvl="1"/>
            <a:r>
              <a:rPr lang="cs-CZ" sz="2000" dirty="0"/>
              <a:t>Sociální opora</a:t>
            </a:r>
          </a:p>
          <a:p>
            <a:pPr lvl="1"/>
            <a:r>
              <a:rPr lang="cs-CZ" sz="2000" dirty="0"/>
              <a:t>Fyzická aktivita</a:t>
            </a:r>
          </a:p>
          <a:p>
            <a:pPr lvl="1"/>
            <a:r>
              <a:rPr lang="cs-CZ" sz="2000" dirty="0"/>
              <a:t>Duševní hygiena</a:t>
            </a:r>
          </a:p>
          <a:p>
            <a:pPr lvl="1"/>
            <a:r>
              <a:rPr lang="cs-CZ" sz="2000" dirty="0"/>
              <a:t>Smysluplnost a spiritualita</a:t>
            </a:r>
          </a:p>
          <a:p>
            <a:pPr lvl="1"/>
            <a:r>
              <a:rPr lang="cs-CZ" sz="2000" dirty="0"/>
              <a:t>Prevence a zdraví podporující chování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660232" y="2089854"/>
            <a:ext cx="50171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 smtClean="0"/>
              <a:t>Faktory poškozující zdraví:</a:t>
            </a:r>
          </a:p>
          <a:p>
            <a:pPr lvl="1"/>
            <a:r>
              <a:rPr lang="cs-CZ" sz="2000" dirty="0"/>
              <a:t>Stres</a:t>
            </a:r>
          </a:p>
          <a:p>
            <a:pPr lvl="1"/>
            <a:r>
              <a:rPr lang="cs-CZ" sz="2000" dirty="0"/>
              <a:t>Kouření</a:t>
            </a:r>
          </a:p>
          <a:p>
            <a:pPr lvl="1"/>
            <a:r>
              <a:rPr lang="cs-CZ" sz="2000" dirty="0"/>
              <a:t>Alkohol a drogy</a:t>
            </a:r>
          </a:p>
          <a:p>
            <a:pPr lvl="1"/>
            <a:r>
              <a:rPr lang="cs-CZ" sz="2000" dirty="0"/>
              <a:t>Rizikový sex</a:t>
            </a:r>
          </a:p>
          <a:p>
            <a:pPr lvl="1"/>
            <a:r>
              <a:rPr lang="cs-CZ" sz="2000" dirty="0"/>
              <a:t>Nadměrný příjem potravy, obezita</a:t>
            </a:r>
          </a:p>
          <a:p>
            <a:pPr lvl="1"/>
            <a:r>
              <a:rPr lang="cs-CZ" sz="2000" dirty="0"/>
              <a:t>Nehody a úrazy</a:t>
            </a:r>
          </a:p>
        </p:txBody>
      </p:sp>
      <p:pic>
        <p:nvPicPr>
          <p:cNvPr id="10" name="Picture 8" descr="Image result for n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0" t="2354" r="-50140" b="-2354"/>
          <a:stretch/>
        </p:blipFill>
        <p:spPr bwMode="auto">
          <a:xfrm>
            <a:off x="6162675" y="1913924"/>
            <a:ext cx="1404394" cy="69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mage result for n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63"/>
          <a:stretch/>
        </p:blipFill>
        <p:spPr bwMode="auto">
          <a:xfrm>
            <a:off x="838200" y="1935969"/>
            <a:ext cx="660815" cy="65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4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2818" y="2084205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Děkuji za pozornost.</a:t>
            </a:r>
            <a:endParaRPr lang="cs-CZ" dirty="0"/>
          </a:p>
        </p:txBody>
      </p:sp>
      <p:pic>
        <p:nvPicPr>
          <p:cNvPr id="3" name="Picture 2" descr="Image result for sport psych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128" y="2986716"/>
            <a:ext cx="4418969" cy="360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316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 čem budeme mluvit…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smtClean="0"/>
              <a:t>Proč je někdo zdravý – a někdo jiný nemocný?</a:t>
            </a:r>
          </a:p>
          <a:p>
            <a:r>
              <a:rPr lang="cs-CZ" sz="2600" smtClean="0"/>
              <a:t>Proč děláme to, co nám škodí, i když víme, že nám to škodí?</a:t>
            </a:r>
          </a:p>
          <a:p>
            <a:r>
              <a:rPr lang="cs-CZ" sz="2600" smtClean="0"/>
              <a:t>Jak sport ovlivňuje zdraví – a jak zdraví ovlivňuje sport?</a:t>
            </a:r>
          </a:p>
          <a:p>
            <a:r>
              <a:rPr lang="cs-CZ" sz="2600"/>
              <a:t>Jak se </a:t>
            </a:r>
            <a:r>
              <a:rPr lang="cs-CZ" sz="2600" smtClean="0"/>
              <a:t>z toho všeho nezbláznit</a:t>
            </a:r>
            <a:r>
              <a:rPr lang="cs-CZ" sz="2600"/>
              <a:t>? </a:t>
            </a:r>
            <a:r>
              <a:rPr lang="cs-CZ" sz="2600" smtClean="0">
                <a:sym typeface="Wingdings" panose="05000000000000000000" pitchFamily="2" charset="2"/>
              </a:rPr>
              <a:t></a:t>
            </a:r>
          </a:p>
          <a:p>
            <a:pPr marL="0" indent="271463">
              <a:buNone/>
            </a:pPr>
            <a:r>
              <a:rPr lang="cs-CZ" sz="2600" smtClean="0">
                <a:sym typeface="Wingdings" panose="05000000000000000000" pitchFamily="2" charset="2"/>
              </a:rPr>
              <a:t>… a další.</a:t>
            </a:r>
            <a:endParaRPr lang="cs-CZ" sz="2600"/>
          </a:p>
          <a:p>
            <a:endParaRPr lang="cs-CZ"/>
          </a:p>
        </p:txBody>
      </p:sp>
      <p:pic>
        <p:nvPicPr>
          <p:cNvPr id="1026" name="Picture 2" descr="Image result for pro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4074723"/>
            <a:ext cx="3530600" cy="231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19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Osnova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Pojem zdraví</a:t>
            </a:r>
          </a:p>
          <a:p>
            <a:r>
              <a:rPr lang="cs-CZ" dirty="0"/>
              <a:t>D</a:t>
            </a:r>
            <a:r>
              <a:rPr lang="cs-CZ" dirty="0" smtClean="0"/>
              <a:t>eterminanty zdraví</a:t>
            </a:r>
          </a:p>
          <a:p>
            <a:r>
              <a:rPr lang="cs-CZ" dirty="0" smtClean="0"/>
              <a:t>Pohled na zdraví a nemoc v </a:t>
            </a:r>
            <a:r>
              <a:rPr lang="cs-CZ" smtClean="0"/>
              <a:t>minulosti vs. </a:t>
            </a:r>
            <a:r>
              <a:rPr lang="cs-CZ" dirty="0" smtClean="0"/>
              <a:t>současnosti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Psychologie </a:t>
            </a:r>
            <a:r>
              <a:rPr lang="cs-CZ" dirty="0" smtClean="0"/>
              <a:t>zdraví</a:t>
            </a:r>
          </a:p>
          <a:p>
            <a:r>
              <a:rPr lang="cs-CZ" dirty="0" smtClean="0"/>
              <a:t>Sportovní psychologie</a:t>
            </a:r>
            <a:endParaRPr lang="cs-CZ" dirty="0"/>
          </a:p>
          <a:p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606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Pojem zdraví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603931" cy="4486276"/>
          </a:xfrm>
        </p:spPr>
        <p:txBody>
          <a:bodyPr>
            <a:normAutofit/>
          </a:bodyPr>
          <a:lstStyle/>
          <a:p>
            <a:r>
              <a:rPr lang="cs-CZ" sz="2000" dirty="0" smtClean="0"/>
              <a:t>Mnoho definic a úhlů pohledu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b="1" dirty="0" smtClean="0"/>
              <a:t>Lékař: </a:t>
            </a:r>
            <a:r>
              <a:rPr lang="cs-CZ" sz="2000" dirty="0" smtClean="0"/>
              <a:t>nepřítomnost nemoci</a:t>
            </a:r>
            <a:r>
              <a:rPr lang="cs-CZ" sz="2000" smtClean="0"/>
              <a:t>, úrazu, …</a:t>
            </a:r>
            <a:endParaRPr lang="cs-CZ" sz="2000" dirty="0" smtClean="0"/>
          </a:p>
          <a:p>
            <a:r>
              <a:rPr lang="cs-CZ" sz="2000" b="1" dirty="0" smtClean="0"/>
              <a:t>Sociolog: </a:t>
            </a:r>
            <a:r>
              <a:rPr lang="cs-CZ" sz="2000" dirty="0" smtClean="0"/>
              <a:t>dobré fungování ve všech sociálních rovinách</a:t>
            </a:r>
          </a:p>
          <a:p>
            <a:r>
              <a:rPr lang="cs-CZ" sz="2000" b="1" dirty="0" smtClean="0"/>
              <a:t>Humanista: </a:t>
            </a:r>
            <a:r>
              <a:rPr lang="cs-CZ" sz="2000" dirty="0" smtClean="0"/>
              <a:t>dobrá schopnost vyrovnávat </a:t>
            </a:r>
            <a:r>
              <a:rPr lang="cs-CZ" sz="2000" smtClean="0"/>
              <a:t>se s různými </a:t>
            </a:r>
            <a:r>
              <a:rPr lang="cs-CZ" sz="2000" dirty="0" smtClean="0"/>
              <a:t>životními událostmi</a:t>
            </a:r>
          </a:p>
          <a:p>
            <a:r>
              <a:rPr lang="cs-CZ" sz="2000" b="1" dirty="0" smtClean="0"/>
              <a:t>Idealista: </a:t>
            </a:r>
            <a:r>
              <a:rPr lang="cs-CZ" sz="2000" dirty="0" smtClean="0"/>
              <a:t>tělesná, duševní, duchovní i sociální pohoda</a:t>
            </a:r>
          </a:p>
          <a:p>
            <a:endParaRPr lang="cs-CZ" sz="2000" dirty="0" smtClean="0"/>
          </a:p>
          <a:p>
            <a:pPr lvl="1"/>
            <a:endParaRPr lang="cs-CZ" sz="1600" dirty="0" smtClean="0"/>
          </a:p>
          <a:p>
            <a:endParaRPr lang="cs-CZ" sz="2000" dirty="0"/>
          </a:p>
        </p:txBody>
      </p:sp>
      <p:sp>
        <p:nvSpPr>
          <p:cNvPr id="9" name="AutoShape 6" descr="Image result for health"/>
          <p:cNvSpPr>
            <a:spLocks noChangeAspect="1" noChangeArrowheads="1"/>
          </p:cNvSpPr>
          <p:nvPr/>
        </p:nvSpPr>
        <p:spPr bwMode="auto">
          <a:xfrm>
            <a:off x="9154432" y="2453594"/>
            <a:ext cx="2815083" cy="281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152" name="Picture 8" descr="Image result for heal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204" y="0"/>
            <a:ext cx="4235902" cy="211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6352466" y="2611437"/>
            <a:ext cx="5603931" cy="4486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B. Vašina (1999) – základní přístupy k pojetí zdraví: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Zdraví jako absence nemoci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Zdraví jako prožívaný stav oproti realitě objektivního zdravotního stavu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Zdraví jako rezerva či záloha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Zdraví jako fyzická zdatnost („fitness“)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Zdraví jako energie a vitalita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Zdraví v podobě sociálních vazeb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Zdraví jako funkce ve smyslu schopnosti něco dělat s malým důrazem na pocity a prožívání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Zdraví ve smyslu psychosociální pohody</a:t>
            </a:r>
          </a:p>
          <a:p>
            <a:pPr lvl="1"/>
            <a:endParaRPr lang="cs-CZ" sz="1600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1776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Pojem zdraví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1034486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Další pojetí</a:t>
            </a:r>
          </a:p>
          <a:p>
            <a:pPr lvl="1"/>
            <a:r>
              <a:rPr lang="cs-CZ" sz="2000" dirty="0" smtClean="0"/>
              <a:t>Zdraví jako </a:t>
            </a:r>
            <a:r>
              <a:rPr lang="cs-CZ" sz="2000" b="1" dirty="0" smtClean="0"/>
              <a:t>norma</a:t>
            </a:r>
            <a:r>
              <a:rPr lang="cs-CZ" sz="2000" dirty="0" smtClean="0"/>
              <a:t> (normativní pojetí zdraví - obvyklý, žádoucí stav</a:t>
            </a:r>
            <a:r>
              <a:rPr lang="cs-CZ" sz="2000" smtClean="0"/>
              <a:t>) vs. </a:t>
            </a:r>
            <a:r>
              <a:rPr lang="cs-CZ" sz="2000" dirty="0" smtClean="0"/>
              <a:t>zdraví jako </a:t>
            </a:r>
            <a:r>
              <a:rPr lang="cs-CZ" sz="2000" b="1" dirty="0" smtClean="0"/>
              <a:t>ideál</a:t>
            </a:r>
          </a:p>
          <a:p>
            <a:pPr lvl="1"/>
            <a:r>
              <a:rPr lang="cs-CZ" sz="2000" dirty="0" smtClean="0"/>
              <a:t>Zdraví jako </a:t>
            </a:r>
            <a:r>
              <a:rPr lang="cs-CZ" sz="2000" b="1" dirty="0" smtClean="0"/>
              <a:t>cíl samo o sobě </a:t>
            </a:r>
            <a:r>
              <a:rPr lang="cs-CZ" sz="2000" dirty="0" err="1" smtClean="0"/>
              <a:t>vs</a:t>
            </a:r>
            <a:r>
              <a:rPr lang="cs-CZ" sz="2000" dirty="0" smtClean="0"/>
              <a:t> zdraví jako </a:t>
            </a:r>
            <a:r>
              <a:rPr lang="cs-CZ" sz="2000" b="1" dirty="0" smtClean="0"/>
              <a:t>metafyzická síla, prostředek k dosahování vyšších cílů</a:t>
            </a:r>
          </a:p>
        </p:txBody>
      </p:sp>
      <p:pic>
        <p:nvPicPr>
          <p:cNvPr id="8" name="Picture 2" descr="Image result for handikapovaná sportovkyně peplavala la manch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r="5763"/>
          <a:stretch/>
        </p:blipFill>
        <p:spPr bwMode="auto">
          <a:xfrm>
            <a:off x="6984775" y="3002653"/>
            <a:ext cx="4754788" cy="3174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Obdélník 9"/>
          <p:cNvSpPr/>
          <p:nvPr/>
        </p:nvSpPr>
        <p:spPr>
          <a:xfrm>
            <a:off x="7998279" y="6273120"/>
            <a:ext cx="3741284" cy="471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Markéta Pechová – La Manche, 2019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838200" y="3002653"/>
            <a:ext cx="5968774" cy="13643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0" i="0" dirty="0" smtClean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cs-CZ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WHO: „stav kompletní </a:t>
            </a:r>
            <a:r>
              <a:rPr lang="cs-CZ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fyzické</a:t>
            </a:r>
            <a:r>
              <a:rPr lang="cs-CZ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duševní</a:t>
            </a:r>
            <a:r>
              <a:rPr lang="cs-CZ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cs-CZ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sociální </a:t>
            </a:r>
            <a:r>
              <a:rPr lang="cs-CZ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pohody a nikoliv pouhé nepřítomnosti nemoci či vady"</a:t>
            </a:r>
            <a:endParaRPr lang="cs-CZ" dirty="0" smtClean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849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Determinanty zdraví</a:t>
            </a:r>
            <a:endParaRPr lang="cs-CZ" dirty="0"/>
          </a:p>
        </p:txBody>
      </p:sp>
      <p:pic>
        <p:nvPicPr>
          <p:cNvPr id="5" name="Picture 4" descr="Image result for health determin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229" y="365125"/>
            <a:ext cx="5668220" cy="383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838201" y="1825625"/>
            <a:ext cx="5490028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Všechny okolnosti a faktory, které mají vliv na zdraví</a:t>
            </a:r>
          </a:p>
          <a:p>
            <a:pPr lvl="1"/>
            <a:r>
              <a:rPr lang="cs-CZ" sz="2000" dirty="0" smtClean="0"/>
              <a:t>Pozitivní determinanty</a:t>
            </a:r>
          </a:p>
          <a:p>
            <a:pPr lvl="1"/>
            <a:r>
              <a:rPr lang="cs-CZ" sz="2000" dirty="0" smtClean="0"/>
              <a:t>Negativní determinanty</a:t>
            </a:r>
          </a:p>
          <a:p>
            <a:r>
              <a:rPr lang="cs-CZ" sz="2000" dirty="0" smtClean="0"/>
              <a:t>Ještě v 70. letech přesvědčení, že se zdraví odvíjí nejvíce od úrovně zdravotní péče</a:t>
            </a:r>
          </a:p>
          <a:p>
            <a:r>
              <a:rPr lang="cs-CZ" sz="2000" dirty="0" smtClean="0"/>
              <a:t>Dnes: mnoho determinant, některé blízké, jiné vzdálenější (soustředné kruhy na obr.)</a:t>
            </a:r>
          </a:p>
          <a:p>
            <a:r>
              <a:rPr lang="cs-CZ" sz="2000" dirty="0" smtClean="0"/>
              <a:t>Složité propojení, synergický vliv na zdraví</a:t>
            </a:r>
            <a:endParaRPr lang="cs-CZ" sz="1600" dirty="0" smtClean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6458857" y="4383980"/>
            <a:ext cx="5083569" cy="2286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arenR"/>
            </a:pPr>
            <a:r>
              <a:rPr lang="cs-CZ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Vrozené charakteristiky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cs-CZ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ndividuální životní styl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Sociální sítě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Pracovní a životní podmínky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Širší socioekonomické, politické, kulturní (apod.) prostředí</a:t>
            </a:r>
          </a:p>
          <a:p>
            <a:pPr marL="457200" indent="-457200">
              <a:buFont typeface="+mj-lt"/>
              <a:buAutoNum type="arabicParenR"/>
            </a:pPr>
            <a:endParaRPr lang="cs-CZ" sz="2000" dirty="0"/>
          </a:p>
          <a:p>
            <a:endParaRPr lang="cs-CZ" sz="2000" dirty="0" smtClean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4495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Příklad: kouření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3513" y="4104915"/>
            <a:ext cx="5620659" cy="2393293"/>
          </a:xfrm>
        </p:spPr>
        <p:txBody>
          <a:bodyPr>
            <a:noAutofit/>
          </a:bodyPr>
          <a:lstStyle/>
          <a:p>
            <a:r>
              <a:rPr lang="cs-CZ" sz="2000" dirty="0" smtClean="0"/>
              <a:t>Vybrané souvislosti</a:t>
            </a:r>
          </a:p>
          <a:p>
            <a:pPr lvl="1">
              <a:spcBef>
                <a:spcPts val="1000"/>
              </a:spcBef>
            </a:pPr>
            <a:r>
              <a:rPr lang="cs-CZ" sz="2000" dirty="0" smtClean="0"/>
              <a:t>Postoje rodičů ke kouření</a:t>
            </a:r>
          </a:p>
          <a:p>
            <a:pPr lvl="1">
              <a:spcBef>
                <a:spcPts val="1000"/>
              </a:spcBef>
            </a:pPr>
            <a:r>
              <a:rPr lang="cs-CZ" sz="2000" dirty="0" smtClean="0"/>
              <a:t>Dostupnost a cena cigaret</a:t>
            </a:r>
          </a:p>
          <a:p>
            <a:pPr lvl="1">
              <a:spcBef>
                <a:spcPts val="1000"/>
              </a:spcBef>
            </a:pPr>
            <a:r>
              <a:rPr lang="cs-CZ" sz="2000" dirty="0" smtClean="0"/>
              <a:t>Marketingové strategie </a:t>
            </a:r>
          </a:p>
          <a:p>
            <a:pPr marL="457200" lvl="1" indent="261938">
              <a:spcBef>
                <a:spcPts val="1000"/>
              </a:spcBef>
              <a:buNone/>
            </a:pPr>
            <a:r>
              <a:rPr lang="cs-CZ" sz="2000" dirty="0" smtClean="0"/>
              <a:t>tabákových společností</a:t>
            </a:r>
          </a:p>
          <a:p>
            <a:pPr lvl="1">
              <a:spcBef>
                <a:spcPts val="1000"/>
              </a:spcBef>
            </a:pPr>
            <a:r>
              <a:rPr lang="cs-CZ" sz="2000" dirty="0" smtClean="0"/>
              <a:t>Protikuřácká politika</a:t>
            </a:r>
          </a:p>
          <a:p>
            <a:pPr lvl="1">
              <a:spcBef>
                <a:spcPts val="1000"/>
              </a:spcBef>
            </a:pPr>
            <a:r>
              <a:rPr lang="cs-CZ" sz="2000" dirty="0" smtClean="0"/>
              <a:t>…</a:t>
            </a:r>
            <a:endParaRPr lang="cs-CZ" sz="2000" dirty="0"/>
          </a:p>
        </p:txBody>
      </p:sp>
      <p:pic>
        <p:nvPicPr>
          <p:cNvPr id="5" name="Picture 4" descr="Image result for health determina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229" y="365125"/>
            <a:ext cx="5668220" cy="383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6458857" y="4383980"/>
            <a:ext cx="5083569" cy="2286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arenR"/>
            </a:pPr>
            <a:r>
              <a:rPr lang="cs-CZ" sz="2000" dirty="0" smtClean="0"/>
              <a:t>Vrozené charakteristiky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dirty="0"/>
              <a:t>I</a:t>
            </a:r>
            <a:r>
              <a:rPr lang="cs-CZ" sz="2000" dirty="0" smtClean="0"/>
              <a:t>ndividuální životní styl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dirty="0" smtClean="0"/>
              <a:t>Sociální sítě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dirty="0" smtClean="0"/>
              <a:t>Pracovní a životní podmínky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dirty="0" smtClean="0"/>
              <a:t>Širší socioekonomické, politické, kulturní (apod.) prostředí</a:t>
            </a:r>
          </a:p>
          <a:p>
            <a:pPr marL="457200" indent="-457200">
              <a:buFont typeface="+mj-lt"/>
              <a:buAutoNum type="arabicParenR"/>
            </a:pPr>
            <a:endParaRPr lang="cs-CZ" sz="2000" dirty="0"/>
          </a:p>
          <a:p>
            <a:endParaRPr lang="cs-CZ" sz="2000" dirty="0" smtClean="0"/>
          </a:p>
          <a:p>
            <a:endParaRPr lang="cs-CZ" sz="1600" dirty="0"/>
          </a:p>
        </p:txBody>
      </p:sp>
      <p:pic>
        <p:nvPicPr>
          <p:cNvPr id="11268" name="Picture 4" descr="Image result for package cigarette picture whit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7"/>
          <a:stretch/>
        </p:blipFill>
        <p:spPr bwMode="auto">
          <a:xfrm>
            <a:off x="1603889" y="1258324"/>
            <a:ext cx="2906940" cy="266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9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Determinanty zdraví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327098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Genetické predispozice 10-15 %</a:t>
            </a:r>
          </a:p>
          <a:p>
            <a:r>
              <a:rPr lang="cs-CZ" sz="2000" dirty="0" smtClean="0"/>
              <a:t>Vnější vlivy (životní prostředí, sociální opora) 15-20 %</a:t>
            </a:r>
          </a:p>
          <a:p>
            <a:r>
              <a:rPr lang="cs-CZ" sz="2000" dirty="0" smtClean="0"/>
              <a:t>Úroveň poskytované zdravotní péče 15 %</a:t>
            </a:r>
          </a:p>
          <a:p>
            <a:r>
              <a:rPr lang="cs-CZ" sz="2000" b="1" dirty="0" smtClean="0"/>
              <a:t>Životní styl 50-60 % </a:t>
            </a:r>
            <a:endParaRPr lang="cs-CZ" sz="2000" b="1" dirty="0">
              <a:solidFill>
                <a:srgbClr val="FF0000"/>
              </a:solidFill>
            </a:endParaRPr>
          </a:p>
          <a:p>
            <a:pPr lvl="1"/>
            <a:r>
              <a:rPr lang="cs-CZ" sz="2000" dirty="0" smtClean="0"/>
              <a:t>Až 50 % všech úmrtí je možné vztáhnout k nežádoucím životním návykům (kouření, alkohol, nesprávné vyrovnávání se se stresem, …)</a:t>
            </a:r>
          </a:p>
          <a:p>
            <a:pPr lvl="1"/>
            <a:r>
              <a:rPr lang="cs-CZ" sz="2000" b="1" dirty="0" smtClean="0"/>
              <a:t>„</a:t>
            </a:r>
            <a:r>
              <a:rPr lang="cs-CZ" sz="2000" b="1" dirty="0" err="1" smtClean="0"/>
              <a:t>Lifestyle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disease</a:t>
            </a:r>
            <a:r>
              <a:rPr lang="cs-CZ" sz="2000" b="1" dirty="0" smtClean="0"/>
              <a:t>“ </a:t>
            </a:r>
            <a:r>
              <a:rPr lang="cs-CZ" sz="2000" dirty="0" smtClean="0"/>
              <a:t>– srdeční choroby, mrtvice, obezita, diabetes II. </a:t>
            </a:r>
            <a:r>
              <a:rPr lang="cs-CZ" sz="2000" dirty="0"/>
              <a:t>t</a:t>
            </a:r>
            <a:r>
              <a:rPr lang="cs-CZ" sz="2000" dirty="0" smtClean="0"/>
              <a:t>ypu, …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743696"/>
              </p:ext>
            </p:extLst>
          </p:nvPr>
        </p:nvGraphicFramePr>
        <p:xfrm>
          <a:off x="6335060" y="1825625"/>
          <a:ext cx="6007555" cy="287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/>
          <a:srcRect l="24286" t="30256" r="30952" b="20196"/>
          <a:stretch/>
        </p:blipFill>
        <p:spPr>
          <a:xfrm>
            <a:off x="168699" y="6991236"/>
            <a:ext cx="5457372" cy="3396343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838200" y="5568436"/>
            <a:ext cx="8824210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smtClean="0"/>
              <a:t>Přibližné (!) </a:t>
            </a:r>
            <a:r>
              <a:rPr lang="cs-CZ" sz="2000" dirty="0"/>
              <a:t>– </a:t>
            </a:r>
            <a:r>
              <a:rPr lang="cs-CZ" sz="2000" dirty="0" err="1"/>
              <a:t>interindividuální</a:t>
            </a:r>
            <a:r>
              <a:rPr lang="cs-CZ" sz="2000" dirty="0"/>
              <a:t> a </a:t>
            </a:r>
            <a:r>
              <a:rPr lang="cs-CZ" sz="2000" dirty="0" err="1"/>
              <a:t>intraindividuální</a:t>
            </a:r>
            <a:r>
              <a:rPr lang="cs-CZ" sz="2000" dirty="0"/>
              <a:t> rozdíly, různé skupiny nemocí, geografická oblast, klima, ekonomika a politika, různé populační skupiny…</a:t>
            </a:r>
          </a:p>
        </p:txBody>
      </p:sp>
    </p:spTree>
    <p:extLst>
      <p:ext uri="{BB962C8B-B14F-4D97-AF65-F5344CB8AC3E}">
        <p14:creationId xmlns:p14="http://schemas.microsoft.com/office/powerpoint/2010/main" val="10584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1123</TotalTime>
  <Words>1176</Words>
  <Application>Microsoft Office PowerPoint</Application>
  <PresentationFormat>Širokoúhlá obrazovka</PresentationFormat>
  <Paragraphs>252</Paragraphs>
  <Slides>26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Motiv Office</vt:lpstr>
      <vt:lpstr>Úvod do psychologie  sportu a zdraví</vt:lpstr>
      <vt:lpstr>Organizace výuky</vt:lpstr>
      <vt:lpstr>O čem budeme mluvit…</vt:lpstr>
      <vt:lpstr>Osnova přednášky</vt:lpstr>
      <vt:lpstr>Pojem zdraví</vt:lpstr>
      <vt:lpstr>Pojem zdraví</vt:lpstr>
      <vt:lpstr>Determinanty zdraví</vt:lpstr>
      <vt:lpstr>Příklad: kouření</vt:lpstr>
      <vt:lpstr>Determinanty zdraví</vt:lpstr>
      <vt:lpstr>Sociální determinanty zdraví (Social determinants of health, SDOH)</vt:lpstr>
      <vt:lpstr>Life expectancy 2020</vt:lpstr>
      <vt:lpstr>Sociální determinanty zdraví (Social determinants of health, SDOH)</vt:lpstr>
      <vt:lpstr>Prezentace aplikace PowerPoint</vt:lpstr>
      <vt:lpstr>Příklad: 2019-nCoV</vt:lpstr>
      <vt:lpstr>Prezentace aplikace PowerPoint</vt:lpstr>
      <vt:lpstr>Jak aplikovat teorii v praxi?</vt:lpstr>
      <vt:lpstr>Minulost vs současnost</vt:lpstr>
      <vt:lpstr>Salutogeneze</vt:lpstr>
      <vt:lpstr> Vícedimenzinální model zdraví a nemoci  z pohledu salutogeneze</vt:lpstr>
      <vt:lpstr>Psychologie zdraví</vt:lpstr>
      <vt:lpstr>Psychologie zdraví a její témata</vt:lpstr>
      <vt:lpstr>Která z těchto témat jsou relevantní  i pro oblast sportu?</vt:lpstr>
      <vt:lpstr>Sportovní psychologie</vt:lpstr>
      <vt:lpstr>Psychologie zdraví a ostatní obory</vt:lpstr>
      <vt:lpstr>Příklad biopsychosociálních faktorů v oblasti zájmu psychologie zdraví</vt:lpstr>
      <vt:lpstr>Děkuji za pozornost.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</dc:creator>
  <cp:lastModifiedBy>Uživatel</cp:lastModifiedBy>
  <cp:revision>79</cp:revision>
  <dcterms:created xsi:type="dcterms:W3CDTF">2020-02-12T07:29:27Z</dcterms:created>
  <dcterms:modified xsi:type="dcterms:W3CDTF">2020-02-18T16:52:08Z</dcterms:modified>
</cp:coreProperties>
</file>