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9" r:id="rId3"/>
    <p:sldId id="257" r:id="rId4"/>
    <p:sldId id="266" r:id="rId5"/>
    <p:sldId id="273" r:id="rId6"/>
    <p:sldId id="272" r:id="rId7"/>
    <p:sldId id="275" r:id="rId8"/>
    <p:sldId id="271" r:id="rId9"/>
    <p:sldId id="274" r:id="rId10"/>
    <p:sldId id="263" r:id="rId11"/>
    <p:sldId id="264" r:id="rId12"/>
    <p:sldId id="269" r:id="rId13"/>
    <p:sldId id="267" r:id="rId14"/>
    <p:sldId id="276" r:id="rId15"/>
    <p:sldId id="26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5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19:13:48.017" idx="4">
    <p:pos x="10" y="10"/>
    <p:text>svírání žaludku před zkouškou, pocení se v napjatých situacích, průjem při netrpělivém čekání aj.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23:23:43.530" idx="5">
    <p:pos x="10" y="10"/>
    <p:text>kuřáci a pauzy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17:32:32.947" idx="2">
    <p:pos x="1975" y="2046"/>
    <p:text>Pozor! Stres nemá vždy jen negativní vliv.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13:45:33.843" idx="1">
    <p:pos x="2122" y="1851"/>
    <p:text>Př. 2: Spojení skutečného léku (PP) s placebem (NP) → účinek skutečného léku. Po čase jsou podněty spojeny a placebo (NP) samo vyvolá účinek stejný, jaký předtím vyvolal lék.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18:15:35.681" idx="3">
    <p:pos x="2170" y="1018"/>
    <p:text>Walter Cannon je také autorem termínu "fight-or-flight response".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nhyGozLy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nhyGozLy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Vztah těla a psychiky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bp1818</a:t>
            </a:r>
            <a:r>
              <a:rPr lang="cs-CZ" dirty="0" smtClean="0"/>
              <a:t> </a:t>
            </a:r>
            <a:r>
              <a:rPr lang="cs-CZ" b="1" dirty="0" smtClean="0"/>
              <a:t>Základy psychologie sportu a zdraví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 smtClean="0">
                <a:solidFill>
                  <a:schemeClr val="tx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415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Psycho</a:t>
            </a:r>
            <a:r>
              <a:rPr lang="cs-CZ" dirty="0"/>
              <a:t>neuro</a:t>
            </a:r>
            <a:r>
              <a:rPr lang="cs-CZ" dirty="0">
                <a:solidFill>
                  <a:srgbClr val="0070C0"/>
                </a:solidFill>
              </a:rPr>
              <a:t>imunizace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cs-CZ" sz="2000" dirty="0" smtClean="0"/>
              <a:t>Imunizace </a:t>
            </a:r>
            <a:r>
              <a:rPr lang="cs-CZ" sz="2000" dirty="0"/>
              <a:t>= proces umělého </a:t>
            </a:r>
            <a:r>
              <a:rPr lang="cs-CZ" sz="2000" dirty="0" smtClean="0"/>
              <a:t>vytváření, zvyšování imunity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Můžeme psychologickými postupy </a:t>
            </a:r>
            <a:r>
              <a:rPr lang="cs-CZ" sz="2000" b="1" dirty="0"/>
              <a:t>zlepšit</a:t>
            </a:r>
            <a:r>
              <a:rPr lang="cs-CZ" sz="2000" dirty="0"/>
              <a:t> činnost imunitního systému</a:t>
            </a:r>
            <a:r>
              <a:rPr lang="cs-CZ" sz="2000" dirty="0" smtClean="0"/>
              <a:t>?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Systematická </a:t>
            </a:r>
            <a:r>
              <a:rPr lang="cs-CZ" dirty="0" smtClean="0"/>
              <a:t>relaxace</a:t>
            </a:r>
          </a:p>
          <a:p>
            <a:pPr marL="685800" lvl="2">
              <a:spcBef>
                <a:spcPts val="1000"/>
              </a:spcBef>
            </a:pPr>
            <a:r>
              <a:rPr lang="cs-CZ" dirty="0" err="1" smtClean="0"/>
              <a:t>Copingové</a:t>
            </a:r>
            <a:r>
              <a:rPr lang="cs-CZ" dirty="0" smtClean="0"/>
              <a:t> strategie, </a:t>
            </a:r>
            <a:r>
              <a:rPr lang="cs-CZ" dirty="0" err="1" smtClean="0"/>
              <a:t>aerobické</a:t>
            </a:r>
            <a:r>
              <a:rPr lang="cs-CZ" dirty="0" smtClean="0"/>
              <a:t> cvičení → zpomalení ztráty imunity u pacientů s AIDS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Kognitivně-behaviorální terapie (KBT) → zlepšení činnosti imunitního systému u pacientů s rakovinou</a:t>
            </a:r>
            <a:endParaRPr lang="cs-CZ" dirty="0"/>
          </a:p>
          <a:p>
            <a:pPr marL="685800" lvl="2">
              <a:spcBef>
                <a:spcPts val="1000"/>
              </a:spcBef>
            </a:pPr>
            <a:endParaRPr lang="cs-CZ" sz="1600" dirty="0"/>
          </a:p>
          <a:p>
            <a:pPr lvl="1"/>
            <a:endParaRPr lang="cs-CZ" sz="2000" dirty="0"/>
          </a:p>
        </p:txBody>
      </p:sp>
      <p:pic>
        <p:nvPicPr>
          <p:cNvPr id="6" name="Picture 8" descr="Image result for 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3"/>
          <a:stretch/>
        </p:blipFill>
        <p:spPr bwMode="auto">
          <a:xfrm>
            <a:off x="8692242" y="2033940"/>
            <a:ext cx="660815" cy="65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direct and indirect w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5443" b="8143"/>
          <a:stretch/>
        </p:blipFill>
        <p:spPr bwMode="auto">
          <a:xfrm flipH="1">
            <a:off x="1110341" y="4273853"/>
            <a:ext cx="1948099" cy="2355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3330583" y="4799793"/>
            <a:ext cx="4948003" cy="154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000"/>
              </a:spcBef>
            </a:pPr>
            <a:r>
              <a:rPr lang="cs-CZ" sz="2000" b="1" dirty="0"/>
              <a:t>Přímá cesta: </a:t>
            </a:r>
            <a:r>
              <a:rPr lang="cs-CZ" sz="2000" dirty="0"/>
              <a:t>přímé spojení nervového a imunitního </a:t>
            </a:r>
            <a:r>
              <a:rPr lang="cs-CZ" sz="2000" dirty="0" smtClean="0"/>
              <a:t>systému</a:t>
            </a:r>
            <a:endParaRPr lang="cs-CZ" sz="2000" b="1" u="sng" dirty="0" smtClean="0"/>
          </a:p>
          <a:p>
            <a:pPr marL="342900" lvl="1" indent="-342900">
              <a:spcBef>
                <a:spcPts val="1000"/>
              </a:spcBef>
            </a:pPr>
            <a:r>
              <a:rPr lang="cs-CZ" sz="2000" b="1" u="sng" dirty="0" smtClean="0"/>
              <a:t>Ne</a:t>
            </a:r>
            <a:r>
              <a:rPr lang="cs-CZ" sz="2000" b="1" dirty="0" smtClean="0"/>
              <a:t>přímá cesta: </a:t>
            </a:r>
            <a:r>
              <a:rPr lang="cs-CZ" sz="2000" dirty="0" smtClean="0"/>
              <a:t>přes hormony a činnost endokrinního systému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1246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Placebo &amp; placebo </a:t>
            </a:r>
            <a:r>
              <a:rPr lang="cs-CZ" dirty="0"/>
              <a:t>e</a:t>
            </a:r>
            <a:r>
              <a:rPr lang="cs-CZ" dirty="0" smtClean="0"/>
              <a:t>fekt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„Vykoupal jsem se a přestala mě bolet hlava.“</a:t>
            </a:r>
          </a:p>
          <a:p>
            <a:r>
              <a:rPr lang="cs-CZ" sz="2000" dirty="0" smtClean="0"/>
              <a:t>„Vzal jsem si kostku cukru a přestala mě bolet hlava.“</a:t>
            </a:r>
          </a:p>
          <a:p>
            <a:r>
              <a:rPr lang="cs-CZ" sz="2000" dirty="0" smtClean="0"/>
              <a:t>„Po operaci krčku mě přestala bolet hlava.“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838200" y="3172405"/>
            <a:ext cx="5387788" cy="16577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b="1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Jakýkoli lékařský (terapeutický) postup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dodání 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zdravotní rady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podání léku, injekce apod.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chirurgický zákrok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psychoterapie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cs-CZ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838200" y="4987757"/>
            <a:ext cx="5387788" cy="16577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63538" lvl="1" indent="-363538">
              <a:buFont typeface="Wingdings" panose="05000000000000000000" pitchFamily="2" charset="2"/>
              <a:buChar char="ü"/>
            </a:pP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Placebo je 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podávané pacientovi s tím záměrem, </a:t>
            </a:r>
            <a:r>
              <a:rPr lang="cs-CZ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aby pacient věřil, že dostává lék.</a:t>
            </a:r>
          </a:p>
          <a:p>
            <a:pPr marL="363538" lvl="1" indent="-363538">
              <a:buFont typeface="Wingdings" panose="05000000000000000000" pitchFamily="2" charset="2"/>
              <a:buChar char="ü"/>
            </a:pPr>
            <a:r>
              <a:rPr lang="cs-CZ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Nespecifické 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psychologické 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a fyziologické 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účinky.</a:t>
            </a:r>
            <a:endParaRPr lang="cs-CZ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vana s bublinkami chand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91" y="4001293"/>
            <a:ext cx="4158410" cy="2525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Image result for have a t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70">
            <a:off x="8494363" y="1706197"/>
            <a:ext cx="3142129" cy="2279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64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Placebo </a:t>
            </a:r>
            <a:r>
              <a:rPr lang="cs-CZ" dirty="0" smtClean="0"/>
              <a:t>efekt – jak je možné, že funguje?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Reálný, nebo zdánlivý vliv na zdravotní stav? Skutečné fyziologické změny, anebo pouze psychologické působení?</a:t>
            </a:r>
          </a:p>
          <a:p>
            <a:pPr lvl="1"/>
            <a:r>
              <a:rPr lang="cs-CZ" sz="2000" dirty="0"/>
              <a:t>Skutečný vliv placeba např. na tepovou frekvenci, krevní tlak, aktivitu mozku aj</a:t>
            </a:r>
            <a:r>
              <a:rPr lang="cs-CZ" sz="2000" dirty="0" smtClean="0"/>
              <a:t>.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sz="2000" b="1" dirty="0" smtClean="0"/>
              <a:t>Podmiňování, učení</a:t>
            </a:r>
          </a:p>
          <a:p>
            <a:pPr lvl="1"/>
            <a:r>
              <a:rPr lang="cs-CZ" sz="2000" dirty="0" smtClean="0"/>
              <a:t>PP: Přítomnost lékaře, pláště, nemocniční prostředí</a:t>
            </a:r>
          </a:p>
          <a:p>
            <a:pPr lvl="1"/>
            <a:r>
              <a:rPr lang="cs-CZ" sz="2000" dirty="0" smtClean="0"/>
              <a:t>NR: Ulevení od bolesti, zlepšení zdravotního stavu</a:t>
            </a:r>
          </a:p>
          <a:p>
            <a:pPr marL="228600" lvl="2">
              <a:spcBef>
                <a:spcPts val="1000"/>
              </a:spcBef>
            </a:pPr>
            <a:r>
              <a:rPr lang="cs-CZ" b="1" dirty="0" smtClean="0"/>
              <a:t>Fyziologie – spuštění hormonální reakce</a:t>
            </a:r>
            <a:endParaRPr lang="cs-CZ" b="1" dirty="0"/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Očekávání → uvolňování endorfin v mozku → ↓ zážitku bolesti</a:t>
            </a:r>
          </a:p>
          <a:p>
            <a:pPr marL="228600" lvl="2">
              <a:spcBef>
                <a:spcPts val="1000"/>
              </a:spcBef>
            </a:pPr>
            <a:r>
              <a:rPr lang="cs-CZ" b="1" dirty="0" smtClean="0"/>
              <a:t>Očekávání, přesvědčení aj.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Očekávání na obou stranách (nejen placebo – i </a:t>
            </a:r>
            <a:r>
              <a:rPr lang="cs-CZ" b="1" dirty="0" err="1" smtClean="0"/>
              <a:t>nocebo</a:t>
            </a:r>
            <a:r>
              <a:rPr lang="cs-CZ" dirty="0" smtClean="0"/>
              <a:t>)</a:t>
            </a:r>
            <a:endParaRPr lang="cs-CZ" dirty="0"/>
          </a:p>
          <a:p>
            <a:pPr marL="685800" lvl="2">
              <a:spcBef>
                <a:spcPts val="1000"/>
              </a:spcBef>
            </a:pPr>
            <a:r>
              <a:rPr lang="cs-CZ" dirty="0"/>
              <a:t>Společenská žádoucnost (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desirability</a:t>
            </a:r>
            <a:r>
              <a:rPr lang="cs-CZ" dirty="0"/>
              <a:t> </a:t>
            </a:r>
            <a:r>
              <a:rPr lang="cs-CZ" dirty="0" err="1"/>
              <a:t>efect</a:t>
            </a:r>
            <a:r>
              <a:rPr lang="cs-CZ" dirty="0" smtClean="0"/>
              <a:t>) → chyby v měření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Kognitivní </a:t>
            </a:r>
            <a:r>
              <a:rPr lang="cs-CZ" dirty="0" smtClean="0"/>
              <a:t>disonance (Leon </a:t>
            </a:r>
            <a:r>
              <a:rPr lang="cs-CZ" dirty="0" err="1" smtClean="0"/>
              <a:t>Festinger</a:t>
            </a:r>
            <a:r>
              <a:rPr lang="cs-CZ" dirty="0" smtClean="0"/>
              <a:t>)</a:t>
            </a:r>
            <a:endParaRPr lang="cs-CZ" dirty="0" smtClean="0"/>
          </a:p>
          <a:p>
            <a:pPr marL="685800" lvl="2">
              <a:spcBef>
                <a:spcPts val="1000"/>
              </a:spcBef>
            </a:pPr>
            <a:endParaRPr lang="cs-CZ" dirty="0"/>
          </a:p>
          <a:p>
            <a:pPr marL="228600" lvl="2">
              <a:spcBef>
                <a:spcPts val="1000"/>
              </a:spcBef>
            </a:pPr>
            <a:endParaRPr lang="cs-CZ" b="1" dirty="0"/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2050" name="Picture 2" descr="Image result for damien hirsts pil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8"/>
          <a:stretch/>
        </p:blipFill>
        <p:spPr bwMode="auto">
          <a:xfrm>
            <a:off x="8953033" y="3270053"/>
            <a:ext cx="2677465" cy="1735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Image result for chromosome dna hel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5" t="27030" r="8942" b="7292"/>
          <a:stretch/>
        </p:blipFill>
        <p:spPr bwMode="auto">
          <a:xfrm rot="5400000">
            <a:off x="9708889" y="4461621"/>
            <a:ext cx="1165755" cy="30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9406" t="27684" r="21353" b="16551"/>
          <a:stretch/>
        </p:blipFill>
        <p:spPr>
          <a:xfrm>
            <a:off x="3223294" y="1569665"/>
            <a:ext cx="5979118" cy="47768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aplikovat teorii v praxi?</a:t>
            </a:r>
            <a:endParaRPr lang="cs-CZ" dirty="0"/>
          </a:p>
        </p:txBody>
      </p:sp>
      <p:pic>
        <p:nvPicPr>
          <p:cNvPr id="6" name="Picture 6" descr="Image result for otazn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22" y="171031"/>
            <a:ext cx="3304053" cy="24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0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Voodoo smrt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Walter Cannon, 1942</a:t>
            </a:r>
          </a:p>
          <a:p>
            <a:r>
              <a:rPr lang="cs-CZ" sz="2000" dirty="0" smtClean="0"/>
              <a:t>„Psychosomatická smrt“</a:t>
            </a:r>
          </a:p>
          <a:p>
            <a:r>
              <a:rPr lang="cs-CZ" sz="2000" dirty="0" smtClean="0"/>
              <a:t>Náhlá smrt způsobená silným emočním šokem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Např. porušení </a:t>
            </a:r>
            <a:r>
              <a:rPr lang="cs-CZ" dirty="0" smtClean="0"/>
              <a:t>tabu, prokletí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cs-CZ" dirty="0" smtClean="0"/>
          </a:p>
          <a:p>
            <a:pPr marL="228600" lvl="2">
              <a:spcBef>
                <a:spcPts val="1000"/>
              </a:spcBef>
            </a:pPr>
            <a:r>
              <a:rPr lang="cs-CZ" dirty="0" smtClean="0"/>
              <a:t>„Lomikare, </a:t>
            </a:r>
            <a:r>
              <a:rPr lang="cs-CZ" dirty="0"/>
              <a:t>L</a:t>
            </a:r>
            <a:r>
              <a:rPr lang="cs-CZ" dirty="0" smtClean="0"/>
              <a:t>omikare, do roka a do dne…“</a:t>
            </a:r>
            <a:endParaRPr lang="cs-CZ" dirty="0"/>
          </a:p>
          <a:p>
            <a:pPr marL="457200" lvl="2" indent="0">
              <a:spcBef>
                <a:spcPts val="1000"/>
              </a:spcBef>
              <a:buNone/>
            </a:pPr>
            <a:endParaRPr lang="cs-CZ" dirty="0"/>
          </a:p>
          <a:p>
            <a:pPr marL="228600" lvl="2">
              <a:spcBef>
                <a:spcPts val="1000"/>
              </a:spcBef>
            </a:pPr>
            <a:r>
              <a:rPr lang="cs-CZ" dirty="0" smtClean="0"/>
              <a:t>Cannon: něco, co se děje v mysli, by mohlo přivodit (fyzickou)</a:t>
            </a:r>
            <a:r>
              <a:rPr lang="cs-CZ" dirty="0"/>
              <a:t> </a:t>
            </a:r>
            <a:r>
              <a:rPr lang="cs-CZ" dirty="0" smtClean="0"/>
              <a:t>smrt </a:t>
            </a:r>
          </a:p>
          <a:p>
            <a:pPr marL="0" lvl="2" indent="174625">
              <a:spcBef>
                <a:spcPts val="1000"/>
              </a:spcBef>
              <a:buNone/>
            </a:pPr>
            <a:r>
              <a:rPr lang="cs-CZ" dirty="0" smtClean="0"/>
              <a:t>→ přijetí myšlenky</a:t>
            </a:r>
            <a:r>
              <a:rPr lang="cs-CZ" dirty="0"/>
              <a:t> </a:t>
            </a:r>
            <a:r>
              <a:rPr lang="cs-CZ" b="1" dirty="0" smtClean="0"/>
              <a:t>významného spojení těla a mysli </a:t>
            </a:r>
            <a:r>
              <a:rPr lang="cs-CZ" dirty="0" smtClean="0"/>
              <a:t>mezi vědci </a:t>
            </a:r>
          </a:p>
          <a:p>
            <a:pPr marL="0" lvl="2" indent="174625">
              <a:spcBef>
                <a:spcPts val="1000"/>
              </a:spcBef>
              <a:buNone/>
            </a:pPr>
            <a:r>
              <a:rPr lang="cs-CZ" dirty="0" smtClean="0"/>
              <a:t>→ to vedlo ke vzniku </a:t>
            </a:r>
            <a:r>
              <a:rPr lang="cs-CZ" b="1" dirty="0" smtClean="0"/>
              <a:t>psychosomatické medicíny („bio-psycho-sociální medicína“)</a:t>
            </a:r>
            <a:endParaRPr lang="cs-CZ" b="1" dirty="0"/>
          </a:p>
        </p:txBody>
      </p:sp>
      <p:pic>
        <p:nvPicPr>
          <p:cNvPr id="12292" name="Picture 4" descr="Image result for walter can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90" y="258650"/>
            <a:ext cx="2538639" cy="299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02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1946" y="2067877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5122" name="Picture 2" descr="Image result for pavlovs exper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96" y="3144893"/>
            <a:ext cx="4559300" cy="359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silné je podle vás spojení mezi tělesnou  </a:t>
            </a:r>
            <a:br>
              <a:rPr lang="cs-CZ" dirty="0" smtClean="0"/>
            </a:br>
            <a:r>
              <a:rPr lang="cs-CZ" dirty="0" smtClean="0"/>
              <a:t>a psychickou stránkou člověka?</a:t>
            </a:r>
            <a:endParaRPr lang="cs-CZ" dirty="0"/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11036"/>
            <a:ext cx="3081564" cy="23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950752" y="2532738"/>
            <a:ext cx="4090988" cy="3950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/>
              <a:t>„Ten problém mi leží v žaludku.“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780187" y="3425593"/>
            <a:ext cx="2943566" cy="39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„Ten mi teda hnul žlučí!“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7723753" y="4368121"/>
            <a:ext cx="2338388" cy="39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„Zlomila mi srdce…“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610993" y="4368120"/>
            <a:ext cx="2640976" cy="39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„Sevřelo se mi hrdlo.“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565499" y="5555559"/>
            <a:ext cx="4090988" cy="39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„Je mi z něj na zvracení.“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 smtClean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6251969" y="5411562"/>
            <a:ext cx="3645065" cy="39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„Ta mi vykecala díru do hlavy!“</a:t>
            </a:r>
          </a:p>
        </p:txBody>
      </p:sp>
    </p:spTree>
    <p:extLst>
      <p:ext uri="{BB962C8B-B14F-4D97-AF65-F5344CB8AC3E}">
        <p14:creationId xmlns:p14="http://schemas.microsoft.com/office/powerpoint/2010/main" val="16152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12" grpId="0"/>
      <p:bldP spid="1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Podmiňování</a:t>
            </a:r>
          </a:p>
          <a:p>
            <a:r>
              <a:rPr lang="cs-CZ" dirty="0" smtClean="0"/>
              <a:t>Psychoneuroimunizace</a:t>
            </a:r>
          </a:p>
          <a:p>
            <a:r>
              <a:rPr lang="cs-CZ" dirty="0" smtClean="0"/>
              <a:t>Placebo</a:t>
            </a:r>
            <a:r>
              <a:rPr lang="cs-CZ" dirty="0"/>
              <a:t> </a:t>
            </a:r>
            <a:r>
              <a:rPr lang="cs-CZ" dirty="0" smtClean="0"/>
              <a:t>&amp; placebo efekt</a:t>
            </a:r>
            <a:endParaRPr lang="cs-CZ" dirty="0"/>
          </a:p>
          <a:p>
            <a:r>
              <a:rPr lang="cs-CZ" dirty="0" smtClean="0"/>
              <a:t>Voodoo smrt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Picture 4" descr="Image result for health determin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93725"/>
            <a:ext cx="5668220" cy="38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126755" y="5340624"/>
            <a:ext cx="496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https://www.youtube.com/watch?v=FMnhyGozLyE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0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(Klasické) 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5348288" cy="4486275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I. P. Pavlov</a:t>
            </a:r>
          </a:p>
          <a:p>
            <a:pPr lvl="1"/>
            <a:r>
              <a:rPr lang="cs-CZ" sz="2000" dirty="0"/>
              <a:t>Pokusy na psech</a:t>
            </a:r>
          </a:p>
          <a:p>
            <a:pPr lvl="1"/>
            <a:r>
              <a:rPr lang="cs-CZ" sz="2000" dirty="0"/>
              <a:t>NC 1904</a:t>
            </a:r>
          </a:p>
        </p:txBody>
      </p:sp>
      <p:pic>
        <p:nvPicPr>
          <p:cNvPr id="3074" name="Picture 2" descr="Image result for LITTLE ALBERT STU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16" y="3185840"/>
            <a:ext cx="4980305" cy="315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bdélník 3"/>
          <p:cNvSpPr/>
          <p:nvPr/>
        </p:nvSpPr>
        <p:spPr>
          <a:xfrm>
            <a:off x="6476154" y="1204159"/>
            <a:ext cx="496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https://www.youtube.com/watch?v=FMnhyGozLyE</a:t>
            </a:r>
            <a:endParaRPr lang="cs-CZ" dirty="0"/>
          </a:p>
        </p:txBody>
      </p:sp>
      <p:pic>
        <p:nvPicPr>
          <p:cNvPr id="3082" name="Picture 10" descr="Image result for pavlovs experiments brut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9" y="3185840"/>
            <a:ext cx="4791075" cy="3162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6315075" y="1690688"/>
            <a:ext cx="571318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/>
              <a:t>J. B. Watson, R. </a:t>
            </a:r>
            <a:r>
              <a:rPr lang="cs-CZ" sz="2000" b="1" dirty="0" err="1" smtClean="0"/>
              <a:t>Rayner</a:t>
            </a:r>
            <a:r>
              <a:rPr lang="cs-CZ" sz="2000" b="1" dirty="0" smtClean="0"/>
              <a:t> - Little Albert experiment</a:t>
            </a:r>
          </a:p>
          <a:p>
            <a:pPr lvl="1"/>
            <a:r>
              <a:rPr lang="cs-CZ" sz="2000" dirty="0" smtClean="0"/>
              <a:t>Pokusy na Albertovi</a:t>
            </a:r>
          </a:p>
          <a:p>
            <a:pPr lvl="1"/>
            <a:r>
              <a:rPr lang="cs-CZ" sz="2000" dirty="0" smtClean="0"/>
              <a:t>1. publikováno 1920</a:t>
            </a:r>
          </a:p>
          <a:p>
            <a:pPr marL="685800" lvl="2">
              <a:spcBef>
                <a:spcPts val="1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0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(Klasické) 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090988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sz="2000" b="1" u="sng" dirty="0" smtClean="0"/>
              <a:t>Ne</a:t>
            </a:r>
            <a:r>
              <a:rPr lang="cs-CZ" sz="2000" b="1" dirty="0" smtClean="0"/>
              <a:t>podmíněný podnět </a:t>
            </a:r>
            <a:r>
              <a:rPr lang="cs-CZ" sz="2000" dirty="0" smtClean="0"/>
              <a:t>(NP) </a:t>
            </a:r>
          </a:p>
          <a:p>
            <a:pPr marL="457200" lvl="1" indent="0">
              <a:buNone/>
            </a:pPr>
            <a:r>
              <a:rPr lang="cs-CZ" sz="2000" dirty="0" smtClean="0"/>
              <a:t>automaticky působící podnět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u="sng" dirty="0" smtClean="0"/>
              <a:t>Ne</a:t>
            </a:r>
            <a:r>
              <a:rPr lang="cs-CZ" sz="2000" b="1" dirty="0" smtClean="0"/>
              <a:t>podmíněný reflex </a:t>
            </a:r>
            <a:r>
              <a:rPr lang="cs-CZ" sz="2000" dirty="0" smtClean="0"/>
              <a:t>(NR)</a:t>
            </a:r>
          </a:p>
          <a:p>
            <a:pPr marL="457200" lvl="1" indent="0">
              <a:buNone/>
            </a:pPr>
            <a:r>
              <a:rPr lang="cs-CZ" sz="2000" dirty="0" smtClean="0"/>
              <a:t>reakce na NP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 smtClean="0"/>
              <a:t>Podmíněný podnět </a:t>
            </a:r>
            <a:r>
              <a:rPr lang="cs-CZ" sz="2000" dirty="0" smtClean="0"/>
              <a:t>(PP)</a:t>
            </a:r>
          </a:p>
          <a:p>
            <a:pPr marL="457200" lvl="1" indent="0">
              <a:buNone/>
            </a:pPr>
            <a:r>
              <a:rPr lang="cs-CZ" sz="2000" dirty="0" smtClean="0"/>
              <a:t>původně neutrální podnět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 smtClean="0"/>
              <a:t>Podmíněný reflex </a:t>
            </a:r>
            <a:r>
              <a:rPr lang="cs-CZ" sz="2000" dirty="0" smtClean="0"/>
              <a:t>(PR)</a:t>
            </a:r>
          </a:p>
          <a:p>
            <a:pPr marL="457200" lvl="1" indent="0">
              <a:buNone/>
            </a:pPr>
            <a:r>
              <a:rPr lang="cs-CZ" sz="2000" dirty="0" smtClean="0"/>
              <a:t>reakce na PP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6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58659" r="77219" b="18436"/>
          <a:stretch/>
        </p:blipFill>
        <p:spPr bwMode="auto">
          <a:xfrm>
            <a:off x="6166458" y="2497918"/>
            <a:ext cx="1295400" cy="11715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67163" r="33209" b="13563"/>
          <a:stretch/>
        </p:blipFill>
        <p:spPr bwMode="auto">
          <a:xfrm>
            <a:off x="8152524" y="4001294"/>
            <a:ext cx="1290429" cy="1171575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55711" r="56239" b="13004"/>
          <a:stretch/>
        </p:blipFill>
        <p:spPr bwMode="auto">
          <a:xfrm>
            <a:off x="10162832" y="2489187"/>
            <a:ext cx="1190967" cy="123507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6074288" y="1825625"/>
            <a:ext cx="5446899" cy="4486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/>
              <a:t>Little Albert:</a:t>
            </a:r>
            <a:endParaRPr lang="cs-CZ" sz="2000" b="1" dirty="0"/>
          </a:p>
        </p:txBody>
      </p:sp>
      <p:pic>
        <p:nvPicPr>
          <p:cNvPr id="11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58659" r="77219" b="18436"/>
          <a:stretch/>
        </p:blipFill>
        <p:spPr bwMode="auto">
          <a:xfrm>
            <a:off x="6166458" y="3969543"/>
            <a:ext cx="1295400" cy="11715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55711" r="56239" b="13004"/>
          <a:stretch/>
        </p:blipFill>
        <p:spPr bwMode="auto">
          <a:xfrm>
            <a:off x="10162833" y="3937793"/>
            <a:ext cx="1190967" cy="123507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67163" r="33209" b="13563"/>
          <a:stretch/>
        </p:blipFill>
        <p:spPr bwMode="auto">
          <a:xfrm>
            <a:off x="6184528" y="5387203"/>
            <a:ext cx="1290429" cy="1171575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55711" r="56239" b="13004"/>
          <a:stretch/>
        </p:blipFill>
        <p:spPr bwMode="auto">
          <a:xfrm>
            <a:off x="10162832" y="5376874"/>
            <a:ext cx="1190967" cy="123507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7649315" y="43485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+</a:t>
            </a:r>
            <a:endParaRPr lang="cs-CZ" sz="2800" b="1" dirty="0"/>
          </a:p>
        </p:txBody>
      </p:sp>
      <p:sp>
        <p:nvSpPr>
          <p:cNvPr id="17" name="Obdélník 16"/>
          <p:cNvSpPr/>
          <p:nvPr/>
        </p:nvSpPr>
        <p:spPr>
          <a:xfrm>
            <a:off x="9581960" y="4387825"/>
            <a:ext cx="776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18" name="Obdélník 17"/>
          <p:cNvSpPr/>
          <p:nvPr/>
        </p:nvSpPr>
        <p:spPr>
          <a:xfrm>
            <a:off x="8537085" y="5711380"/>
            <a:ext cx="776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19" name="Obdélník 18"/>
          <p:cNvSpPr/>
          <p:nvPr/>
        </p:nvSpPr>
        <p:spPr>
          <a:xfrm>
            <a:off x="8564248" y="2845115"/>
            <a:ext cx="776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158230" y="2497918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NP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0162832" y="2481599"/>
            <a:ext cx="53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NR</a:t>
            </a:r>
            <a:endParaRPr lang="cs-CZ" sz="20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184528" y="3987715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NP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181738" y="4017822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PP</a:t>
            </a:r>
            <a:endParaRPr lang="cs-CZ" sz="20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203142" y="5376874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PP</a:t>
            </a:r>
            <a:endParaRPr lang="cs-CZ" sz="20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0160872" y="5361077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</a:t>
            </a:r>
            <a:endParaRPr lang="cs-CZ" sz="20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10162433" y="3937793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NR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509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r="94907" b="7639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avlovs exper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287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se v praxi setkáme s podmiňováním?</a:t>
            </a:r>
            <a:endParaRPr lang="cs-CZ" dirty="0"/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419351"/>
            <a:ext cx="3765549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Psycho</a:t>
            </a:r>
            <a:r>
              <a:rPr lang="cs-CZ" dirty="0" smtClean="0"/>
              <a:t>neuro</a:t>
            </a:r>
            <a:r>
              <a:rPr lang="cs-CZ" dirty="0" smtClean="0">
                <a:solidFill>
                  <a:srgbClr val="0070C0"/>
                </a:solidFill>
              </a:rPr>
              <a:t>imunizace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089071" cy="435133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R. </a:t>
            </a:r>
            <a:r>
              <a:rPr lang="cs-CZ" sz="2000" b="1" dirty="0" err="1" smtClean="0"/>
              <a:t>Ader</a:t>
            </a:r>
            <a:r>
              <a:rPr lang="cs-CZ" sz="2000" b="1" dirty="0"/>
              <a:t> </a:t>
            </a:r>
            <a:r>
              <a:rPr lang="cs-CZ" sz="2000" b="1" dirty="0" smtClean="0"/>
              <a:t>&amp; N. </a:t>
            </a:r>
            <a:r>
              <a:rPr lang="cs-CZ" sz="2000" b="1" dirty="0" err="1" smtClean="0"/>
              <a:t>Cohen</a:t>
            </a:r>
            <a:r>
              <a:rPr lang="cs-CZ" sz="2000" b="1" dirty="0" smtClean="0"/>
              <a:t>, 1975</a:t>
            </a:r>
          </a:p>
          <a:p>
            <a:pPr lvl="1"/>
            <a:r>
              <a:rPr lang="cs-CZ" sz="2000" dirty="0" smtClean="0"/>
              <a:t>Činnost imunitní systému je v interakci s nervovým systémem</a:t>
            </a:r>
          </a:p>
          <a:p>
            <a:pPr lvl="1"/>
            <a:r>
              <a:rPr lang="cs-CZ" sz="2000" dirty="0" smtClean="0"/>
              <a:t>Imunitní systém podléhá zákonitostem asociačního učení</a:t>
            </a:r>
          </a:p>
        </p:txBody>
      </p:sp>
      <p:pic>
        <p:nvPicPr>
          <p:cNvPr id="8194" name="Picture 2" descr="Image result for laboratorní my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58" y="3780739"/>
            <a:ext cx="3799116" cy="2531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bdélník 3"/>
          <p:cNvSpPr/>
          <p:nvPr/>
        </p:nvSpPr>
        <p:spPr>
          <a:xfrm>
            <a:off x="6463401" y="1464948"/>
            <a:ext cx="1385206" cy="13934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NP: </a:t>
            </a:r>
            <a:r>
              <a:rPr lang="cs-CZ" dirty="0" smtClean="0">
                <a:solidFill>
                  <a:schemeClr val="tx1"/>
                </a:solidFill>
              </a:rPr>
              <a:t>Látka potlačující činnost imunitního systému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503108" y="3309174"/>
            <a:ext cx="1385206" cy="1384240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PP: </a:t>
            </a:r>
            <a:r>
              <a:rPr lang="cs-CZ" dirty="0" smtClean="0">
                <a:solidFill>
                  <a:schemeClr val="tx1"/>
                </a:solidFill>
              </a:rPr>
              <a:t>Roztok sacharinu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ve vodě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542815" y="3309174"/>
            <a:ext cx="1385206" cy="138424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NR: </a:t>
            </a:r>
            <a:r>
              <a:rPr lang="cs-CZ" dirty="0">
                <a:solidFill>
                  <a:schemeClr val="tx1"/>
                </a:solidFill>
              </a:rPr>
              <a:t>Potlačení činnosti </a:t>
            </a:r>
            <a:r>
              <a:rPr lang="cs-CZ" dirty="0" err="1">
                <a:solidFill>
                  <a:schemeClr val="tx1"/>
                </a:solidFill>
              </a:rPr>
              <a:t>imun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sy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542815" y="1474196"/>
            <a:ext cx="1385206" cy="138424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NR: </a:t>
            </a:r>
            <a:r>
              <a:rPr lang="cs-CZ" dirty="0" smtClean="0">
                <a:solidFill>
                  <a:schemeClr val="tx1"/>
                </a:solidFill>
              </a:rPr>
              <a:t>Potlačení činnosti </a:t>
            </a:r>
            <a:r>
              <a:rPr lang="cs-CZ" dirty="0" err="1" smtClean="0">
                <a:solidFill>
                  <a:schemeClr val="tx1"/>
                </a:solidFill>
              </a:rPr>
              <a:t>imun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sy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0548257" y="5142617"/>
            <a:ext cx="1385206" cy="138424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PR: </a:t>
            </a:r>
            <a:r>
              <a:rPr lang="cs-CZ" dirty="0" smtClean="0">
                <a:solidFill>
                  <a:schemeClr val="tx1"/>
                </a:solidFill>
              </a:rPr>
              <a:t>Potlačení činnosti </a:t>
            </a:r>
            <a:r>
              <a:rPr lang="cs-CZ" dirty="0" err="1" smtClean="0">
                <a:solidFill>
                  <a:schemeClr val="tx1"/>
                </a:solidFill>
              </a:rPr>
              <a:t>imun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sy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463401" y="3322821"/>
            <a:ext cx="1385206" cy="13934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NP: </a:t>
            </a:r>
            <a:r>
              <a:rPr lang="cs-CZ" dirty="0">
                <a:solidFill>
                  <a:schemeClr val="tx1"/>
                </a:solidFill>
              </a:rPr>
              <a:t>Látka potlačující činnost imunitního systému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463401" y="5121930"/>
            <a:ext cx="1385206" cy="1388864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PP: </a:t>
            </a:r>
            <a:r>
              <a:rPr lang="cs-CZ" dirty="0">
                <a:solidFill>
                  <a:schemeClr val="tx1"/>
                </a:solidFill>
              </a:rPr>
              <a:t>Roztok sacharinu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ve vodě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9991003" y="3757955"/>
            <a:ext cx="449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17" name="Obdélník 16"/>
          <p:cNvSpPr/>
          <p:nvPr/>
        </p:nvSpPr>
        <p:spPr>
          <a:xfrm>
            <a:off x="9991003" y="5570815"/>
            <a:ext cx="449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18" name="Obdélník 17"/>
          <p:cNvSpPr/>
          <p:nvPr/>
        </p:nvSpPr>
        <p:spPr>
          <a:xfrm>
            <a:off x="9963152" y="1926721"/>
            <a:ext cx="449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19" name="Obdélník 18"/>
          <p:cNvSpPr/>
          <p:nvPr/>
        </p:nvSpPr>
        <p:spPr>
          <a:xfrm>
            <a:off x="7993756" y="37579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+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8507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Psycho</a:t>
            </a:r>
            <a:r>
              <a:rPr lang="cs-CZ" dirty="0"/>
              <a:t>neuro</a:t>
            </a:r>
            <a:r>
              <a:rPr lang="cs-CZ" dirty="0">
                <a:solidFill>
                  <a:srgbClr val="0070C0"/>
                </a:solidFill>
              </a:rPr>
              <a:t>imunizace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5782" y="186427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Jak to funguje? Např.:</a:t>
            </a:r>
          </a:p>
          <a:p>
            <a:pPr lvl="1"/>
            <a:r>
              <a:rPr lang="cs-CZ" sz="2000" b="1" dirty="0" smtClean="0"/>
              <a:t>Chronický stres </a:t>
            </a:r>
            <a:r>
              <a:rPr lang="cs-CZ" sz="2000" dirty="0" smtClean="0">
                <a:solidFill>
                  <a:srgbClr val="0070C0"/>
                </a:solidFill>
              </a:rPr>
              <a:t>→</a:t>
            </a:r>
            <a:r>
              <a:rPr lang="cs-CZ" sz="2000" dirty="0" smtClean="0"/>
              <a:t> nižší činnost imunitního </a:t>
            </a:r>
            <a:r>
              <a:rPr lang="cs-CZ" sz="2000" dirty="0" err="1" smtClean="0"/>
              <a:t>sy</a:t>
            </a:r>
            <a:r>
              <a:rPr lang="cs-CZ" sz="2000" dirty="0" smtClean="0"/>
              <a:t>. </a:t>
            </a:r>
            <a:r>
              <a:rPr lang="cs-CZ" sz="2000" dirty="0" smtClean="0">
                <a:solidFill>
                  <a:srgbClr val="0070C0"/>
                </a:solidFill>
              </a:rPr>
              <a:t>→</a:t>
            </a:r>
            <a:r>
              <a:rPr lang="cs-CZ" sz="2000" dirty="0" smtClean="0"/>
              <a:t> nižší produkce protilátek zodpovědných za hojení ran </a:t>
            </a:r>
            <a:r>
              <a:rPr lang="cs-CZ" sz="2000" dirty="0" smtClean="0">
                <a:solidFill>
                  <a:srgbClr val="0070C0"/>
                </a:solidFill>
              </a:rPr>
              <a:t>→</a:t>
            </a:r>
            <a:r>
              <a:rPr lang="cs-CZ" sz="2000" dirty="0" smtClean="0"/>
              <a:t> </a:t>
            </a:r>
            <a:r>
              <a:rPr lang="cs-CZ" sz="2000" b="1" dirty="0" smtClean="0"/>
              <a:t>horší hojení ran</a:t>
            </a:r>
          </a:p>
          <a:p>
            <a:r>
              <a:rPr lang="cs-CZ" sz="2000" dirty="0"/>
              <a:t>Činnost imunitního systému můžeme objektivně </a:t>
            </a:r>
            <a:r>
              <a:rPr lang="cs-CZ" sz="2000" dirty="0" smtClean="0"/>
              <a:t>kvantifikovat = máme důkazy</a:t>
            </a:r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r>
              <a:rPr lang="cs-CZ" sz="2000" dirty="0" smtClean="0"/>
              <a:t>Krátkodobý stres </a:t>
            </a:r>
          </a:p>
          <a:p>
            <a:r>
              <a:rPr lang="cs-CZ" sz="2000" dirty="0" smtClean="0"/>
              <a:t>Chronický stres</a:t>
            </a:r>
          </a:p>
          <a:p>
            <a:r>
              <a:rPr lang="cs-CZ" sz="2000" dirty="0" smtClean="0"/>
              <a:t>Nálada, silné emoce</a:t>
            </a:r>
          </a:p>
          <a:p>
            <a:r>
              <a:rPr lang="cs-CZ" sz="2000" dirty="0" smtClean="0"/>
              <a:t>Sociální izolace</a:t>
            </a:r>
          </a:p>
          <a:p>
            <a:r>
              <a:rPr lang="cs-CZ" sz="2000" dirty="0" smtClean="0"/>
              <a:t>Tíživé prosociální aktivity</a:t>
            </a:r>
          </a:p>
          <a:p>
            <a:r>
              <a:rPr lang="cs-CZ" sz="2000" dirty="0" smtClean="0"/>
              <a:t>Stav prostředí</a:t>
            </a:r>
          </a:p>
          <a:p>
            <a:r>
              <a:rPr lang="cs-CZ" sz="2000" dirty="0" smtClean="0"/>
              <a:t>…</a:t>
            </a:r>
            <a:endParaRPr lang="cs-CZ" sz="2000" dirty="0"/>
          </a:p>
        </p:txBody>
      </p:sp>
      <p:pic>
        <p:nvPicPr>
          <p:cNvPr id="4" name="Picture 4" descr="Image result for health determin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88" y="3608921"/>
            <a:ext cx="4322020" cy="29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874374" y="4220146"/>
            <a:ext cx="2604114" cy="1422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/>
              <a:t>Změny činnosti našeho </a:t>
            </a:r>
          </a:p>
          <a:p>
            <a:pPr marL="0" indent="0">
              <a:buNone/>
            </a:pPr>
            <a:r>
              <a:rPr lang="cs-CZ" sz="2000" b="1" dirty="0" smtClean="0"/>
              <a:t>imunitního systému</a:t>
            </a:r>
            <a:endParaRPr lang="cs-CZ" sz="2000" b="1" dirty="0"/>
          </a:p>
        </p:txBody>
      </p:sp>
      <p:sp>
        <p:nvSpPr>
          <p:cNvPr id="6" name="Obdélník 5"/>
          <p:cNvSpPr/>
          <p:nvPr/>
        </p:nvSpPr>
        <p:spPr>
          <a:xfrm>
            <a:off x="4231723" y="4220146"/>
            <a:ext cx="7769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/>
              <a:t>→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12230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647</Words>
  <Application>Microsoft Office PowerPoint</Application>
  <PresentationFormat>Širokoúhlá obrazovka</PresentationFormat>
  <Paragraphs>127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Motiv Office</vt:lpstr>
      <vt:lpstr>Vztah těla a psychiky</vt:lpstr>
      <vt:lpstr>Jak silné je podle vás spojení mezi tělesnou   a psychickou stránkou člověka?</vt:lpstr>
      <vt:lpstr>Osnova přednášky</vt:lpstr>
      <vt:lpstr>(Klasické) podmiňování</vt:lpstr>
      <vt:lpstr>(Klasické) podmiňování</vt:lpstr>
      <vt:lpstr>Prezentace aplikace PowerPoint</vt:lpstr>
      <vt:lpstr>Kde se v praxi setkáme s podmiňováním?</vt:lpstr>
      <vt:lpstr>Psychoneuroimunizace</vt:lpstr>
      <vt:lpstr>Psychoneuroimunizace</vt:lpstr>
      <vt:lpstr>Psychoneuroimunizace</vt:lpstr>
      <vt:lpstr>Placebo &amp; placebo efekt</vt:lpstr>
      <vt:lpstr>Placebo efekt – jak je možné, že funguje?</vt:lpstr>
      <vt:lpstr>Jak aplikovat teorii v praxi?</vt:lpstr>
      <vt:lpstr>Voodoo smrt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55</cp:revision>
  <dcterms:created xsi:type="dcterms:W3CDTF">2020-02-15T16:56:06Z</dcterms:created>
  <dcterms:modified xsi:type="dcterms:W3CDTF">2020-02-25T17:41:16Z</dcterms:modified>
</cp:coreProperties>
</file>